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3" r:id="rId2"/>
    <p:sldId id="260" r:id="rId3"/>
    <p:sldId id="262" r:id="rId4"/>
    <p:sldId id="263" r:id="rId5"/>
    <p:sldId id="257" r:id="rId6"/>
    <p:sldId id="259" r:id="rId7"/>
    <p:sldId id="258" r:id="rId8"/>
    <p:sldId id="274" r:id="rId9"/>
    <p:sldId id="277" r:id="rId10"/>
    <p:sldId id="276" r:id="rId11"/>
    <p:sldId id="281" r:id="rId12"/>
    <p:sldId id="268" r:id="rId13"/>
    <p:sldId id="286" r:id="rId14"/>
    <p:sldId id="280" r:id="rId15"/>
    <p:sldId id="269" r:id="rId16"/>
    <p:sldId id="270" r:id="rId17"/>
    <p:sldId id="271" r:id="rId18"/>
    <p:sldId id="282" r:id="rId19"/>
    <p:sldId id="283" r:id="rId20"/>
    <p:sldId id="284" r:id="rId21"/>
    <p:sldId id="287" r:id="rId22"/>
    <p:sldId id="288" r:id="rId23"/>
    <p:sldId id="289" r:id="rId24"/>
    <p:sldId id="290" r:id="rId25"/>
    <p:sldId id="294" r:id="rId26"/>
    <p:sldId id="293" r:id="rId27"/>
    <p:sldId id="292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29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3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02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36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37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76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3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7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56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76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43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35FF-501B-4EF8-9967-2C02B665432E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C2CA7-B298-4D4F-AF3F-60967E4F5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79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U_hkKlYtRr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rsonline.hu/aktualis/nem-fogja-elhinni-milyen-primitiv-dolgok-segitenek-a-betorok-ellen/106452&#369;" TargetMode="External"/><Relationship Id="rId3" Type="http://schemas.openxmlformats.org/officeDocument/2006/relationships/hyperlink" Target="http://www.jogiforum.hu/hirek/22150" TargetMode="External"/><Relationship Id="rId7" Type="http://schemas.openxmlformats.org/officeDocument/2006/relationships/hyperlink" Target="https://ripost.hu/cikk-igy-jelolik-meg-a-kiszemelt-lakasokat-a-betorok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maszpanasz.hu/hirek/szuloknek/4629/vedelmi-strategia-netes-zaklatas-ellen" TargetMode="External"/><Relationship Id="rId5" Type="http://schemas.openxmlformats.org/officeDocument/2006/relationships/hyperlink" Target="http://hvg.hu/tudomany/20161125_black_friday_atveresek_fekete_pentek" TargetMode="External"/><Relationship Id="rId4" Type="http://schemas.openxmlformats.org/officeDocument/2006/relationships/hyperlink" Target="https://hu.wikipedia.org/wiki/Szem%C3%A9lyazonoss%C3%A1g-lop%C3%A1s" TargetMode="External"/><Relationship Id="rId9" Type="http://schemas.openxmlformats.org/officeDocument/2006/relationships/hyperlink" Target="http://www.urbanlegends.hu/2017/03/mik-azok-a-kamuhirek-es-hogyan-vedekezzunk-ellen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Az internet veszélyei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25324" cy="1357274"/>
          </a:xfrm>
        </p:spPr>
        <p:txBody>
          <a:bodyPr>
            <a:normAutofit fontScale="92500" lnSpcReduction="20000"/>
          </a:bodyPr>
          <a:lstStyle/>
          <a:p>
            <a:r>
              <a:rPr lang="hu-HU" sz="3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Készítette: </a:t>
            </a:r>
            <a:r>
              <a:rPr lang="hu-H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Elek Vivien</a:t>
            </a:r>
          </a:p>
          <a:p>
            <a:r>
              <a:rPr lang="hu-HU" sz="3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Felkészítő tanár neve: </a:t>
            </a:r>
            <a:r>
              <a:rPr lang="hu-H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Siteriné Nagy Judit</a:t>
            </a:r>
          </a:p>
          <a:p>
            <a:r>
              <a:rPr lang="hu-HU" sz="3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Iskola:</a:t>
            </a:r>
            <a:r>
              <a:rPr lang="hu-H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Csokonai Vitéz Mihály Gimnázium 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0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81232" y="775832"/>
            <a:ext cx="11829536" cy="823912"/>
          </a:xfrm>
        </p:spPr>
        <p:txBody>
          <a:bodyPr>
            <a:noAutofit/>
          </a:bodyPr>
          <a:lstStyle/>
          <a:p>
            <a:pPr algn="ctr"/>
            <a:r>
              <a:rPr lang="hu-H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„Nehéz megvédeni a gyermekünket az iskolai keményfiúktól, de még nehezebb a név és arc nélküliekkel szemben, akik a képernyőn keresztül terrorizálnak.”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3829" y="2064774"/>
            <a:ext cx="5157787" cy="4793227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Érzelmi hullámvölgy figyelhető meg internetezés során/utána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Visszahúzódóvá válik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Kerüli a társas eseményeket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Gyengülő iskolai eredmények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Dührohamok otthon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Változás a hangulatában, alvási-evési szokásaiban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Nem akarja használni a számítógépet, mobilt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Ideges és feszült lesz, ha sms-t vagy email-t kap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Kerüli a beszélgetést, ha az internetezés vagy a mobiltelefon a téma.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022171" y="182846"/>
            <a:ext cx="5483245" cy="823912"/>
          </a:xfrm>
        </p:spPr>
        <p:txBody>
          <a:bodyPr/>
          <a:lstStyle/>
          <a:p>
            <a:pPr algn="ctr"/>
            <a:r>
              <a:rPr lang="hu-H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Miért nem mondják el a gyerekek a szüleiknek ha baj van?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064774"/>
            <a:ext cx="5183188" cy="4679975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Mivel fontos nekik a kapcsolattartás és ha elmondják csak tiltás lenne belőle.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Szülőként ki kell állni gyermeke mellett  és bíztatni, hogy ne válaszoljon ezekre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 valaki gyermeke a zaklató, akkor tenni kell  hogy abbahagyja ezt mert árt a másoknak, és súlyos következményei lehetnek.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 nem hagyná abba, </a:t>
            </a:r>
            <a:r>
              <a:rPr lang="hu-H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akkor korlátozni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számítógép és telefon elérését.</a:t>
            </a:r>
          </a:p>
          <a:p>
            <a:endParaRPr lang="hu-HU" dirty="0"/>
          </a:p>
        </p:txBody>
      </p:sp>
      <p:sp>
        <p:nvSpPr>
          <p:cNvPr id="7" name="Szöveg helye 4"/>
          <p:cNvSpPr txBox="1">
            <a:spLocks/>
          </p:cNvSpPr>
          <p:nvPr/>
        </p:nvSpPr>
        <p:spPr>
          <a:xfrm>
            <a:off x="0" y="182846"/>
            <a:ext cx="545271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zaklatás jelei:</a:t>
            </a:r>
          </a:p>
        </p:txBody>
      </p:sp>
    </p:spTree>
    <p:extLst>
      <p:ext uri="{BB962C8B-B14F-4D97-AF65-F5344CB8AC3E}">
        <p14:creationId xmlns:p14="http://schemas.microsoft.com/office/powerpoint/2010/main" val="124585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725" y="0"/>
            <a:ext cx="10515600" cy="822411"/>
          </a:xfrm>
        </p:spPr>
        <p:txBody>
          <a:bodyPr>
            <a:normAutofit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Elektronikus zaklatás – Cyberbullying </a:t>
            </a:r>
            <a:endParaRPr lang="hu-HU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2" y="956255"/>
            <a:ext cx="5890525" cy="386534"/>
          </a:xfrm>
        </p:spPr>
        <p:txBody>
          <a:bodyPr>
            <a:no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biztonságos nethasználathoz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6366" y="1320284"/>
            <a:ext cx="5524157" cy="5537715"/>
          </a:xfrm>
        </p:spPr>
        <p:txBody>
          <a:bodyPr>
            <a:noAutofit/>
          </a:bodyPr>
          <a:lstStyle/>
          <a:p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Van hogy évek óta chatelsz valakivel és jól ismered, de lehet hogy nem az, akinek kiadja magát.Vannak olyan felnőttek, akik fiatalokkal akarnak chatelni, hátsó szándékaik miatt. </a:t>
            </a:r>
          </a:p>
          <a:p>
            <a:r>
              <a:rPr lang="hu-H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Jó jelszó: 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 helytelenül megválasztott jelszó olyan a hackerek számára, mint egy nyitott ajtó. </a:t>
            </a:r>
          </a:p>
          <a:p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Jó, ha látod a beszélgetőtársadat, de olyanok is láthatnak téged, akiket nem ismersz! Képeidet feltölthetik és másolhatják, ezért a legjobb, ha nem használsz kamerát.</a:t>
            </a:r>
            <a:endParaRPr lang="hu-H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Használd az eszed, mielőtt közzéteszel valamit! Nem mindegy, milyen információkat teszel ki a profilodra! Nem tudhatod, kik a barátaid</a:t>
            </a:r>
          </a:p>
          <a:p>
            <a:endParaRPr lang="hu-HU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978758"/>
            <a:ext cx="5183188" cy="341527"/>
          </a:xfrm>
        </p:spPr>
        <p:txBody>
          <a:bodyPr>
            <a:no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Zaklatás esetén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342790"/>
            <a:ext cx="5183188" cy="5515210"/>
          </a:xfrm>
        </p:spPr>
        <p:txBody>
          <a:bodyPr>
            <a:normAutofit fontScale="77500" lnSpcReduction="20000"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 válaszolj olyan üzenetekre, amiket bosszantó vagy zaklató céllal küldtek. </a:t>
            </a:r>
          </a:p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Őrizd meg az üzenetet, tartsd meg bizonyítékként. fontos, hogy nyoma legyen az esetnek, amikor segítséget kérsz.</a:t>
            </a:r>
          </a:p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Jelentsd a problémákat. </a:t>
            </a:r>
          </a:p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Blokkold a küldőt. Nem kell eltűrnöd, hogy valaki zaklasson</a:t>
            </a:r>
          </a:p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Mondd el valakinek, akiben megbízol. Az üggyel kapcsolatos intézkedés első lépése, hogy elmondod a szüleidnek, barátoknak, tanárodnak, csoportvezetődnek, vagy a segélyvonal egyik munkatársának.</a:t>
            </a:r>
          </a:p>
          <a:p>
            <a:pPr marL="0" indent="0">
              <a:buNone/>
            </a:pPr>
            <a:endParaRPr lang="hu-H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04" y="4445876"/>
            <a:ext cx="2712196" cy="2434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79804" y="4445876"/>
            <a:ext cx="271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https://www.youtube.com/watch?v=U_hkKlYtRrY</a:t>
            </a:r>
            <a:endParaRPr lang="hu-H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328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7"/>
          <p:cNvSpPr/>
          <p:nvPr/>
        </p:nvSpPr>
        <p:spPr>
          <a:xfrm>
            <a:off x="5898292" y="0"/>
            <a:ext cx="6293708" cy="685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77" y="722312"/>
            <a:ext cx="3830613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Átverések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Legnépszerűbbek: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1. A megosztós átverés</a:t>
            </a: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“Szétosztjuk a felesleges iPhone-okat”</a:t>
            </a: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3. Átverős weboldalak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457825" y="250825"/>
            <a:ext cx="6734175" cy="6350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Bejegyzések lájkolásával és megosztásával különböző nyeremények(többsége spam) az információkat harmadik félnek adják tovább.</a:t>
            </a:r>
          </a:p>
          <a:p>
            <a:pPr marL="514350" indent="-514350">
              <a:buFont typeface="+mj-lt"/>
              <a:buAutoNum type="arabicPeriod"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Ami nekik nem kell, azt szeretnék “elosztogatni”. Mostanában ez iPhone-nal megy. A valóság: a felhasználók semmit sem kapnak(csak spamet) e-mail-címre, vagy a Facebook-oldalukra.</a:t>
            </a:r>
          </a:p>
          <a:p>
            <a:pPr marL="514350" indent="-514350">
              <a:buFont typeface="+mj-lt"/>
              <a:buAutoNum type="arabicPeriod"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Általában az e-mail-fiókba érkező spammel próbálják a saját weboldalukra terelni a felhasználókat, ahol alacsony áron kínálnak termékeket. (legtöbbször illegálisan beszerzett,silány minőségű)rosszabb esetben semmit sem adnak, viszont ellopják az ember adatait.</a:t>
            </a:r>
          </a:p>
        </p:txBody>
      </p:sp>
    </p:spTree>
    <p:extLst>
      <p:ext uri="{BB962C8B-B14F-4D97-AF65-F5344CB8AC3E}">
        <p14:creationId xmlns:p14="http://schemas.microsoft.com/office/powerpoint/2010/main" val="18809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7"/>
          <p:cNvSpPr/>
          <p:nvPr/>
        </p:nvSpPr>
        <p:spPr>
          <a:xfrm>
            <a:off x="5898292" y="0"/>
            <a:ext cx="6293708" cy="685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4. Fertőzött csatolmányok</a:t>
            </a: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5. “Gyanús fióktevékenység”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5819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u-H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spamként érkező levelekhez egy fertőzött csatolmány is tartozik, ami  rosszindulatú kódot tartalmaz aztán ellopják a felhasználó adatait. A vásárlós időszakban általában olyan elnevezéssel illetik a mellékleteket, hogy arra biztos rákattintsunk.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u-H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Spameket küldenek szét az áldozatoknak, amiben azt  írják, hogy a felhasználó valamelyik fiókját feltörték. Ilyenkor arra kérik a felhasználót, az általuk küldött linkre kattintva adja meg újra az adatait.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55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Megelőzés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Mindig legyen óvatos</a:t>
            </a:r>
            <a:endParaRPr lang="hu-HU" sz="3000" i="1" u="sng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352926"/>
          </a:xfrm>
        </p:spPr>
        <p:txBody>
          <a:bodyPr>
            <a:normAutofit fontScale="70000" lnSpcReduction="20000"/>
          </a:bodyPr>
          <a:lstStyle/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Amikor egy webhelytől a személyes adatai megadását kérő üzenetet kap.</a:t>
            </a:r>
          </a:p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 ilyen üzenetet kap, ne adja meg a személyes adatait míg meg nem bizonyosodik arról, hogy az üzenetet valóban az érintett webhely küldte.</a:t>
            </a:r>
          </a:p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levélben említett webhelyet ne az e-mailben szereplő linkre kattintva, hanem egy másik böngészőablakban nyissa meg.</a:t>
            </a:r>
          </a:p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Google soha nem küld kéretlen üzeneteket, amelyekben a jelszavát vagy más személyes adatát kéri.</a:t>
            </a:r>
          </a:p>
          <a:p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928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51279"/>
          </a:xfrm>
        </p:spPr>
        <p:txBody>
          <a:bodyPr>
            <a:normAutofit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Jelszó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3836" y="1694053"/>
            <a:ext cx="5745645" cy="823912"/>
          </a:xfrm>
        </p:spPr>
        <p:txBody>
          <a:bodyPr>
            <a:normAutofit/>
          </a:bodyPr>
          <a:lstStyle/>
          <a:p>
            <a:pPr algn="ctr"/>
            <a:r>
              <a:rPr lang="hu-HU" sz="3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kiberbűnözők sosem alszanak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368" y="2505074"/>
            <a:ext cx="5569207" cy="4352925"/>
          </a:xfrm>
        </p:spPr>
        <p:txBody>
          <a:bodyPr>
            <a:norm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Nem fegyverekkel rabolják ki áldozatukat</a:t>
            </a:r>
          </a:p>
          <a:p>
            <a:pPr marL="0" indent="0">
              <a:buNone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Otthon kényelmében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Szoftverek és saját tudásuk alkalmazásával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leggyakoribb hiba a felhasználóé: 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nem elég jó a jelszava.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32107" y="1459917"/>
            <a:ext cx="5183188" cy="5398082"/>
          </a:xfrm>
        </p:spPr>
        <p:txBody>
          <a:bodyPr>
            <a:norm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együgyű jelszavak, bár könnyen megjegyezhetők, egyszerűen feltörhetők, </a:t>
            </a:r>
          </a:p>
          <a:p>
            <a:pPr marL="0" indent="0">
              <a:buNone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Ingyenes szoftver is képes rá. </a:t>
            </a:r>
          </a:p>
          <a:p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Megelőzése: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olyan jelszóra van szükség, amin csak az igazi profik jutnak át.</a:t>
            </a:r>
          </a:p>
          <a:p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Továbbá: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Otthoni, és CSAK AZ OTTHONI gépen szabad megjegyeztetni a jelszót!</a:t>
            </a:r>
          </a:p>
          <a:p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Nyilvános helyen lévő számítógép SOSEM biztonságos.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dirty="0"/>
          </a:p>
        </p:txBody>
      </p:sp>
      <p:sp>
        <p:nvSpPr>
          <p:cNvPr id="3" name="Down Arrow 2"/>
          <p:cNvSpPr/>
          <p:nvPr/>
        </p:nvSpPr>
        <p:spPr>
          <a:xfrm>
            <a:off x="2058931" y="3319461"/>
            <a:ext cx="370702" cy="810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Down Arrow 5"/>
          <p:cNvSpPr/>
          <p:nvPr/>
        </p:nvSpPr>
        <p:spPr>
          <a:xfrm>
            <a:off x="7727092" y="2517965"/>
            <a:ext cx="296562" cy="543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09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7627" y="58697"/>
            <a:ext cx="7813195" cy="823912"/>
          </a:xfrm>
        </p:spPr>
        <p:txBody>
          <a:bodyPr>
            <a:noAutofit/>
          </a:bodyPr>
          <a:lstStyle/>
          <a:p>
            <a:pPr algn="ctr"/>
            <a:r>
              <a:rPr lang="hu-H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Leggyakoribb jelszó az „123456”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072" y="1355895"/>
            <a:ext cx="5157787" cy="5502105"/>
          </a:xfrm>
        </p:spPr>
        <p:txBody>
          <a:bodyPr>
            <a:normAutofit fontScale="70000" lnSpcReduction="20000"/>
          </a:bodyPr>
          <a:lstStyle/>
          <a:p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Ez legrosszabb. </a:t>
            </a:r>
          </a:p>
          <a:p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Ezeket próbálják ki legelőször a hekkerek, mint a „password”, így ezeket ne használjuk</a:t>
            </a:r>
          </a:p>
          <a:p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Kerülni kell a magánszféra jelszóba konvertálását</a:t>
            </a:r>
          </a:p>
          <a:p>
            <a:r>
              <a:rPr lang="hu-H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Ezért ne használjunk a.. :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gyerekek nevét;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házastárs nevét;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háziállat nevét;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születésnapokat;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kedvenc sportoló, zenész, művész nevét;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hobbit;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munkatársak neveit.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Jelszó feltörés időtartama: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7588" y="2505075"/>
            <a:ext cx="6019801" cy="3684588"/>
          </a:xfrm>
        </p:spPr>
        <p:txBody>
          <a:bodyPr>
            <a:norm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"1234567890" – kb 4 óra alatt törhető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"qwerty" – 51 perc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"abc123" – 6 óra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"1qaz2wsx" – 12,5 óra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"qwertyuiop" – 44 év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09"/>
            <a:ext cx="5329859" cy="59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-10728" y="8239"/>
            <a:ext cx="5917255" cy="68497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574" y="104775"/>
            <a:ext cx="6194425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Megelőzés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477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jelszó titkos</a:t>
            </a:r>
            <a:endParaRPr lang="hu-HU" sz="3000" i="1" u="sng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228725"/>
            <a:ext cx="5157787" cy="5467350"/>
          </a:xfrm>
        </p:spPr>
        <p:txBody>
          <a:bodyPr>
            <a:normAutofit/>
          </a:bodyPr>
          <a:lstStyle/>
          <a:p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 osszuk meg senkivel ( csak akik tényleg közel állnak hozzánk, akkor, ha muszáj)</a:t>
            </a:r>
          </a:p>
          <a:p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 jelszót csak egy alkalmazáshoz/fiókhoz használjunk</a:t>
            </a:r>
          </a:p>
          <a:p>
            <a:r>
              <a:rPr lang="hu-H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 írjuk ki a jelszót nyilvános helyre: 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monitorra felragasztott cetlire írni jelszavat a lehető legrosszabb</a:t>
            </a:r>
          </a:p>
          <a:p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Változtassuk meg rendszeresen a jelszavainkat</a:t>
            </a:r>
          </a:p>
          <a:p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7"/>
          <p:cNvSpPr/>
          <p:nvPr/>
        </p:nvSpPr>
        <p:spPr>
          <a:xfrm>
            <a:off x="-10728" y="8239"/>
            <a:ext cx="5917255" cy="68497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04702" y="172995"/>
            <a:ext cx="6573795" cy="436606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Fejvadászat (direkt keresés)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4443" y="189470"/>
            <a:ext cx="5882245" cy="6858000"/>
          </a:xfrm>
        </p:spPr>
        <p:txBody>
          <a:bodyPr>
            <a:no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Magyarországon a 90-es évek elején kezdett kibontakozni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céget a munkaadó HR-munkatársa vagy az alkalmazottak felvételéért felelős bízza meg.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Megüresedett pozícióra kell bemutatnia olyan személyt  aki  megfelel a leírásnak, és készek a pozíciót betölteni.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munkaadó személyi tulajdonságokat, képzettségi-, és tapasztalati elvárásokat határoz meg.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Van hogy megnevezi akár a konkurenciát, ahonnan szívesen látna pályázót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Előfordul, hogy konkrét nevet ad meg, akit el kell csábítania a fejvadásznak.</a:t>
            </a:r>
            <a:br>
              <a:rPr lang="hu-HU" sz="2500" dirty="0"/>
            </a:br>
            <a:endParaRPr lang="hu-HU" sz="25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021859" y="1681163"/>
            <a:ext cx="6170141" cy="823912"/>
          </a:xfrm>
        </p:spPr>
        <p:txBody>
          <a:bodyPr>
            <a:noAutofit/>
          </a:bodyPr>
          <a:lstStyle/>
          <a:p>
            <a:pPr algn="ctr"/>
            <a:r>
              <a:rPr lang="hu-HU" sz="3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Human Resource: </a:t>
            </a:r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humán erőforrás.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Munkaerő toborzással, kiválasztással, és egyéb dolgokkal foglalkozik egy cégen belül.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 lehet vele helyezkedni fejvadász cégeknél is. Ahol megbízás alapján kell a megbízó számára a legmegfelelőbb munkaerőt megtalálni az adott pozícióra.</a:t>
            </a:r>
          </a:p>
        </p:txBody>
      </p:sp>
    </p:spTree>
    <p:extLst>
      <p:ext uri="{BB962C8B-B14F-4D97-AF65-F5344CB8AC3E}">
        <p14:creationId xmlns:p14="http://schemas.microsoft.com/office/powerpoint/2010/main" val="5523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62" y="87591"/>
            <a:ext cx="10515600" cy="1325563"/>
          </a:xfrm>
        </p:spPr>
        <p:txBody>
          <a:bodyPr/>
          <a:lstStyle/>
          <a:p>
            <a:r>
              <a:rPr 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Mit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lásson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HR-</a:t>
            </a:r>
            <a:r>
              <a:rPr 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 Facebook </a:t>
            </a:r>
            <a:r>
              <a:rPr 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oldaladon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  <a:b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78" y="961155"/>
            <a:ext cx="6304006" cy="640836"/>
          </a:xfrm>
        </p:spPr>
        <p:txBody>
          <a:bodyPr>
            <a:no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Legjobb lenne, ha semmit sem látna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544" y="1702690"/>
            <a:ext cx="5157787" cy="5072932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Alapadatokat sem láttató profilt találjon rólad. 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Segítheted vagy éppen leronthatod az álláskeresési esélyeidet.</a:t>
            </a:r>
          </a:p>
          <a:p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Tipikus reakció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csak ne nézegesse a HR-es a Facebook-oldalt.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Márpedig fogja, még akkor is, ha ennek nem örülünk.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Tudni akarja, milyen képet adsz magadról ott, ahol a teljes kontroll a te kezedben van.</a:t>
            </a:r>
          </a:p>
          <a:p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3708" y="961155"/>
            <a:ext cx="6107414" cy="823912"/>
          </a:xfrm>
        </p:spPr>
        <p:txBody>
          <a:bodyPr>
            <a:no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Azt kell mutatni, amit az álláspályázatban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85068"/>
            <a:ext cx="5789142" cy="5072932"/>
          </a:xfrm>
        </p:spPr>
        <p:txBody>
          <a:bodyPr>
            <a:normAutofit fontScale="25000" lnSpcReduction="20000"/>
          </a:bodyPr>
          <a:lstStyle/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 hivatásos, rendezett környezetű embert akarnak látni.</a:t>
            </a:r>
          </a:p>
          <a:p>
            <a:pPr marL="0" indent="0" algn="ctr">
              <a:buNone/>
            </a:pPr>
            <a:r>
              <a:rPr lang="hu-HU" sz="9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Profilkép/Háttérkép</a:t>
            </a:r>
          </a:p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Azt a képet érdemes használni, amit a CV-n (curriculum vitae azaz önéletrajz)</a:t>
            </a:r>
          </a:p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 a CV képen rövid hajad van, akkor a Facebookon is olyan legyen. </a:t>
            </a:r>
          </a:p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Téged kell látniuk a képen, nem a párodat,gyerekeidet stb.</a:t>
            </a:r>
          </a:p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Nem baj, ha kivágott arckép. Legyen vidám, olyan háttérrel, ami vállalható.</a:t>
            </a:r>
          </a:p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Bármi lehet, ami jellemez, ha ez nem befolyásolja negatívan avéleményt. Részegen bulizóst ne, fürdőruhásat stb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76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Fogalma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34" y="1685925"/>
            <a:ext cx="5157787" cy="82391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Internetwork</a:t>
            </a:r>
            <a:endParaRPr lang="hu-HU" sz="3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65163" y="2505075"/>
            <a:ext cx="4839559" cy="43529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Angol eredetű</a:t>
            </a:r>
          </a:p>
          <a:p>
            <a:pPr>
              <a:lnSpc>
                <a:spcPct val="80000"/>
              </a:lnSpc>
              <a:defRPr/>
            </a:pP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Magyarul: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hálózatok hálózata. </a:t>
            </a:r>
          </a:p>
          <a:p>
            <a:pPr>
              <a:lnSpc>
                <a:spcPct val="80000"/>
              </a:lnSpc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világot körülölelő számítógép-hálózat, hatalmas 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rendszer,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amely számítógép-hálózatokat fog össze.</a:t>
            </a:r>
          </a:p>
          <a:p>
            <a:pPr>
              <a:lnSpc>
                <a:spcPct val="80000"/>
              </a:lnSpc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Szorosan beépül mindennapi életünkbe, olykor megkönnyítve vagy éppen 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MEGNEHEZÍTVE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azt. </a:t>
            </a:r>
          </a:p>
          <a:p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26935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Több cég milliárdos forgalmat bonyolít </a:t>
            </a:r>
          </a:p>
          <a:p>
            <a:pPr>
              <a:lnSpc>
                <a:spcPct val="80000"/>
              </a:lnSpc>
              <a:defRPr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oktatás elképzelhetetlen nélküle. </a:t>
            </a:r>
          </a:p>
          <a:p>
            <a:pPr>
              <a:lnSpc>
                <a:spcPct val="80000"/>
              </a:lnSpc>
              <a:defRPr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Szórakozásra, kereskedelmi célokra, kapcsolattartása, hivatalos ügyek intézésére és még sok mindenre használjuk. </a:t>
            </a:r>
          </a:p>
          <a:p>
            <a:pPr>
              <a:lnSpc>
                <a:spcPct val="80000"/>
              </a:lnSpc>
              <a:defRPr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Manapság már szinte nem is lehet létezni internet nélkül. </a:t>
            </a:r>
          </a:p>
          <a:p>
            <a:pPr algn="ctr">
              <a:lnSpc>
                <a:spcPct val="80000"/>
              </a:lnSpc>
              <a:defRPr/>
            </a:pPr>
            <a:r>
              <a:rPr lang="hu-H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Ez nem  lenne baj, ha a használata biztonságos lenne, de sajnos nem az!</a:t>
            </a:r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6610350" y="1790700"/>
            <a:ext cx="3278187" cy="64293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3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„Előnyök”</a:t>
            </a:r>
            <a:r>
              <a:rPr lang="hu-HU" sz="3000" dirty="0">
                <a:latin typeface="Book Antiqua" panose="0204060205030503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" y="3510000"/>
            <a:ext cx="5040000" cy="33480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" y="3510000"/>
            <a:ext cx="5040000" cy="33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" y="402413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6121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Aktivitás/Infók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028856"/>
            <a:ext cx="4697836" cy="5819260"/>
          </a:xfrm>
        </p:spPr>
        <p:txBody>
          <a:bodyPr>
            <a:normAutofit fontScale="77500" lnSpcReduction="20000"/>
          </a:bodyPr>
          <a:lstStyle/>
          <a:p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legtöbb aktivitásodat, lájkokat, hozzászólásokat jó eséllyel az ismerőseidnek, barátaidnak szánod.</a:t>
            </a:r>
          </a:p>
          <a:p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Azaz ha politizálsz vagy egyéb rázós témákban nyilatkozol meg, vitázol, azt szabad, elvégre erre (is) való a Facebook. Csak ne lássa olyan, akinek ehhez nincs köze, ezért kell a profilt lezárni.</a:t>
            </a:r>
          </a:p>
          <a:p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Azt, hogy jelenleg hol dolgozol, vagy utoljára hol dolgoztál, érdemes lehet beírni</a:t>
            </a:r>
          </a:p>
          <a:p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618" y="126121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magánember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353" y="1038740"/>
            <a:ext cx="6038338" cy="5819260"/>
          </a:xfrm>
        </p:spPr>
        <p:txBody>
          <a:bodyPr>
            <a:normAutofit/>
          </a:bodyPr>
          <a:lstStyle/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Minél kevesebb látszódjon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 a leendő munkáltató talál rád, nem jó, ha téves következtetéseket von le.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Hobbikban,sporteredményekben érdemes lehet megmutatkozni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Családi témákban, egyéb tevékenységekben nem biztos. 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Még egy állatvédő tevékenység is lehet negatív (ezzel töltöd minden időd nem pedig a munkáddal)</a:t>
            </a:r>
          </a:p>
          <a:p>
            <a:endParaRPr lang="hu-HU" dirty="0"/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-82379" y="112327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Következetesség</a:t>
            </a: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210091" y="2245015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 a CV-d alapján eljutott a Facebook-oldaladra, a munkahelyeknél ugyanazt kell látnia.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Mindenben egyeznie kell az önéletrajzoddal!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6676740" y="126121"/>
            <a:ext cx="555024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000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És ha nincs Facebook-oldalad</a:t>
            </a:r>
            <a:r>
              <a:rPr lang="hu-HU" sz="3000">
                <a:latin typeface="Book Antiqua" panose="02040602050305030304" pitchFamily="18" charset="0"/>
              </a:rPr>
              <a:t>?</a:t>
            </a:r>
            <a:endParaRPr lang="hu-HU" sz="3000" dirty="0">
              <a:latin typeface="Book Antiqua" panose="02040602050305030304" pitchFamily="18" charset="0"/>
            </a:endParaRPr>
          </a:p>
        </p:txBody>
      </p:sp>
      <p:sp>
        <p:nvSpPr>
          <p:cNvPr id="10" name="Content Placeholder 14"/>
          <p:cNvSpPr txBox="1">
            <a:spLocks/>
          </p:cNvSpPr>
          <p:nvPr/>
        </p:nvSpPr>
        <p:spPr>
          <a:xfrm>
            <a:off x="6132353" y="1576238"/>
            <a:ext cx="5183188" cy="5489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Legyen.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Sok helyen elvárás.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Tegyél fel egy profilképet, linkeld be a Linkedin profilodat, és kész.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Többé felé sem kell nézned, ha nem akarsz.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79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7"/>
          <p:cNvSpPr/>
          <p:nvPr/>
        </p:nvSpPr>
        <p:spPr>
          <a:xfrm>
            <a:off x="6938318" y="-197708"/>
            <a:ext cx="5253681" cy="70557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629" y="0"/>
            <a:ext cx="2594919" cy="84006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Kamuhírek</a:t>
            </a:r>
            <a:endParaRPr lang="hu-HU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12974"/>
            <a:ext cx="2973859" cy="823912"/>
          </a:xfrm>
        </p:spPr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Típusai: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136886"/>
            <a:ext cx="3938158" cy="530975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300" dirty="0">
                <a:latin typeface="Book Antiqua" panose="02040602050305030304" pitchFamily="18" charset="0"/>
              </a:rPr>
              <a:t> </a:t>
            </a:r>
            <a:r>
              <a:rPr lang="hu-HU" sz="2300" b="1" dirty="0">
                <a:latin typeface="Book Antiqua" panose="02040602050305030304" pitchFamily="18" charset="0"/>
              </a:rPr>
              <a:t>Szatíra/Paródia</a:t>
            </a:r>
            <a:r>
              <a:rPr lang="hu-HU" sz="2300" dirty="0">
                <a:latin typeface="Book Antiqua" panose="0204060205030503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endParaRPr lang="hu-HU" sz="2300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300" b="1" dirty="0">
                <a:latin typeface="Book Antiqua" panose="02040602050305030304" pitchFamily="18" charset="0"/>
              </a:rPr>
              <a:t>Hamis kapcsolat</a:t>
            </a:r>
            <a:r>
              <a:rPr lang="hu-HU" sz="2300" dirty="0">
                <a:latin typeface="Book Antiqua" panose="0204060205030503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endParaRPr lang="hu-HU" sz="2300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300" b="1" dirty="0">
                <a:latin typeface="Book Antiqua" panose="02040602050305030304" pitchFamily="18" charset="0"/>
              </a:rPr>
              <a:t>Félrevezető tartalom</a:t>
            </a:r>
            <a:r>
              <a:rPr lang="hu-HU" sz="2300" dirty="0">
                <a:latin typeface="Book Antiqua" panose="0204060205030503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endParaRPr lang="hu-HU" sz="2300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300" b="1" dirty="0">
                <a:latin typeface="Book Antiqua" panose="02040602050305030304" pitchFamily="18" charset="0"/>
              </a:rPr>
              <a:t>Hamis kontextus</a:t>
            </a:r>
            <a:r>
              <a:rPr lang="hu-HU" sz="2300" dirty="0">
                <a:latin typeface="Book Antiqua" panose="0204060205030503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endParaRPr lang="hu-HU" sz="2300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300" b="1" dirty="0">
                <a:latin typeface="Book Antiqua" panose="02040602050305030304" pitchFamily="18" charset="0"/>
              </a:rPr>
              <a:t>Csaló tartalom</a:t>
            </a:r>
            <a:r>
              <a:rPr lang="hu-HU" sz="2300" dirty="0">
                <a:latin typeface="Book Antiqua" panose="0204060205030503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endParaRPr lang="hu-HU" sz="2300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300" b="1" dirty="0">
                <a:latin typeface="Book Antiqua" panose="02040602050305030304" pitchFamily="18" charset="0"/>
              </a:rPr>
              <a:t>Manipulált tartalom:</a:t>
            </a:r>
          </a:p>
          <a:p>
            <a:pPr marL="514350" indent="-514350">
              <a:buFont typeface="+mj-lt"/>
              <a:buAutoNum type="arabicPeriod"/>
            </a:pPr>
            <a:endParaRPr lang="hu-HU" sz="2300" b="1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300" b="1" dirty="0">
                <a:latin typeface="Book Antiqua" panose="02040602050305030304" pitchFamily="18" charset="0"/>
              </a:rPr>
              <a:t>Kitalált tartalom</a:t>
            </a:r>
            <a:r>
              <a:rPr lang="hu-HU" sz="2300" dirty="0"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7842" y="0"/>
            <a:ext cx="5094631" cy="68580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Nem célja a károkozás, de sokan félreérthetik.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cím és a tartalom nem áll összhangban, és előbbi félrevezetheti a felületes olvasót.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Infók félrevezető használata mások besározása érdekében.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 valós tartalmat hamis kontextusban adnak közzé (például egy valós videót úgy közölnek, mintha más országban vagy máskor történt volna meg).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Valós és elismert források mögé bújnak (példa lehet erre egy formájában a BBC-re hajazó kamuoldal, vagy egy újság/személy kamu twitteres profilja).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 valós tartalmat manipulálva adnak közzé a megtévesztés érdekében (pl. photoshopolt kép).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100 százalékban új tartalom, amelynek célja a megtévesztés és a károkozás.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82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97" y="0"/>
            <a:ext cx="2351903" cy="2351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73507"/>
            <a:ext cx="10515600" cy="952929"/>
          </a:xfrm>
        </p:spPr>
        <p:txBody>
          <a:bodyPr>
            <a:normAutofit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kamuhírek születésének oka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11866"/>
            <a:ext cx="5157787" cy="654141"/>
          </a:xfrm>
        </p:spPr>
        <p:txBody>
          <a:bodyPr>
            <a:no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Wardle szerint a 8P tehető felelőssé: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38" y="2504017"/>
            <a:ext cx="5157787" cy="43323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600" b="1" dirty="0">
                <a:latin typeface="Book Antiqua" panose="02040602050305030304" pitchFamily="18" charset="0"/>
              </a:rPr>
              <a:t>P</a:t>
            </a:r>
            <a:r>
              <a:rPr lang="hu-HU" sz="2600" dirty="0">
                <a:latin typeface="Book Antiqua" panose="02040602050305030304" pitchFamily="18" charset="0"/>
              </a:rPr>
              <a:t>ongyola újságírás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600" b="1" dirty="0">
                <a:latin typeface="Book Antiqua" panose="02040602050305030304" pitchFamily="18" charset="0"/>
              </a:rPr>
              <a:t>P</a:t>
            </a:r>
            <a:r>
              <a:rPr lang="hu-HU" sz="2600" dirty="0">
                <a:latin typeface="Book Antiqua" panose="02040602050305030304" pitchFamily="18" charset="0"/>
              </a:rPr>
              <a:t>aródia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600" b="1" dirty="0">
                <a:latin typeface="Book Antiqua" panose="02040602050305030304" pitchFamily="18" charset="0"/>
              </a:rPr>
              <a:t>P</a:t>
            </a:r>
            <a:r>
              <a:rPr lang="hu-HU" sz="2600" dirty="0">
                <a:latin typeface="Book Antiqua" panose="02040602050305030304" pitchFamily="18" charset="0"/>
              </a:rPr>
              <a:t>rovokáció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600" b="1" dirty="0">
                <a:latin typeface="Book Antiqua" panose="02040602050305030304" pitchFamily="18" charset="0"/>
              </a:rPr>
              <a:t>P</a:t>
            </a:r>
            <a:r>
              <a:rPr lang="hu-HU" sz="2600" dirty="0">
                <a:latin typeface="Book Antiqua" panose="02040602050305030304" pitchFamily="18" charset="0"/>
              </a:rPr>
              <a:t>asszió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600" b="1" dirty="0">
                <a:latin typeface="Book Antiqua" panose="02040602050305030304" pitchFamily="18" charset="0"/>
              </a:rPr>
              <a:t>P</a:t>
            </a:r>
            <a:r>
              <a:rPr lang="hu-HU" sz="2600" dirty="0">
                <a:latin typeface="Book Antiqua" panose="02040602050305030304" pitchFamily="18" charset="0"/>
              </a:rPr>
              <a:t>ártosság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600" b="1" dirty="0">
                <a:latin typeface="Book Antiqua" panose="02040602050305030304" pitchFamily="18" charset="0"/>
              </a:rPr>
              <a:t>P</a:t>
            </a:r>
            <a:r>
              <a:rPr lang="hu-HU" sz="2600" dirty="0">
                <a:latin typeface="Book Antiqua" panose="02040602050305030304" pitchFamily="18" charset="0"/>
              </a:rPr>
              <a:t>rofit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600" b="1" dirty="0">
                <a:latin typeface="Book Antiqua" panose="02040602050305030304" pitchFamily="18" charset="0"/>
              </a:rPr>
              <a:t>P</a:t>
            </a:r>
            <a:r>
              <a:rPr lang="hu-HU" sz="2600" dirty="0">
                <a:latin typeface="Book Antiqua" panose="02040602050305030304" pitchFamily="18" charset="0"/>
              </a:rPr>
              <a:t>olitikai befolyás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600" b="1" dirty="0">
                <a:latin typeface="Book Antiqua" panose="02040602050305030304" pitchFamily="18" charset="0"/>
              </a:rPr>
              <a:t>P</a:t>
            </a:r>
            <a:r>
              <a:rPr lang="hu-HU" sz="2600" dirty="0">
                <a:latin typeface="Book Antiqua" panose="02040602050305030304" pitchFamily="18" charset="0"/>
              </a:rPr>
              <a:t>ropaganda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1" cy="6961239"/>
          </a:xfrm>
        </p:spPr>
      </p:pic>
      <p:sp>
        <p:nvSpPr>
          <p:cNvPr id="8" name="TextBox 7"/>
          <p:cNvSpPr txBox="1"/>
          <p:nvPr/>
        </p:nvSpPr>
        <p:spPr>
          <a:xfrm>
            <a:off x="10164019" y="2294738"/>
            <a:ext cx="18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Claire Wardle</a:t>
            </a:r>
          </a:p>
        </p:txBody>
      </p:sp>
    </p:spTree>
    <p:extLst>
      <p:ext uri="{BB962C8B-B14F-4D97-AF65-F5344CB8AC3E}">
        <p14:creationId xmlns:p14="http://schemas.microsoft.com/office/powerpoint/2010/main" val="75873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50" y="233321"/>
            <a:ext cx="10515600" cy="689318"/>
          </a:xfrm>
        </p:spPr>
        <p:txBody>
          <a:bodyPr>
            <a:normAutofit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Hogyan terjednek a kamuhírek?</a:t>
            </a:r>
            <a:endParaRPr lang="hu-HU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57665" y="1165726"/>
            <a:ext cx="5997575" cy="642408"/>
          </a:xfrm>
        </p:spPr>
        <p:txBody>
          <a:bodyPr>
            <a:noAutofit/>
          </a:bodyPr>
          <a:lstStyle/>
          <a:p>
            <a:pPr algn="ctr"/>
            <a:r>
              <a:rPr lang="hu-HU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úgy jelenik meg a közösségi oldalakon, hogy tudnák: kamuhírről van szó.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92" y="1935892"/>
            <a:ext cx="5890483" cy="4922107"/>
          </a:xfrm>
        </p:spPr>
        <p:txBody>
          <a:bodyPr>
            <a:normAutofit fontScale="32500" lnSpcReduction="20000"/>
          </a:bodyPr>
          <a:lstStyle/>
          <a:p>
            <a:r>
              <a:rPr lang="hu-HU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Újságírók erősítik fel, mert ellenőrzés nélkül átveszik őket. </a:t>
            </a:r>
          </a:p>
          <a:p>
            <a:r>
              <a:rPr lang="hu-HU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Vannak amelyeket csoportok terjesztenek a közvélemény befolyásolására</a:t>
            </a:r>
          </a:p>
          <a:p>
            <a:r>
              <a:rPr lang="hu-HU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kamuhírek ellenőrzés nélküli újraosztása emberi tulajdonság.</a:t>
            </a:r>
          </a:p>
          <a:p>
            <a:r>
              <a:rPr lang="hu-HU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amerikai választási kampányban a republikánus jelöltet támogató kamuhírek voltak túlsúlyban</a:t>
            </a:r>
          </a:p>
          <a:p>
            <a:r>
              <a:rPr lang="hu-HU" sz="6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Trump győzelme óta igazolódott: </a:t>
            </a:r>
            <a:r>
              <a:rPr lang="hu-HU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 másik oldal ugyanúgy képes bedőlni a kamuhíreknek.</a:t>
            </a:r>
          </a:p>
          <a:p>
            <a:r>
              <a:rPr lang="hu-HU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kampány során a trumpisták dőltek be az álmaik megvalósítását segítő kamuhíreknek, mostanában a Trump-ellentábor fogad el kritika nélkül minden olyan értesülést, amelytől segítséget remél rémálmai véget vetéséhez.</a:t>
            </a:r>
          </a:p>
          <a:p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079" y="1260003"/>
            <a:ext cx="5477933" cy="453853"/>
          </a:xfrm>
        </p:spPr>
        <p:txBody>
          <a:bodyPr>
            <a:normAutofit fontScale="92500"/>
          </a:bodyPr>
          <a:lstStyle/>
          <a:p>
            <a:pPr algn="ctr"/>
            <a:r>
              <a:rPr lang="hu-H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Hogyan védekezzünk a kamuhírek ellen?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808134"/>
            <a:ext cx="5357813" cy="5049866"/>
          </a:xfrm>
        </p:spPr>
        <p:txBody>
          <a:bodyPr>
            <a:normAutofit fontScale="55000" lnSpcReduction="20000"/>
          </a:bodyPr>
          <a:lstStyle/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Azokkal tudnak a legkönnyebben megvezetni minket, amelyek fontosak számunkra. </a:t>
            </a:r>
          </a:p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 engedjük, hogy az infók befogadása során az érzelmeink vezéreljenek minket. </a:t>
            </a:r>
          </a:p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 egy cikk felidegesít bennünket, gondolkodjunk el, nem azért született-e abban a formában, hogy ezt váltsa ki.</a:t>
            </a:r>
          </a:p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 kritikus hírbefogadás lépései pontokba szedve: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Álljunk meg </a:t>
            </a:r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 pillanatra a cím elolvasása és a Megosztom gomb megnyomása között.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Gondolkodjunk el </a:t>
            </a:r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infón. Ebben segíthet ha elolvassuk a cikket.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Ellenőrizzük</a:t>
            </a:r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más forrásból is.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Keressük a megbízható forrásokat: </a:t>
            </a:r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két/tíz/ezer ugyanazt szajkózó oldal sem feltétlenül igazol egy adott infót.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 bebizonyosodik, hogy kamuhírről van szó</a:t>
            </a:r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lépjünk el a kamuinfó mellett, vagy hívjuk fel mások figyelmét a kamura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998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42" y="104775"/>
            <a:ext cx="11355388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Mit szeretne látni egy betörő az oldaladon?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42" y="1681163"/>
            <a:ext cx="5504516" cy="823912"/>
          </a:xfrm>
        </p:spPr>
        <p:txBody>
          <a:bodyPr>
            <a:no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Például a facebook oldaladon: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90" y="2505075"/>
            <a:ext cx="5346786" cy="3684588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Értékeket a házból (festmény, TV)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Utazás amelyen az egész család résztvesz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ház fényképeit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Rendszeres szabadidős tevékenység, amikor nem tartózkodsz otthon.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823912"/>
          </a:xfrm>
        </p:spPr>
        <p:txBody>
          <a:bodyPr>
            <a:normAutofit/>
          </a:bodyPr>
          <a:lstStyle/>
          <a:p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Jelzések a kijelölt házak ajtaján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91" y="2688652"/>
            <a:ext cx="4536000" cy="4140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91" y="2688652"/>
            <a:ext cx="4536000" cy="4140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91" y="2688652"/>
            <a:ext cx="4536000" cy="41400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91" y="2688652"/>
            <a:ext cx="4536000" cy="4140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91" y="2688652"/>
            <a:ext cx="4536000" cy="414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91" y="2688652"/>
            <a:ext cx="4536000" cy="4140000"/>
          </a:xfrm>
        </p:spPr>
      </p:pic>
    </p:spTree>
    <p:extLst>
      <p:ext uri="{BB962C8B-B14F-4D97-AF65-F5344CB8AC3E}">
        <p14:creationId xmlns:p14="http://schemas.microsoft.com/office/powerpoint/2010/main" val="150502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44" y="3314700"/>
            <a:ext cx="40767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6"/>
            <a:ext cx="5038725" cy="1325563"/>
          </a:xfrm>
        </p:spPr>
        <p:txBody>
          <a:bodyPr/>
          <a:lstStyle/>
          <a:p>
            <a:pPr algn="ctr"/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Megelőzés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419225"/>
            <a:ext cx="5711825" cy="550545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elutazunk gondoskodjunk róla, hogy valaki rendszeresen megjelenjen a háznál.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Mindig zárjuk kettőre a bejárati ajtót! 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Hagyjunk a lakásban be­kapcsolva egy rádiót!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Ér­demes mozgásérzékelő lámpákat felszereltetni a kültéri ré­szekre.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Hasznos ha időzített lámpákat üzemeltetünk a lakásban.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Szereljünk fel fémrácsot az ajtó elé!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300" y="114300"/>
            <a:ext cx="5183188" cy="53625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Leghasznosabb olyan riasztót felszerelni, amelyik beha­tolás esetén a rendőrségen is jelez.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Kérjünk meg legalább két szomszédot, hogy időnként nézzen az ajtónkra, hogy minden rendben van-e!</a:t>
            </a:r>
          </a:p>
        </p:txBody>
      </p:sp>
    </p:spTree>
    <p:extLst>
      <p:ext uri="{BB962C8B-B14F-4D97-AF65-F5344CB8AC3E}">
        <p14:creationId xmlns:p14="http://schemas.microsoft.com/office/powerpoint/2010/main" val="23951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7"/>
          <p:cNvSpPr/>
          <p:nvPr/>
        </p:nvSpPr>
        <p:spPr>
          <a:xfrm>
            <a:off x="243191" y="1459149"/>
            <a:ext cx="10758792" cy="5399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17933" y="8467"/>
            <a:ext cx="4174067" cy="1325563"/>
          </a:xfrm>
        </p:spPr>
        <p:txBody>
          <a:bodyPr>
            <a:normAutofit/>
          </a:bodyPr>
          <a:lstStyle/>
          <a:p>
            <a:pPr algn="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Ismétlő kérdések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27253" y="1653702"/>
            <a:ext cx="10984699" cy="5060397"/>
          </a:xfrm>
          <a:noFill/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 az az internet?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Mik a veszélyei és a függőség jelei?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Milyen károk születhetnek, ha valaki ellopja a személyazonosságodat?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Melyek a legismertebb átverések?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Milyen a nem jó jelszó?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Milyen fajtái vannak a zaklatásnak?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Ezek milyen károkat okozhatnak?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 a HR fogalma?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Mit ne lásson a fejvadász?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Hány típusa van a kamuhírnek és mik azok?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 az a 8P?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 te betörő lennél milyen házat rabolnál ki és miért?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7862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Források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Éles Bulcsú festményei (Éles Bulcsú -osztályfőnök- engedélyével)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/>
              </a:rPr>
              <a:t>http://www.jogiforum.hu/hirek/22150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4"/>
              </a:rPr>
              <a:t>https://hu.wikipedia.org/wiki/Szem%C3%A9lyazonoss%C3%A1g-lop%C3%A1s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5"/>
              </a:rPr>
              <a:t>http://hvg.hu/tudomany/20161125_black_friday_atveresek_fekete_pentek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6"/>
              </a:rPr>
              <a:t>http://www.kamaszpanasz.hu/hirek/szuloknek/4629/vedelmi-strategia-netes-zaklatas-ellen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7"/>
              </a:rPr>
              <a:t>https://ripost.hu/cikk-igy-jelolik-meg-a-kiszemelt-lakasokat-a-betorok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8"/>
              </a:rPr>
              <a:t>http://www.borsonline.hu/aktualis/nem-fogja-elhinni-milyen-primitiv-dolgok-segitenek-a-betorok-ellen/106452ű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9"/>
              </a:rPr>
              <a:t>http://www.urbanlegends.hu/2017/03/mik-azok-a-kamuhirek-es-hogyan-vedekezzunk-ellenuk/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hu-HU" sz="23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(Utolsó </a:t>
            </a:r>
            <a:r>
              <a:rPr lang="hu-H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letöltések: 2017. március 26.)</a:t>
            </a:r>
          </a:p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4" y="104775"/>
            <a:ext cx="12023725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Hogyan hat életünkre az Internet?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1" y="1681163"/>
            <a:ext cx="5635624" cy="8239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Emberek milliói használják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61950" y="2505075"/>
            <a:ext cx="5635625" cy="4449398"/>
          </a:xfrm>
        </p:spPr>
        <p:txBody>
          <a:bodyPr>
            <a:norm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Átmehet függőségbe 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magyar gyerekek legtöbbje a függőség kialakulása szempontjából 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online játékok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miatt használja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7-10 évesek közel 96 százaléka játszik a világhálón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11-14 évesek között pedig 92%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Csupán 44 százalék a korlátozás mellett a világhálót használók aránya. </a:t>
            </a:r>
          </a:p>
          <a:p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 lehet a megoldás?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357814" cy="4352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 a szülő jól ismeri gyermekét és annak napirendjét,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Szabályokhoz/tevékenységekhez köti a számítógép használatát</a:t>
            </a:r>
          </a:p>
          <a:p>
            <a:pPr>
              <a:defRPr/>
            </a:pP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Segítség lehet: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közös helyiségben a számítógép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Rendszeres közös családi programok , így  megelőzhető a függőség kialakulása. </a:t>
            </a:r>
          </a:p>
          <a:p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9" y="646825"/>
            <a:ext cx="10422205" cy="57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7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187326"/>
            <a:ext cx="10515600" cy="1099608"/>
          </a:xfrm>
        </p:spPr>
        <p:txBody>
          <a:bodyPr>
            <a:normAutofit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Függőség jelei :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21255" y="1690688"/>
            <a:ext cx="5157787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Több időt tölt a monitor előtt, mint azt korábban elhatározta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 nem jut fel egy ideig a világhálóra, ingerültté, levertté, depresszióssá válik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ebédet is a monitor előtt fogyasztja 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Elveszti időérzékét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Környezetét, családját, barátait elhanyagolja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Hazudik a gép használatát illetően.</a:t>
            </a:r>
          </a:p>
          <a:p>
            <a:pPr eaLnBrk="1" hangingPunct="1">
              <a:defRPr/>
            </a:pPr>
            <a:endParaRPr lang="hu-HU" sz="2400" dirty="0">
              <a:latin typeface="Book Antiqua" panose="0204060205030503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72200" y="1684380"/>
            <a:ext cx="5183188" cy="549275"/>
          </a:xfrm>
        </p:spPr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Fizikai tünetek 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172199" y="2239962"/>
            <a:ext cx="5673811" cy="455612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Mozgáshiány: </a:t>
            </a:r>
          </a:p>
          <a:p>
            <a:pPr>
              <a:lnSpc>
                <a:spcPct val="80000"/>
              </a:lnSpc>
              <a:defRPr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Vagy elhíznak, vagy kórosan lefogynak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2"/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szem, a vérkeringés működése megromlik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3"/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Klikkeléstől/gépeléstől zsibbad a kéz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4"/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Alvászavarok            kialvatlanok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5"/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Pánikroham léphet fel.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5"/>
              <a:defRPr/>
            </a:pP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Haláleset: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keringési zavar, vérrögképződés miatt</a:t>
            </a:r>
          </a:p>
          <a:p>
            <a:endParaRPr lang="hu-HU" dirty="0"/>
          </a:p>
        </p:txBody>
      </p:sp>
      <p:sp>
        <p:nvSpPr>
          <p:cNvPr id="2" name="Down Arrow 1"/>
          <p:cNvSpPr/>
          <p:nvPr/>
        </p:nvSpPr>
        <p:spPr>
          <a:xfrm>
            <a:off x="7762332" y="2573409"/>
            <a:ext cx="228600" cy="524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ight Arrow 5"/>
          <p:cNvSpPr/>
          <p:nvPr/>
        </p:nvSpPr>
        <p:spPr>
          <a:xfrm>
            <a:off x="8763794" y="5250771"/>
            <a:ext cx="795867" cy="296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" y="3712396"/>
            <a:ext cx="4140000" cy="316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" y="3712396"/>
            <a:ext cx="4140000" cy="3168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" y="3712396"/>
            <a:ext cx="4140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0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342" y="0"/>
            <a:ext cx="5753658" cy="755221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Személyazonosság-lopás</a:t>
            </a:r>
            <a:endParaRPr lang="hu-HU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654568" y="386997"/>
            <a:ext cx="5157787" cy="590464"/>
          </a:xfrm>
        </p:spPr>
        <p:txBody>
          <a:bodyPr/>
          <a:lstStyle/>
          <a:p>
            <a:pPr algn="ctr"/>
            <a:r>
              <a:rPr lang="hu-H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internetes bűncselekmény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156" y="0"/>
            <a:ext cx="5157787" cy="6538762"/>
          </a:xfrm>
        </p:spPr>
        <p:txBody>
          <a:bodyPr>
            <a:normAutofit fontScale="25000" lnSpcReduction="20000"/>
          </a:bodyPr>
          <a:lstStyle/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közösségi oldalakhoz kapcsolódik. </a:t>
            </a:r>
          </a:p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Hatással lehet az áldozat további életére. </a:t>
            </a:r>
          </a:p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Valamilyen eszközzel megszerzik a személyes adatokat, (személyi szám, tajszám stb.) </a:t>
            </a:r>
          </a:p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Banki információk (számlaszám, belépési kód, jelszavak stb.) </a:t>
            </a:r>
          </a:p>
          <a:p>
            <a:endParaRPr lang="hu-H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hu-H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Majd felhasználják. (pl hitelt vesznek fel) </a:t>
            </a:r>
          </a:p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wifi óta rosszabb, bárki megállhat a házunk előtt, és lelophatja a számítógépünk adatát.</a:t>
            </a:r>
          </a:p>
          <a:p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Ráadásul gépünkről le és fel is tudnak tölteni adatokat. </a:t>
            </a:r>
          </a:p>
          <a:p>
            <a:endParaRPr lang="hu-H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Károkat okozhatnak</a:t>
            </a:r>
            <a:r>
              <a:rPr lang="hu-H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(pl.:pedofil tartalmakat) feltöltenek, és rászabadítják a bűnözési osztályt.</a:t>
            </a:r>
          </a:p>
          <a:p>
            <a:endParaRPr lang="hu-HU" sz="9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1199700"/>
            <a:ext cx="5183188" cy="671062"/>
          </a:xfrm>
        </p:spPr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Fajtái: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44130"/>
            <a:ext cx="5183188" cy="4827373"/>
          </a:xfrm>
        </p:spPr>
        <p:txBody>
          <a:bodyPr>
            <a:norm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Büntetőjogi személyazonosság-lopás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Pénzügyi személyazonosság-lopás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Személyazonosság másolás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Egészségügyi személyazonosság-lopás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Gyermekek adataihoz kapcsolódó személyazonosság-lopás</a:t>
            </a:r>
          </a:p>
          <a:p>
            <a:endParaRPr lang="hu-HU" b="1" dirty="0"/>
          </a:p>
          <a:p>
            <a:endParaRPr lang="hu-HU" dirty="0"/>
          </a:p>
        </p:txBody>
      </p:sp>
      <p:sp>
        <p:nvSpPr>
          <p:cNvPr id="7" name="Down Arrow 6"/>
          <p:cNvSpPr/>
          <p:nvPr/>
        </p:nvSpPr>
        <p:spPr>
          <a:xfrm>
            <a:off x="2784990" y="2717446"/>
            <a:ext cx="263611" cy="470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own Arrow 7"/>
          <p:cNvSpPr/>
          <p:nvPr/>
        </p:nvSpPr>
        <p:spPr>
          <a:xfrm>
            <a:off x="2677598" y="5529439"/>
            <a:ext cx="263611" cy="4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6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305" y="2948"/>
            <a:ext cx="6066695" cy="697640"/>
          </a:xfrm>
        </p:spPr>
        <p:txBody>
          <a:bodyPr>
            <a:normAutofit/>
          </a:bodyPr>
          <a:lstStyle/>
          <a:p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online feketegazdaság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4638" y="609602"/>
            <a:ext cx="6756756" cy="577421"/>
          </a:xfrm>
        </p:spPr>
        <p:txBody>
          <a:bodyPr>
            <a:no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Nagyobb üzlet a drogkereskedelemnél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23" y="2948"/>
            <a:ext cx="5157787" cy="6899191"/>
          </a:xfrm>
        </p:spPr>
        <p:txBody>
          <a:bodyPr>
            <a:noAutofit/>
          </a:bodyPr>
          <a:lstStyle/>
          <a:p>
            <a:r>
              <a:rPr lang="hu-H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Száz millió forintos károkat okozhat</a:t>
            </a:r>
          </a:p>
          <a:p>
            <a:r>
              <a:rPr lang="hu-H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 másodpercenként lopnak személyes adatokat, naponta 7,92 millió adathalászó levél forog az interneten. </a:t>
            </a:r>
          </a:p>
          <a:p>
            <a:r>
              <a:rPr lang="hu-H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Ez szinte iparág,  a hamis e-mailek a fogyasztóknak több mint  26 ezer milliárd forint kárt okoznak világszerte.</a:t>
            </a:r>
          </a:p>
          <a:p>
            <a:r>
              <a:rPr lang="hu-H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Gyakori még, hogy  kikukázzák és a számláról lenézik az adatokat, vagy adategyeztetésre hivatkozva telefonon kérik el. </a:t>
            </a:r>
          </a:p>
          <a:p>
            <a:r>
              <a:rPr lang="hu-H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Közkedvelt még az e-mail levelesládák feltörése is. A jelszó-emlékeztetővel új jelszót generálhat a hacker, így a többi rendszerhez is hozzáférhet.</a:t>
            </a:r>
          </a:p>
          <a:p>
            <a:r>
              <a:rPr lang="hu-H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Nem csak a magánembereket és a pénzintézeteket veszik célba a hackerek. Lehet politikai céljuk is</a:t>
            </a:r>
            <a:r>
              <a:rPr lang="hu-H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89221"/>
            <a:ext cx="5183188" cy="536232"/>
          </a:xfrm>
        </p:spPr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Célja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927651"/>
            <a:ext cx="5183188" cy="4835613"/>
          </a:xfrm>
        </p:spPr>
        <p:txBody>
          <a:bodyPr>
            <a:norm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Már nem az, hogy kártevő programokat terjesszenek a neten.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adattolvajok megpróbálnak különböző módszerekkel hozzájutni az internetezők pénzéhez.</a:t>
            </a:r>
          </a:p>
          <a:p>
            <a:endParaRPr lang="hu-H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adatlopás áldozata nem csak pénzét, de hitelképességét, sőt barátait is elveszítheti.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Down Arrow 6"/>
          <p:cNvSpPr/>
          <p:nvPr/>
        </p:nvSpPr>
        <p:spPr>
          <a:xfrm>
            <a:off x="7859804" y="4044775"/>
            <a:ext cx="296562" cy="601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6397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684" y="48440"/>
            <a:ext cx="8598715" cy="641370"/>
          </a:xfrm>
        </p:spPr>
        <p:txBody>
          <a:bodyPr>
            <a:noAutofit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Védekezés a személyiséglopás ellen</a:t>
            </a:r>
            <a:endParaRPr lang="hu-HU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3187" y="987425"/>
            <a:ext cx="6555731" cy="5279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Tanácsok: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Olyan személyes adatokat tegyünk közzé, amelyek szükségesek (csak ismerőseink lássák)</a:t>
            </a:r>
            <a:b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gyakran változassunk jelszót</a:t>
            </a:r>
            <a:b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Olyanok legyenek, hogy mi emlékezzünk rájuk, de mások ne találják ki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 adjunk meg bizalmas adatokat,mert könnyen hamisítható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Használjunk friss tűzfalakat és vírus- és kémprogram kereső szoftvereket.</a:t>
            </a:r>
          </a:p>
          <a:p>
            <a:endParaRPr lang="hu-HU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30677"/>
          </a:xfrm>
        </p:spPr>
        <p:txBody>
          <a:bodyPr/>
          <a:lstStyle/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8" y="2057400"/>
            <a:ext cx="4680000" cy="3564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8" y="2057400"/>
            <a:ext cx="4680000" cy="3564000"/>
          </a:xfrm>
        </p:spPr>
      </p:pic>
      <p:sp>
        <p:nvSpPr>
          <p:cNvPr id="9" name="Down Arrow 8"/>
          <p:cNvSpPr/>
          <p:nvPr/>
        </p:nvSpPr>
        <p:spPr>
          <a:xfrm>
            <a:off x="6920086" y="2960367"/>
            <a:ext cx="428368" cy="667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6" y="2075400"/>
            <a:ext cx="4680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117991"/>
            <a:ext cx="10515600" cy="54875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Zaklatás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3512" y="656135"/>
            <a:ext cx="5157787" cy="654005"/>
          </a:xfrm>
        </p:spPr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1. Személy ellen: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1320" y="1390650"/>
            <a:ext cx="5536256" cy="5467349"/>
          </a:xfrm>
        </p:spPr>
        <p:txBody>
          <a:bodyPr>
            <a:normAutofit fontScale="55000" lnSpcReduction="20000"/>
          </a:bodyPr>
          <a:lstStyle/>
          <a:p>
            <a:r>
              <a:rPr lang="hu-H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E-mail, chat, internetes oldalakon át küldött zaklató jellegű üzenetek</a:t>
            </a:r>
          </a:p>
          <a:p>
            <a:r>
              <a:rPr lang="hu-H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Személyes adatok megszerzése, felhasználása/módosítása</a:t>
            </a:r>
          </a:p>
          <a:p>
            <a:r>
              <a:rPr lang="hu-H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Fals identitás használat-az áldozat identitását használják online tevékenységekhez vagy az érintett személy nevében fals üzeneteket küldeni, vagy fals információt terjeszteni a környezetnek.</a:t>
            </a:r>
          </a:p>
          <a:p>
            <a:r>
              <a:rPr lang="hu-H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Szexuális tőltetű üzenetek, felhivások- kiskorúak zaklatása szexuális jellegű üzenetekkel</a:t>
            </a:r>
          </a:p>
          <a:p>
            <a:r>
              <a:rPr lang="hu-H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Mobiltelefon használata zaklatásra (névtelen hívások, megfélemlítő, megalázó üzenetek ismételt jelleggel)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663051"/>
            <a:ext cx="5183188" cy="650788"/>
          </a:xfrm>
        </p:spPr>
        <p:txBody>
          <a:bodyPr>
            <a:normAutofit/>
          </a:bodyPr>
          <a:lstStyle/>
          <a:p>
            <a:pPr algn="ctr"/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2.Számítógép ellen: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1485900"/>
            <a:ext cx="5183188" cy="5372099"/>
          </a:xfrm>
        </p:spPr>
        <p:txBody>
          <a:bodyPr>
            <a:norm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Vírusok küldése az érintett személy számítógépére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Üzenetbombák küldése, ezáltal a postafiókja fogadóképtelenné tenni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Megadni az érintett személy e-mail címét más helyen</a:t>
            </a:r>
          </a:p>
        </p:txBody>
      </p:sp>
    </p:spTree>
    <p:extLst>
      <p:ext uri="{BB962C8B-B14F-4D97-AF65-F5344CB8AC3E}">
        <p14:creationId xmlns:p14="http://schemas.microsoft.com/office/powerpoint/2010/main" val="7815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356"/>
            <a:ext cx="11986054" cy="1051719"/>
          </a:xfrm>
        </p:spPr>
        <p:txBody>
          <a:bodyPr>
            <a:noAutofit/>
          </a:bodyPr>
          <a:lstStyle/>
          <a:p>
            <a:pPr algn="ctr"/>
            <a:r>
              <a:rPr lang="hu-H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Napi 24 órában ki vannak téve a zaklatás veszélyének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15" y="820593"/>
            <a:ext cx="5939912" cy="823912"/>
          </a:xfrm>
        </p:spPr>
        <p:txBody>
          <a:bodyPr>
            <a:noAutofit/>
          </a:bodyPr>
          <a:lstStyle/>
          <a:p>
            <a:r>
              <a:rPr lang="hu-HU" sz="3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bárhol utolérhetőek az áldozatok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201828" y="1668317"/>
            <a:ext cx="5157787" cy="5168754"/>
          </a:xfrm>
        </p:spPr>
        <p:txBody>
          <a:bodyPr>
            <a:normAutofit fontScale="70000" lnSpcReduction="20000"/>
          </a:bodyPr>
          <a:lstStyle/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Súlyos hatással van az áldozatra. </a:t>
            </a:r>
          </a:p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véget nem érő zaklatás kockázatokkal jár (pl. Öngyilkosság)</a:t>
            </a:r>
          </a:p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gyerekek és kamaszok egyharmada van kitéve valamilyen formában zaklatásnak. </a:t>
            </a:r>
          </a:p>
          <a:p>
            <a:pPr marL="0" indent="0">
              <a:buNone/>
            </a:pPr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(sokan nem fordulnak segítségért)</a:t>
            </a:r>
          </a:p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Ahogy súlyosbodik a zaklatás, úgy nő a szorongásuk (depressziósak lesznek) </a:t>
            </a:r>
          </a:p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Stresszel kapcsolatos egészségügyi problémák is kialakulhatnak</a:t>
            </a:r>
          </a:p>
          <a:p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zaklató és áldozat is ki van téve a fokozott öngyilkosságra való hajlam veszélyének.</a:t>
            </a:r>
          </a:p>
          <a:p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348221" y="995363"/>
            <a:ext cx="5897860" cy="823912"/>
          </a:xfrm>
        </p:spPr>
        <p:txBody>
          <a:bodyPr>
            <a:noAutofit/>
          </a:bodyPr>
          <a:lstStyle/>
          <a:p>
            <a:pPr algn="ctr"/>
            <a:r>
              <a:rPr lang="hu-HU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Törvényeket </a:t>
            </a:r>
            <a:r>
              <a:rPr lang="hu-HU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hoztak létre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705557" y="2171700"/>
            <a:ext cx="5183188" cy="4816329"/>
          </a:xfrm>
        </p:spPr>
        <p:txBody>
          <a:bodyPr>
            <a:normAutofit/>
          </a:bodyPr>
          <a:lstStyle/>
          <a:p>
            <a:r>
              <a:rPr lang="hu-H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1999: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első törvény Kalifornia államban</a:t>
            </a:r>
          </a:p>
          <a:p>
            <a:r>
              <a:rPr lang="hu-H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2001. november 23: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Budapesten, az U.S.A és 29 más ország aláírt egy szerződést amely internetes bűncselekmények problémájával és ezek szabályozásával foglalkozik.</a:t>
            </a:r>
            <a:endParaRPr lang="hu-H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999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2709</Words>
  <Application>Microsoft Office PowerPoint</Application>
  <PresentationFormat>Szélesvásznú</PresentationFormat>
  <Paragraphs>341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Wingdings</vt:lpstr>
      <vt:lpstr>Office Theme</vt:lpstr>
      <vt:lpstr>Az internet veszélyei</vt:lpstr>
      <vt:lpstr>Fogalma</vt:lpstr>
      <vt:lpstr>Hogyan hat életünkre az Internet? </vt:lpstr>
      <vt:lpstr>Függőség jelei : </vt:lpstr>
      <vt:lpstr>Személyazonosság-lopás</vt:lpstr>
      <vt:lpstr>Az online feketegazdaság</vt:lpstr>
      <vt:lpstr>Védekezés a személyiséglopás ellen</vt:lpstr>
      <vt:lpstr>Zaklatás</vt:lpstr>
      <vt:lpstr>Napi 24 órában ki vannak téve a zaklatás veszélyének</vt:lpstr>
      <vt:lpstr>PowerPoint-bemutató</vt:lpstr>
      <vt:lpstr>Elektronikus zaklatás – Cyberbullying </vt:lpstr>
      <vt:lpstr>Átverések</vt:lpstr>
      <vt:lpstr>PowerPoint-bemutató</vt:lpstr>
      <vt:lpstr>Megelőzés</vt:lpstr>
      <vt:lpstr>Jelszó</vt:lpstr>
      <vt:lpstr>PowerPoint-bemutató</vt:lpstr>
      <vt:lpstr>Megelőzés</vt:lpstr>
      <vt:lpstr> Fejvadászat (direkt keresés)</vt:lpstr>
      <vt:lpstr>Mit lásson egy HR-es a Facebook oldaladon? </vt:lpstr>
      <vt:lpstr>PowerPoint-bemutató</vt:lpstr>
      <vt:lpstr>Kamuhírek</vt:lpstr>
      <vt:lpstr>A kamuhírek születésének oka</vt:lpstr>
      <vt:lpstr>Hogyan terjednek a kamuhírek?</vt:lpstr>
      <vt:lpstr>Mit szeretne látni egy betörő az oldaladon?</vt:lpstr>
      <vt:lpstr>Megelőzés</vt:lpstr>
      <vt:lpstr>Ismétlő kérdések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Windows-felhasználó</dc:creator>
  <cp:lastModifiedBy>EDU_KJOU_4357@sulid.hu</cp:lastModifiedBy>
  <cp:revision>144</cp:revision>
  <dcterms:created xsi:type="dcterms:W3CDTF">2017-03-02T16:41:30Z</dcterms:created>
  <dcterms:modified xsi:type="dcterms:W3CDTF">2017-03-26T17:28:23Z</dcterms:modified>
</cp:coreProperties>
</file>