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3" r:id="rId12"/>
    <p:sldId id="265" r:id="rId13"/>
    <p:sldId id="267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79" r:id="rId26"/>
    <p:sldId id="280" r:id="rId27"/>
    <p:sldId id="276" r:id="rId2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1" d="100"/>
          <a:sy n="71" d="100"/>
        </p:scale>
        <p:origin x="4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422A-1E2F-475F-9BF8-673FCB0357B9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519F-E69C-41BA-9A0D-CBD6882F4B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420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422A-1E2F-475F-9BF8-673FCB0357B9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519F-E69C-41BA-9A0D-CBD6882F4B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7384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422A-1E2F-475F-9BF8-673FCB0357B9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519F-E69C-41BA-9A0D-CBD6882F4B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1371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422A-1E2F-475F-9BF8-673FCB0357B9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519F-E69C-41BA-9A0D-CBD6882F4B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477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422A-1E2F-475F-9BF8-673FCB0357B9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519F-E69C-41BA-9A0D-CBD6882F4B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481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422A-1E2F-475F-9BF8-673FCB0357B9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519F-E69C-41BA-9A0D-CBD6882F4B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003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422A-1E2F-475F-9BF8-673FCB0357B9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519F-E69C-41BA-9A0D-CBD6882F4B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4311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422A-1E2F-475F-9BF8-673FCB0357B9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519F-E69C-41BA-9A0D-CBD6882F4B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3097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422A-1E2F-475F-9BF8-673FCB0357B9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519F-E69C-41BA-9A0D-CBD6882F4B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063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422A-1E2F-475F-9BF8-673FCB0357B9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519F-E69C-41BA-9A0D-CBD6882F4B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73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422A-1E2F-475F-9BF8-673FCB0357B9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519F-E69C-41BA-9A0D-CBD6882F4B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103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ement crackSpacing="11"/>
                    </a14:imgEffect>
                    <a14:imgEffect>
                      <a14:colorTemperature colorTemp="6717"/>
                    </a14:imgEffect>
                    <a14:imgEffect>
                      <a14:saturation sat="106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tile tx="0" ty="0" sx="100000" sy="100000" flip="y" algn="b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E422A-1E2F-475F-9BF8-673FCB0357B9}" type="datetimeFigureOut">
              <a:rPr lang="hu-HU" smtClean="0"/>
              <a:t>2017. 02. 16.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3519F-E69C-41BA-9A0D-CBD6882F4BD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5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4.xml"/><Relationship Id="rId3" Type="http://schemas.openxmlformats.org/officeDocument/2006/relationships/slide" Target="slide8.xml"/><Relationship Id="rId7" Type="http://schemas.openxmlformats.org/officeDocument/2006/relationships/slide" Target="slide16.xml"/><Relationship Id="rId12" Type="http://schemas.openxmlformats.org/officeDocument/2006/relationships/slide" Target="slide13.xml"/><Relationship Id="rId2" Type="http://schemas.openxmlformats.org/officeDocument/2006/relationships/slide" Target="slide7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2.xml"/><Relationship Id="rId11" Type="http://schemas.openxmlformats.org/officeDocument/2006/relationships/slide" Target="slide11.xml"/><Relationship Id="rId5" Type="http://schemas.openxmlformats.org/officeDocument/2006/relationships/slide" Target="slide10.xml"/><Relationship Id="rId10" Type="http://schemas.openxmlformats.org/officeDocument/2006/relationships/slide" Target="slide6.xml"/><Relationship Id="rId4" Type="http://schemas.openxmlformats.org/officeDocument/2006/relationships/slide" Target="slide9.xml"/><Relationship Id="rId9" Type="http://schemas.openxmlformats.org/officeDocument/2006/relationships/slide" Target="slide5.xml"/><Relationship Id="rId1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18.xml"/><Relationship Id="rId7" Type="http://schemas.openxmlformats.org/officeDocument/2006/relationships/slide" Target="slide22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1.xml"/><Relationship Id="rId11" Type="http://schemas.openxmlformats.org/officeDocument/2006/relationships/slide" Target="slide26.xml"/><Relationship Id="rId5" Type="http://schemas.openxmlformats.org/officeDocument/2006/relationships/slide" Target="slide20.xml"/><Relationship Id="rId10" Type="http://schemas.openxmlformats.org/officeDocument/2006/relationships/slide" Target="slide25.xml"/><Relationship Id="rId4" Type="http://schemas.openxmlformats.org/officeDocument/2006/relationships/slide" Target="slide19.xml"/><Relationship Id="rId9" Type="http://schemas.openxmlformats.org/officeDocument/2006/relationships/slide" Target="slide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 rot="20303369">
            <a:off x="789703" y="2007461"/>
            <a:ext cx="9144000" cy="1141589"/>
          </a:xfrm>
          <a:noFill/>
          <a:ln w="254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0000" anchor="b" anchorCtr="1">
            <a:normAutofit/>
          </a:bodyPr>
          <a:lstStyle/>
          <a:p>
            <a:r>
              <a:rPr lang="hu-HU" b="1" dirty="0" smtClean="0">
                <a:pattFill prst="weave">
                  <a:fgClr>
                    <a:schemeClr val="accent6">
                      <a:lumMod val="50000"/>
                    </a:schemeClr>
                  </a:fgClr>
                  <a:bgClr>
                    <a:schemeClr val="tx1">
                      <a:lumMod val="95000"/>
                      <a:lumOff val="5000"/>
                    </a:schemeClr>
                  </a:bgClr>
                </a:pattFill>
                <a:effectLst>
                  <a:reflection stA="55000" endA="300" endPos="52000" dir="5400000" sy="-100000" algn="bl" rotWithShape="0"/>
                </a:effectLst>
                <a:latin typeface="Algerian" panose="04020705040A02060702" pitchFamily="82" charset="0"/>
              </a:rPr>
              <a:t>Ez Az Én Művem</a:t>
            </a:r>
            <a:endParaRPr lang="hu-HU" b="1" dirty="0">
              <a:pattFill prst="weave">
                <a:fgClr>
                  <a:schemeClr val="accent6">
                    <a:lumMod val="50000"/>
                  </a:schemeClr>
                </a:fgClr>
                <a:bgClr>
                  <a:schemeClr val="tx1">
                    <a:lumMod val="95000"/>
                    <a:lumOff val="5000"/>
                  </a:schemeClr>
                </a:bgClr>
              </a:pattFill>
              <a:effectLst>
                <a:reflection stA="55000" endA="300" endPos="52000" dir="5400000" sy="-100000" algn="bl" rotWithShape="0"/>
              </a:effectLst>
              <a:latin typeface="Algerian" panose="04020705040A02060702" pitchFamily="8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 rot="20270217">
            <a:off x="1335662" y="3538649"/>
            <a:ext cx="9144000" cy="1655762"/>
          </a:xfrm>
        </p:spPr>
        <p:txBody>
          <a:bodyPr>
            <a:normAutofit lnSpcReduction="10000"/>
            <a:scene3d>
              <a:camera prst="orthographicFront"/>
              <a:lightRig rig="threePt" dir="t"/>
            </a:scene3d>
            <a:sp3d extrusionH="127000" contourW="12700" prstMaterial="metal">
              <a:bevelT w="0" prst="relaxedInset"/>
              <a:bevelB w="38100" h="38100" prst="angle"/>
              <a:extrusionClr>
                <a:schemeClr val="accent6">
                  <a:lumMod val="60000"/>
                  <a:lumOff val="40000"/>
                </a:schemeClr>
              </a:extrusionClr>
            </a:sp3d>
          </a:bodyPr>
          <a:lstStyle/>
          <a:p>
            <a:r>
              <a:rPr lang="hu-HU" dirty="0" smtClean="0">
                <a:effectLst>
                  <a:outerShdw blurRad="152400" dir="16020000" algn="bl" rotWithShape="0">
                    <a:prstClr val="black">
                      <a:alpha val="58000"/>
                    </a:prstClr>
                  </a:outerShdw>
                </a:effectLst>
                <a:latin typeface="Imprint MT Shadow" panose="04020605060303030202" pitchFamily="82" charset="0"/>
              </a:rPr>
              <a:t>Készítette: </a:t>
            </a:r>
            <a:r>
              <a:rPr lang="hu-HU" dirty="0" err="1" smtClean="0">
                <a:effectLst>
                  <a:outerShdw blurRad="152400" dir="16020000" algn="bl" rotWithShape="0">
                    <a:prstClr val="black">
                      <a:alpha val="58000"/>
                    </a:prstClr>
                  </a:outerShdw>
                </a:effectLst>
                <a:latin typeface="Imprint MT Shadow" panose="04020605060303030202" pitchFamily="82" charset="0"/>
              </a:rPr>
              <a:t>$zabadi</a:t>
            </a:r>
            <a:r>
              <a:rPr lang="hu-HU" dirty="0" smtClean="0">
                <a:effectLst>
                  <a:outerShdw blurRad="152400" dir="16020000" algn="bl" rotWithShape="0">
                    <a:prstClr val="black">
                      <a:alpha val="58000"/>
                    </a:prstClr>
                  </a:outerShdw>
                </a:effectLst>
                <a:latin typeface="Imprint MT Shadow" panose="04020605060303030202" pitchFamily="82" charset="0"/>
              </a:rPr>
              <a:t> Károly</a:t>
            </a:r>
          </a:p>
          <a:p>
            <a:r>
              <a:rPr lang="hu-HU" b="1" dirty="0" smtClean="0">
                <a:effectLst>
                  <a:outerShdw blurRad="152400" dir="16020000" algn="bl" rotWithShape="0">
                    <a:prstClr val="black">
                      <a:alpha val="58000"/>
                    </a:prstClr>
                  </a:outerShdw>
                </a:effectLst>
                <a:latin typeface="Imprint MT Shadow" panose="04020605060303030202" pitchFamily="82" charset="0"/>
              </a:rPr>
              <a:t>Felkészítő tanár: Kiss Ágnes </a:t>
            </a:r>
          </a:p>
          <a:p>
            <a:r>
              <a:rPr lang="hu-HU" b="1" dirty="0" smtClean="0">
                <a:effectLst>
                  <a:outerShdw blurRad="152400" dir="16020000" algn="bl" rotWithShape="0">
                    <a:prstClr val="black">
                      <a:alpha val="58000"/>
                    </a:prstClr>
                  </a:outerShdw>
                </a:effectLst>
                <a:latin typeface="Imprint MT Shadow" panose="04020605060303030202" pitchFamily="82" charset="0"/>
              </a:rPr>
              <a:t>Iskola: Kalmár Zsigmond Szakgimnázium és Szakközép Iskolája</a:t>
            </a:r>
          </a:p>
          <a:p>
            <a:r>
              <a:rPr lang="hu-HU" b="1" smtClean="0">
                <a:effectLst>
                  <a:outerShdw blurRad="152400" dir="16020000" algn="bl" rotWithShape="0">
                    <a:prstClr val="black">
                      <a:alpha val="58000"/>
                    </a:prstClr>
                  </a:outerShdw>
                </a:effectLst>
                <a:latin typeface="Imprint MT Shadow" panose="04020605060303030202" pitchFamily="82" charset="0"/>
              </a:rPr>
              <a:t>Hódmezővásárhely</a:t>
            </a:r>
            <a:endParaRPr lang="hu-HU" b="1" dirty="0">
              <a:effectLst>
                <a:outerShdw blurRad="152400" dir="16020000" algn="bl" rotWithShape="0">
                  <a:prstClr val="black">
                    <a:alpha val="58000"/>
                  </a:prstClr>
                </a:outerShdw>
              </a:effectLst>
              <a:latin typeface="Imprint MT Shadow" panose="040206050603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13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hu-HU" b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CSS-ről</a:t>
            </a:r>
            <a:endParaRPr lang="hu-H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A </a:t>
            </a:r>
            <a:r>
              <a:rPr lang="hu-HU" b="1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CSS-ről</a:t>
            </a:r>
            <a:r>
              <a:rPr lang="hu-HU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 röviden:</a:t>
            </a:r>
          </a:p>
          <a:p>
            <a:pPr algn="just"/>
            <a:r>
              <a:rPr lang="hu-HU" sz="24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A CSS (angolul </a:t>
            </a:r>
            <a:r>
              <a:rPr lang="hu-HU" sz="2400" b="1" i="1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Cascading</a:t>
            </a:r>
            <a:r>
              <a:rPr lang="hu-HU" sz="2400" b="1" i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 </a:t>
            </a:r>
            <a:r>
              <a:rPr lang="hu-HU" sz="2400" b="1" i="1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Style</a:t>
            </a:r>
            <a:r>
              <a:rPr lang="hu-HU" sz="2400" b="1" i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 </a:t>
            </a:r>
            <a:r>
              <a:rPr lang="hu-HU" sz="2400" b="1" i="1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Sheets</a:t>
            </a:r>
            <a:r>
              <a:rPr lang="hu-HU" sz="24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) a számítástechnikában egy stílusleíró nyelv, mely a HTML vagy XHTML típusú strukturált dokumentumok megjelenését írja le. Ezen kívül használható bármilyen XML alapú dokumentum stílusának leírására is, mint például az SVG, XUL stb.</a:t>
            </a:r>
          </a:p>
          <a:p>
            <a:pPr algn="just"/>
            <a:r>
              <a:rPr lang="hu-HU" sz="24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A CSS eredetileg </a:t>
            </a:r>
            <a:r>
              <a:rPr lang="hu-HU" sz="2400" b="1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Håkon</a:t>
            </a:r>
            <a:r>
              <a:rPr lang="hu-HU" sz="24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 Wium Lie ötlete volt 1994-ben. Bert Bos időközben egy Argo nevű böngészőn dolgozott, mely saját stíluslapokat használt; végül ők ketten döntöttek a CSS kifejlesztése mellett.</a:t>
            </a:r>
          </a:p>
          <a:p>
            <a:pPr algn="just"/>
            <a:endParaRPr lang="hu-HU" dirty="0">
              <a:ln>
                <a:solidFill>
                  <a:schemeClr val="tx1"/>
                </a:solidFill>
              </a:ln>
              <a:latin typeface="Imprint MT Shadow" panose="040206050603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28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32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Saját weboldal</a:t>
            </a:r>
            <a:endParaRPr lang="hu-H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Nos hát akkor kezdjünk bele a saját művembe.</a:t>
            </a:r>
          </a:p>
          <a:p>
            <a:pPr marL="0" indent="0" algn="just">
              <a:buNone/>
            </a:pPr>
            <a:r>
              <a:rPr lang="hu-HU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E</a:t>
            </a:r>
            <a:r>
              <a:rPr lang="hu-HU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z egy „responsive” weboldal, amit „CSS” segítségével készítettem. Az egyik kedvenc játékom témájáról</a:t>
            </a:r>
            <a:r>
              <a:rPr lang="hu-HU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 </a:t>
            </a:r>
            <a:r>
              <a:rPr lang="hu-HU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a Counter-Striker Global Offensive játékról (röviden „CS:GO”). Eredetileg egy vizsgamunka lett volna, de ki szeretném volna rakni az internethálóra. 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07891"/>
            <a:ext cx="4608000" cy="288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049" y="3907891"/>
            <a:ext cx="511875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9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. Gyors bemutató a játékról!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u-HU" sz="24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A </a:t>
            </a:r>
            <a:r>
              <a:rPr lang="hu-HU" sz="2400" b="1" i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Counter-Strike: Global Offensive</a:t>
            </a:r>
            <a:r>
              <a:rPr lang="hu-HU" sz="24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 (röviden: </a:t>
            </a:r>
            <a:r>
              <a:rPr lang="hu-HU" sz="2400" b="1" i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CS:GO</a:t>
            </a:r>
            <a:r>
              <a:rPr lang="hu-HU" sz="24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) egy online csapatalapú </a:t>
            </a:r>
            <a:r>
              <a:rPr lang="hu-HU" sz="2400" b="1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first-person</a:t>
            </a:r>
            <a:r>
              <a:rPr lang="hu-HU" sz="24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 shooter, amelyet jelenleg a </a:t>
            </a:r>
            <a:r>
              <a:rPr lang="hu-HU" sz="2400" b="1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Valve</a:t>
            </a:r>
            <a:r>
              <a:rPr lang="hu-HU" sz="24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 Corporation és a </a:t>
            </a:r>
            <a:r>
              <a:rPr lang="hu-HU" sz="2400" b="1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Hidden</a:t>
            </a:r>
            <a:r>
              <a:rPr lang="hu-HU" sz="24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 </a:t>
            </a:r>
            <a:r>
              <a:rPr lang="hu-HU" sz="2400" b="1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Path</a:t>
            </a:r>
            <a:r>
              <a:rPr lang="hu-HU" sz="24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 Entertainment fejleszt, akik korábban a Counter-Strike: Source frissítéseiért feleltek. Ez a negyedik része a Counter-Strike sorozatnak, leszámítva a </a:t>
            </a:r>
            <a:r>
              <a:rPr lang="hu-HU" sz="2400" b="1" i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Counter-Strike: </a:t>
            </a:r>
            <a:r>
              <a:rPr lang="hu-HU" sz="2400" b="1" i="1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Neo</a:t>
            </a:r>
            <a:r>
              <a:rPr lang="hu-HU" sz="24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 és a </a:t>
            </a:r>
            <a:r>
              <a:rPr lang="hu-HU" sz="2400" b="1" i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Counter-Strike: Online</a:t>
            </a:r>
            <a:r>
              <a:rPr lang="hu-HU" sz="24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 játékokat.</a:t>
            </a:r>
          </a:p>
          <a:p>
            <a:pPr algn="just"/>
            <a:r>
              <a:rPr lang="hu-HU" sz="24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A </a:t>
            </a:r>
            <a:r>
              <a:rPr lang="hu-HU" sz="2400" b="1" i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Global Offensive</a:t>
            </a:r>
            <a:r>
              <a:rPr lang="hu-HU" sz="24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 kiadási időpontja 2012. augusztus 21. Microsoft Windows, OS X, PlayStation 3 és Xbox 360 platformokon egyaránt. A hagyományos pályák mellett újabbak is megjelennek az új szereplők, fegyverek és játékmódok mellett. A játék továbbá támogatja a meccskészítést és ranglistákat is vezet</a:t>
            </a:r>
            <a:r>
              <a:rPr lang="hu-HU" sz="2400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.</a:t>
            </a:r>
            <a:r>
              <a:rPr lang="hu-HU" sz="24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 Kezdetben cross-platform többjátékos módot terveztek, ám ezt a későbbiekben elvetették</a:t>
            </a:r>
            <a:r>
              <a:rPr lang="hu-HU" sz="2400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.</a:t>
            </a:r>
            <a:r>
              <a:rPr lang="hu-HU" sz="24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 A PlayStation 3 változat </a:t>
            </a:r>
            <a:r>
              <a:rPr lang="hu-HU" sz="2400" b="1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DualShock</a:t>
            </a:r>
            <a:r>
              <a:rPr lang="hu-HU" sz="24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 3 kontroller mellett USB-s egér és billentyűzet, illetve PlayStation </a:t>
            </a:r>
            <a:r>
              <a:rPr lang="hu-HU" sz="2400" b="1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Move</a:t>
            </a:r>
            <a:r>
              <a:rPr lang="hu-HU" sz="24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 támogatásban is </a:t>
            </a:r>
            <a:r>
              <a:rPr lang="hu-HU" sz="2400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részesült.</a:t>
            </a:r>
            <a:endParaRPr lang="hu-HU" sz="2400" b="1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5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10.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Visszatérve a weboldalra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Ezt a weboldalt azoknak szántam akik ismerkednek a játékkal.</a:t>
            </a:r>
          </a:p>
          <a:p>
            <a:pPr marL="0" indent="0" algn="just">
              <a:buNone/>
            </a:pPr>
            <a:r>
              <a:rPr lang="hu-HU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A weblap szerkesztő és készítő tanfolyamot azért végeztem el, hogy tökéletesítsem a tudásom és olyan dolgokat készítsek mint ez.</a:t>
            </a:r>
          </a:p>
          <a:p>
            <a:pPr marL="0" indent="0" algn="just">
              <a:buNone/>
            </a:pPr>
            <a:r>
              <a:rPr lang="hu-HU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Ez a weblap ismertető céllal készült és remélem tetszik majd sok embernek.</a:t>
            </a:r>
          </a:p>
        </p:txBody>
      </p:sp>
    </p:spTree>
    <p:extLst>
      <p:ext uri="{BB962C8B-B14F-4D97-AF65-F5344CB8AC3E}">
        <p14:creationId xmlns:p14="http://schemas.microsoft.com/office/powerpoint/2010/main" val="391443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11. Összehasonlítás 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lvl="4"/>
            <a:r>
              <a:rPr lang="hu-HU" sz="2800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Kezdet</a:t>
            </a:r>
            <a:endParaRPr lang="hu-HU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</a:endParaRP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lvl="4"/>
            <a:r>
              <a:rPr lang="hu-HU" sz="2800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Befejezés</a:t>
            </a:r>
            <a:endParaRPr lang="hu-HU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</a:endParaRPr>
          </a:p>
        </p:txBody>
      </p:sp>
      <p:pic>
        <p:nvPicPr>
          <p:cNvPr id="10" name="Tartalom helye 9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72200" y="2743518"/>
            <a:ext cx="5209664" cy="3132000"/>
          </a:xfrm>
          <a:prstGeom prst="rect">
            <a:avLst/>
          </a:prstGeom>
        </p:spPr>
      </p:pic>
      <p:pic>
        <p:nvPicPr>
          <p:cNvPr id="14" name="Tartalom helye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11" y="2743518"/>
            <a:ext cx="5209664" cy="3132000"/>
          </a:xfrm>
        </p:spPr>
      </p:pic>
    </p:spTree>
    <p:extLst>
      <p:ext uri="{BB962C8B-B14F-4D97-AF65-F5344CB8AC3E}">
        <p14:creationId xmlns:p14="http://schemas.microsoft.com/office/powerpoint/2010/main" val="401255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12. A legelső weblap, amit tanárral készítettem</a:t>
            </a:r>
            <a:endParaRPr lang="hu-HU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hu-HU" sz="24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Ez csak egy sima weblap, amit saját tudásunk szerint kellett órán csinálni, de a tanár is segített benne. Ez az oldal nem csak &lt;</a:t>
            </a:r>
            <a:r>
              <a:rPr lang="hu-HU" sz="2400" b="1" dirty="0" err="1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div</a:t>
            </a:r>
            <a:r>
              <a:rPr lang="hu-HU" sz="24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&gt;</a:t>
            </a:r>
            <a:r>
              <a:rPr lang="hu-HU" sz="2400" b="1" dirty="0" err="1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-ből</a:t>
            </a:r>
            <a:r>
              <a:rPr lang="hu-HU" sz="24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 épült fel hanem &lt;</a:t>
            </a:r>
            <a:r>
              <a:rPr lang="hu-HU" sz="2400" b="1" dirty="0" err="1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section</a:t>
            </a:r>
            <a:r>
              <a:rPr lang="hu-HU" sz="24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&gt;</a:t>
            </a:r>
            <a:r>
              <a:rPr lang="hu-HU" sz="2400" b="1" dirty="0" err="1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-ből</a:t>
            </a:r>
            <a:r>
              <a:rPr lang="hu-HU" sz="24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 ami már egy weboldalhoz jól jön.</a:t>
            </a:r>
          </a:p>
          <a:p>
            <a:pPr algn="just"/>
            <a:endParaRPr lang="hu-H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7797" y="0"/>
            <a:ext cx="5748597" cy="3456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797" y="3371044"/>
            <a:ext cx="5748824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9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13. Mi a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A &lt;</a:t>
            </a:r>
            <a:r>
              <a:rPr lang="hu-HU" b="1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div</a:t>
            </a:r>
            <a:r>
              <a:rPr lang="hu-HU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&gt; tag egy dokumentum részlet, ami egy szakaszt határoz meg a HTML dokumentumokban, gyakran használják </a:t>
            </a:r>
            <a:r>
              <a:rPr lang="hu-HU" b="1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CSS-el</a:t>
            </a:r>
            <a:r>
              <a:rPr lang="hu-HU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 való jobb megjelenítésre.</a:t>
            </a:r>
          </a:p>
          <a:p>
            <a:pPr algn="just"/>
            <a:r>
              <a:rPr lang="hu-HU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Minden komponens, amit eddig átvettünk, valamilyen egyedi célt szolgált. Például a &lt;p&gt; tag bekezdésekre való, a &lt;h1&gt; - &lt;h6&gt; címsort jelöl, az &lt;a&gt; tag pedig a hivatkozásokra jó, stb. A &lt;</a:t>
            </a:r>
            <a:r>
              <a:rPr lang="hu-HU" b="1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div</a:t>
            </a:r>
            <a:r>
              <a:rPr lang="hu-HU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&gt; tag ahogy a W3C (a </a:t>
            </a:r>
            <a:r>
              <a:rPr lang="hu-HU" b="1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html-szabványosítással</a:t>
            </a:r>
            <a:r>
              <a:rPr lang="hu-HU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 </a:t>
            </a:r>
            <a:r>
              <a:rPr lang="hu-HU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foglalkozó </a:t>
            </a:r>
            <a:r>
              <a:rPr lang="hu-HU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konzorcium) fogalmaz - </a:t>
            </a:r>
            <a:r>
              <a:rPr lang="hu-HU" b="1" i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egy általános tároló, folyamatos tartalom számára, de önmagában nem rendelkezik többlet funkcióval.</a:t>
            </a:r>
            <a:endParaRPr lang="hu-HU" b="1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</a:endParaRPr>
          </a:p>
          <a:p>
            <a:pPr algn="just"/>
            <a:endParaRPr lang="hu-HU" dirty="0">
              <a:ln>
                <a:solidFill>
                  <a:schemeClr val="tx1"/>
                </a:solidFill>
              </a:ln>
              <a:latin typeface="Imprint MT Shadow" panose="040206050603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64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14. Mi a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section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Az oldal kialakításához új, szemantikus elemeket vezettek be a </a:t>
            </a:r>
            <a:r>
              <a:rPr lang="hu-HU" b="1" i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HTML5</a:t>
            </a:r>
            <a:r>
              <a:rPr lang="hu-HU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 szabványban</a:t>
            </a:r>
            <a:r>
              <a:rPr lang="hu-HU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. A </a:t>
            </a:r>
            <a:r>
              <a:rPr lang="hu-HU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&lt;</a:t>
            </a:r>
            <a:r>
              <a:rPr lang="hu-HU" b="1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section</a:t>
            </a:r>
            <a:r>
              <a:rPr lang="hu-HU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&gt; tag egy logikailag egybefüggő, azonos témához tartozó, az oldalon elhelyezkedő, nagyobb szakaszt definiál. A </a:t>
            </a:r>
            <a:r>
              <a:rPr lang="hu-HU" b="1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sections</a:t>
            </a:r>
            <a:r>
              <a:rPr lang="hu-HU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 </a:t>
            </a:r>
            <a:r>
              <a:rPr lang="hu-HU" b="1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altémakörbe</a:t>
            </a:r>
            <a:r>
              <a:rPr lang="hu-HU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 tartozik, akárcsak a &lt;</a:t>
            </a:r>
            <a:r>
              <a:rPr lang="hu-HU" b="1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header</a:t>
            </a:r>
            <a:r>
              <a:rPr lang="hu-HU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&gt;,&lt;</a:t>
            </a:r>
            <a:r>
              <a:rPr lang="hu-HU" b="1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footer</a:t>
            </a:r>
            <a:r>
              <a:rPr lang="hu-HU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&gt;, &lt;</a:t>
            </a:r>
            <a:r>
              <a:rPr lang="hu-HU" b="1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article</a:t>
            </a:r>
            <a:r>
              <a:rPr lang="hu-HU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&gt;, &lt;</a:t>
            </a:r>
            <a:r>
              <a:rPr lang="hu-HU" b="1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nav</a:t>
            </a:r>
            <a:r>
              <a:rPr lang="hu-HU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&gt; stb..</a:t>
            </a:r>
          </a:p>
          <a:p>
            <a:pPr algn="just"/>
            <a:r>
              <a:rPr lang="hu-HU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Használható többek között fejezetcímekben, fejlécben, láblécben vagy az oldal bármelyik másik részén</a:t>
            </a:r>
            <a:r>
              <a:rPr lang="hu-HU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.</a:t>
            </a:r>
          </a:p>
          <a:p>
            <a:pPr algn="just"/>
            <a:r>
              <a:rPr lang="hu-HU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A &lt;</a:t>
            </a:r>
            <a:r>
              <a:rPr lang="hu-HU" b="1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section</a:t>
            </a:r>
            <a:r>
              <a:rPr lang="hu-HU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&gt; </a:t>
            </a:r>
            <a:r>
              <a:rPr lang="hu-HU" b="1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tag-ben</a:t>
            </a:r>
            <a:r>
              <a:rPr lang="hu-HU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 definiálni tudunk &lt;</a:t>
            </a:r>
            <a:r>
              <a:rPr lang="hu-HU" b="1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header</a:t>
            </a:r>
            <a:r>
              <a:rPr lang="hu-HU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&gt;, &lt;</a:t>
            </a:r>
            <a:r>
              <a:rPr lang="hu-HU" b="1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article</a:t>
            </a:r>
            <a:r>
              <a:rPr lang="hu-HU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&gt;, &lt;</a:t>
            </a:r>
            <a:r>
              <a:rPr lang="hu-HU" b="1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footer</a:t>
            </a:r>
            <a:r>
              <a:rPr lang="hu-HU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&gt; </a:t>
            </a:r>
            <a:r>
              <a:rPr lang="hu-HU" b="1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tageket</a:t>
            </a:r>
            <a:r>
              <a:rPr lang="hu-HU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 is. Továbbá definiálhatunk címsorokat, és beszúrhatunk például videót is</a:t>
            </a:r>
            <a:r>
              <a:rPr lang="hu-HU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.</a:t>
            </a:r>
            <a:endParaRPr lang="hu-HU" b="1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99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15. Kezdetek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hu-HU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Könnyebb mód</a:t>
            </a:r>
            <a:endParaRPr lang="hu-HU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700058"/>
            <a:ext cx="5157787" cy="32946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hu-HU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Nehezebb mód</a:t>
            </a:r>
            <a:endParaRPr lang="hu-HU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</a:endParaRPr>
          </a:p>
        </p:txBody>
      </p:sp>
      <p:pic>
        <p:nvPicPr>
          <p:cNvPr id="8" name="Tartalom helye 7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00058"/>
            <a:ext cx="5158800" cy="329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3524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16. Tanulás 8 lépésben (1/8)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Legelőször még csak az alapokat vettük át, hogy mi mit jelent.</a:t>
            </a:r>
          </a:p>
          <a:p>
            <a:pPr algn="just"/>
            <a:r>
              <a:rPr lang="hu-HU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És már annyit tudtunk, hogy hogyan kezdődik a készítés.</a:t>
            </a:r>
            <a:endParaRPr lang="hu-HU" b="1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535" y="2813200"/>
            <a:ext cx="658693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8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. Tartalom jegyzék 1/2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hu-HU" sz="3600" dirty="0" err="1" smtClean="0"/>
              <a:t>Wikipédia</a:t>
            </a:r>
            <a:endParaRPr lang="hu-HU" sz="3600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b="1" dirty="0">
                <a:latin typeface="Courier New" panose="02070309020205020404" pitchFamily="49" charset="0"/>
                <a:cs typeface="Courier New" panose="02070309020205020404" pitchFamily="49" charset="0"/>
                <a:hlinkClick r:id="rId2" action="ppaction://hlinksldjump"/>
              </a:rPr>
              <a:t>5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2" action="ppaction://hlinksldjump"/>
              </a:rPr>
              <a:t>. </a:t>
            </a:r>
            <a:r>
              <a:rPr lang="hu-HU" b="1" dirty="0">
                <a:latin typeface="Courier New" panose="02070309020205020404" pitchFamily="49" charset="0"/>
                <a:cs typeface="Courier New" panose="02070309020205020404" pitchFamily="49" charset="0"/>
                <a:hlinkClick r:id="rId2" action="ppaction://hlinksldjump"/>
              </a:rPr>
              <a:t>Mi is az a HTML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2" action="ppaction://hlinksldjump"/>
              </a:rPr>
              <a:t>?</a:t>
            </a:r>
            <a:endParaRPr lang="hu-HU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hu-HU" b="1" dirty="0">
                <a:latin typeface="Courier New" panose="02070309020205020404" pitchFamily="49" charset="0"/>
                <a:cs typeface="Courier New" panose="02070309020205020404" pitchFamily="49" charset="0"/>
                <a:hlinkClick r:id="rId3" action="ppaction://hlinksldjump"/>
              </a:rPr>
              <a:t>6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3" action="ppaction://hlinksldjump"/>
              </a:rPr>
              <a:t>/1</a:t>
            </a:r>
            <a:r>
              <a:rPr lang="hu-HU" b="1" dirty="0">
                <a:latin typeface="Courier New" panose="02070309020205020404" pitchFamily="49" charset="0"/>
                <a:cs typeface="Courier New" panose="02070309020205020404" pitchFamily="49" charset="0"/>
                <a:hlinkClick r:id="rId3" action="ppaction://hlinksldjump"/>
              </a:rPr>
              <a:t>. Amit tudni kell róla a „HTML”</a:t>
            </a:r>
            <a:r>
              <a:rPr lang="hu-HU" b="1" dirty="0" err="1">
                <a:latin typeface="Courier New" panose="02070309020205020404" pitchFamily="49" charset="0"/>
                <a:cs typeface="Courier New" panose="02070309020205020404" pitchFamily="49" charset="0"/>
                <a:hlinkClick r:id="rId3" action="ppaction://hlinksldjump"/>
              </a:rPr>
              <a:t>-</a:t>
            </a:r>
            <a:r>
              <a:rPr lang="hu-HU" b="1" dirty="0" err="1" smtClean="0">
                <a:latin typeface="Courier New" panose="02070309020205020404" pitchFamily="49" charset="0"/>
                <a:cs typeface="Courier New" panose="02070309020205020404" pitchFamily="49" charset="0"/>
                <a:hlinkClick r:id="rId3" action="ppaction://hlinksldjump"/>
              </a:rPr>
              <a:t>ről</a:t>
            </a:r>
            <a:endParaRPr lang="hu-HU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hu-HU" b="1" dirty="0">
                <a:latin typeface="Courier New" panose="02070309020205020404" pitchFamily="49" charset="0"/>
                <a:cs typeface="Courier New" panose="02070309020205020404" pitchFamily="49" charset="0"/>
                <a:hlinkClick r:id="rId4" action="ppaction://hlinksldjump"/>
              </a:rPr>
              <a:t>6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4" action="ppaction://hlinksldjump"/>
              </a:rPr>
              <a:t>/2</a:t>
            </a:r>
            <a:r>
              <a:rPr lang="hu-HU" b="1" dirty="0">
                <a:latin typeface="Courier New" panose="02070309020205020404" pitchFamily="49" charset="0"/>
                <a:cs typeface="Courier New" panose="02070309020205020404" pitchFamily="49" charset="0"/>
                <a:hlinkClick r:id="rId4" action="ppaction://hlinksldjump"/>
              </a:rPr>
              <a:t>. Amit tudni kell róla a „HTML”</a:t>
            </a:r>
            <a:r>
              <a:rPr lang="hu-HU" b="1" dirty="0" err="1">
                <a:latin typeface="Courier New" panose="02070309020205020404" pitchFamily="49" charset="0"/>
                <a:cs typeface="Courier New" panose="02070309020205020404" pitchFamily="49" charset="0"/>
                <a:hlinkClick r:id="rId4" action="ppaction://hlinksldjump"/>
              </a:rPr>
              <a:t>-</a:t>
            </a:r>
            <a:r>
              <a:rPr lang="hu-HU" b="1" dirty="0" err="1" smtClean="0">
                <a:latin typeface="Courier New" panose="02070309020205020404" pitchFamily="49" charset="0"/>
                <a:cs typeface="Courier New" panose="02070309020205020404" pitchFamily="49" charset="0"/>
                <a:hlinkClick r:id="rId4" action="ppaction://hlinksldjump"/>
              </a:rPr>
              <a:t>ről</a:t>
            </a:r>
            <a:endParaRPr lang="hu-HU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5" action="ppaction://hlinksldjump"/>
              </a:rPr>
              <a:t>7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5" action="ppaction://hlinksldjump"/>
              </a:rPr>
              <a:t>. </a:t>
            </a:r>
            <a:r>
              <a:rPr lang="hu-HU" b="1" dirty="0">
                <a:latin typeface="Courier New" panose="02070309020205020404" pitchFamily="49" charset="0"/>
                <a:cs typeface="Courier New" panose="02070309020205020404" pitchFamily="49" charset="0"/>
                <a:hlinkClick r:id="rId5" action="ppaction://hlinksldjump"/>
              </a:rPr>
              <a:t>A </a:t>
            </a:r>
            <a:r>
              <a:rPr lang="hu-HU" b="1" dirty="0" err="1" smtClean="0">
                <a:latin typeface="Courier New" panose="02070309020205020404" pitchFamily="49" charset="0"/>
                <a:cs typeface="Courier New" panose="02070309020205020404" pitchFamily="49" charset="0"/>
                <a:hlinkClick r:id="rId5" action="ppaction://hlinksldjump"/>
              </a:rPr>
              <a:t>CSS-ről</a:t>
            </a:r>
            <a:endParaRPr lang="hu-HU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6" action="ppaction://hlinksldjump"/>
              </a:rPr>
              <a:t>9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6" action="ppaction://hlinksldjump"/>
              </a:rPr>
              <a:t>.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6" action="ppaction://hlinksldjump"/>
              </a:rPr>
              <a:t>Gyors bemutató a játékról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6" action="ppaction://hlinksldjump"/>
              </a:rPr>
              <a:t>!</a:t>
            </a:r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7" action="ppaction://hlinksldjump"/>
              </a:rPr>
              <a:t>13.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7" action="ppaction://hlinksldjump"/>
              </a:rPr>
              <a:t>Mi a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7" action="ppaction://hlinksldjump"/>
              </a:rPr>
              <a:t>div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7" action="ppaction://hlinksldjump"/>
              </a:rPr>
              <a:t>?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hu-HU" sz="3600" dirty="0" smtClean="0"/>
              <a:t>Saját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8" action="ppaction://hlinksldjump"/>
              </a:rPr>
              <a:t>2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8" action="ppaction://hlinksldjump"/>
              </a:rPr>
              <a:t>.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8" action="ppaction://hlinksldjump"/>
              </a:rPr>
              <a:t>A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8" action="ppaction://hlinksldjump"/>
              </a:rPr>
              <a:t>kezdet</a:t>
            </a:r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9" action="ppaction://hlinksldjump"/>
              </a:rPr>
              <a:t>3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9" action="ppaction://hlinksldjump"/>
              </a:rPr>
              <a:t>. Előkészületek</a:t>
            </a:r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hu-HU" b="1" dirty="0">
                <a:latin typeface="Courier New" panose="02070309020205020404" pitchFamily="49" charset="0"/>
                <a:cs typeface="Courier New" panose="02070309020205020404" pitchFamily="49" charset="0"/>
                <a:hlinkClick r:id="rId10" action="ppaction://hlinksldjump"/>
              </a:rPr>
              <a:t>4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10" action="ppaction://hlinksldjump"/>
              </a:rPr>
              <a:t>. Alapok</a:t>
            </a:r>
            <a:endParaRPr lang="hu-HU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hu-HU" b="1" dirty="0">
                <a:latin typeface="Courier New" panose="02070309020205020404" pitchFamily="49" charset="0"/>
                <a:cs typeface="Courier New" panose="02070309020205020404" pitchFamily="49" charset="0"/>
                <a:hlinkClick r:id="rId11" action="ppaction://hlinksldjump"/>
              </a:rPr>
              <a:t>8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11" action="ppaction://hlinksldjump"/>
              </a:rPr>
              <a:t>. </a:t>
            </a:r>
            <a:r>
              <a:rPr lang="hu-HU" b="1" dirty="0">
                <a:latin typeface="Courier New" panose="02070309020205020404" pitchFamily="49" charset="0"/>
                <a:cs typeface="Courier New" panose="02070309020205020404" pitchFamily="49" charset="0"/>
                <a:hlinkClick r:id="rId11" action="ppaction://hlinksldjump"/>
              </a:rPr>
              <a:t>Saját 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11" action="ppaction://hlinksldjump"/>
              </a:rPr>
              <a:t>weboldal</a:t>
            </a:r>
            <a:endParaRPr lang="hu-HU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12" action="ppaction://hlinksldjump"/>
              </a:rPr>
              <a:t>10.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12" action="ppaction://hlinksldjump"/>
              </a:rPr>
              <a:t>Visszatérve a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12" action="ppaction://hlinksldjump"/>
              </a:rPr>
              <a:t>weboldalra</a:t>
            </a:r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13" action="ppaction://hlinksldjump"/>
              </a:rPr>
              <a:t>11.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13" action="ppaction://hlinksldjump"/>
              </a:rPr>
              <a:t>Összehasonlítás </a:t>
            </a:r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14" action="ppaction://hlinksldjump"/>
              </a:rPr>
              <a:t>12.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14" action="ppaction://hlinksldjump"/>
              </a:rPr>
              <a:t>A legelső weblap, amit tanárral készítettem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4116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17. Tanulás 8 lépésben (2/8)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Egy kis idő után már belekezdtünk a kép beszúrásba és a hiperhivatkozásba, hogy hogyan sikerüljenek ezek.</a:t>
            </a:r>
            <a:endParaRPr lang="hu-HU" b="1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534" y="2821420"/>
            <a:ext cx="6586931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18. Tanulás 8 lépésben (3/8)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Harmadjára már elkezdtük az alakokat alakítani és szimbólumokat beilleszteni, mint egy </a:t>
            </a:r>
            <a:r>
              <a:rPr lang="hu-HU" b="1" dirty="0" err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kresztábla</a:t>
            </a:r>
            <a:r>
              <a:rPr lang="hu-HU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 formában. </a:t>
            </a:r>
            <a:endParaRPr lang="hu-HU" b="1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534" y="2821421"/>
            <a:ext cx="6586931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1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19.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Tanulás 8 lépésben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(4/8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A feléhez érve, már elkészítettünk egy csak &lt;</a:t>
            </a:r>
            <a:r>
              <a:rPr lang="hu-HU" b="1" dirty="0" err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div</a:t>
            </a:r>
            <a:r>
              <a:rPr lang="hu-HU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&gt;</a:t>
            </a:r>
            <a:r>
              <a:rPr lang="hu-HU" b="1" dirty="0" err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-ből</a:t>
            </a:r>
            <a:r>
              <a:rPr lang="hu-HU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 álló kis oldalt, amit sok segítséggel csináltunk meg.</a:t>
            </a:r>
            <a:endParaRPr lang="hu-HU" b="1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534" y="2821421"/>
            <a:ext cx="6586931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8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20.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Tanulás 8 lépésben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(5/8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Ekkor már nem „</a:t>
            </a:r>
            <a:r>
              <a:rPr lang="hu-HU" b="1" dirty="0" err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div</a:t>
            </a:r>
            <a:r>
              <a:rPr lang="hu-HU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” volt az alap hanem a &lt;</a:t>
            </a:r>
            <a:r>
              <a:rPr lang="hu-HU" b="1" dirty="0" err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section</a:t>
            </a:r>
            <a:r>
              <a:rPr lang="hu-HU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&gt;.</a:t>
            </a:r>
          </a:p>
          <a:p>
            <a:pPr algn="just"/>
            <a:r>
              <a:rPr lang="hu-HU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Itt megtanultuk, hogy a „responsive” weboldal miként épül fel.</a:t>
            </a:r>
            <a:endParaRPr lang="hu-HU" b="1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534" y="2821420"/>
            <a:ext cx="6586931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21.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Tanulás 8 lépésben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(6/8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Ennél a résznél, már nagyjából fel tudtuk ismerni, hogy mikor mi jön, és hogyan kell képpel együtt készíteni ezt a fajta típust.</a:t>
            </a:r>
            <a:endParaRPr lang="hu-HU" b="1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534" y="2821419"/>
            <a:ext cx="6586931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9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22.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Tanulás 8 lépésben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(7/8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Végül a tanárral elkészítettünk egy saját weboldalt, amit szerintem jól sikerült, de a tanár segítségével persze.</a:t>
            </a:r>
            <a:endParaRPr lang="hu-HU" b="1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534" y="2821421"/>
            <a:ext cx="6586931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2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23.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Tanulás 8 lépésben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(8/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Befejezésül egy saját magam készített weboldalt sikerült megcsinálom. Amit lehet tologatni. </a:t>
            </a:r>
            <a:endParaRPr lang="hu-HU" b="1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15" y="2908129"/>
            <a:ext cx="5184000" cy="3240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712" y="2908129"/>
            <a:ext cx="5184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0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>
          <a:xfrm>
            <a:off x="1155150" y="1488152"/>
            <a:ext cx="9144000" cy="2387600"/>
          </a:xfrm>
        </p:spPr>
        <p:txBody>
          <a:bodyPr>
            <a:noAutofit/>
          </a:bodyPr>
          <a:lstStyle/>
          <a:p>
            <a:r>
              <a:rPr lang="hu-HU" sz="239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Vége</a:t>
            </a:r>
            <a:endParaRPr lang="hu-HU" sz="239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2" name="Alcím 1"/>
          <p:cNvSpPr>
            <a:spLocks noGrp="1"/>
          </p:cNvSpPr>
          <p:nvPr>
            <p:ph type="subTitle" idx="1"/>
          </p:nvPr>
        </p:nvSpPr>
        <p:spPr>
          <a:xfrm>
            <a:off x="1513907" y="3561094"/>
            <a:ext cx="9144000" cy="1655762"/>
          </a:xfrm>
        </p:spPr>
        <p:txBody>
          <a:bodyPr/>
          <a:lstStyle/>
          <a:p>
            <a:r>
              <a:rPr lang="hu-HU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Köszönöm a figyelmet!</a:t>
            </a:r>
            <a:endParaRPr lang="hu-HU" b="1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3" y="3258000"/>
            <a:ext cx="4203150" cy="360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4450" y="3258000"/>
            <a:ext cx="4203150" cy="3600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57069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. Tartalom jegyzék 2/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hu-HU" sz="3600" dirty="0" err="1">
                <a:ln>
                  <a:solidFill>
                    <a:sysClr val="windowText" lastClr="000000"/>
                  </a:solidFill>
                </a:ln>
                <a:latin typeface="Imprint MT Shadow" panose="04020605060303030202" pitchFamily="82" charset="0"/>
              </a:rPr>
              <a:t>Wikipédia</a:t>
            </a:r>
            <a:endParaRPr lang="hu-HU" sz="3600" dirty="0">
              <a:ln>
                <a:solidFill>
                  <a:sysClr val="windowText" lastClr="000000"/>
                </a:solidFill>
              </a:ln>
              <a:latin typeface="Imprint MT Shadow" panose="04020605060303030202" pitchFamily="82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770388"/>
          </a:xfrm>
        </p:spPr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2" action="ppaction://hlinksldjump"/>
              </a:rPr>
              <a:t>14.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2" action="ppaction://hlinksldjump"/>
              </a:rPr>
              <a:t>Mi a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2" action="ppaction://hlinksldjump"/>
              </a:rPr>
              <a:t>section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2" action="ppaction://hlinksldjump"/>
              </a:rPr>
              <a:t>?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hu-HU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Imprint MT Shadow" panose="04020605060303030202" pitchFamily="82" charset="0"/>
              </a:rPr>
              <a:t>Saját</a:t>
            </a:r>
            <a:endParaRPr lang="hu-H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3540883"/>
          </a:xfrm>
        </p:spPr>
        <p:txBody>
          <a:bodyPr>
            <a:normAutofit fontScale="92500" lnSpcReduction="10000"/>
          </a:bodyPr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3" action="ppaction://hlinksldjump"/>
              </a:rPr>
              <a:t>15. Elkezdés</a:t>
            </a:r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4" action="ppaction://hlinksldjump"/>
              </a:rPr>
              <a:t>16.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4" action="ppaction://hlinksldjump"/>
              </a:rPr>
              <a:t>Tanulás 8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4" action="ppaction://hlinksldjump"/>
              </a:rPr>
              <a:t>lépésben</a:t>
            </a:r>
            <a:b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4" action="ppaction://hlinksldjump"/>
              </a:rPr>
            </a:b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4" action="ppaction://hlinksldjump"/>
              </a:rPr>
              <a:t>(1/8)</a:t>
            </a:r>
            <a:b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4" action="ppaction://hlinksldjump"/>
              </a:rPr>
            </a:b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5" action="ppaction://hlinksldjump"/>
              </a:rPr>
              <a:t>(2/8)</a:t>
            </a:r>
            <a:b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5" action="ppaction://hlinksldjump"/>
              </a:rPr>
            </a:b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6" action="ppaction://hlinksldjump"/>
              </a:rPr>
              <a:t>(3/8)</a:t>
            </a:r>
            <a:b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6" action="ppaction://hlinksldjump"/>
              </a:rPr>
            </a:b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7" action="ppaction://hlinksldjump"/>
              </a:rPr>
              <a:t>(4/8)</a:t>
            </a:r>
            <a:b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7" action="ppaction://hlinksldjump"/>
              </a:rPr>
            </a:b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8" action="ppaction://hlinksldjump"/>
              </a:rPr>
              <a:t>(5/8)</a:t>
            </a:r>
            <a:b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8" action="ppaction://hlinksldjump"/>
              </a:rPr>
            </a:b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9" action="ppaction://hlinksldjump"/>
              </a:rPr>
              <a:t>(6/8)</a:t>
            </a:r>
            <a:b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9" action="ppaction://hlinksldjump"/>
              </a:rPr>
            </a:b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10" action="ppaction://hlinksldjump"/>
              </a:rPr>
              <a:t>(7/8)</a:t>
            </a:r>
            <a:b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10" action="ppaction://hlinksldjump"/>
              </a:rPr>
            </a:b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11" action="ppaction://hlinksldjump"/>
              </a:rPr>
              <a:t>(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11" action="ppaction://hlinksldjump"/>
              </a:rPr>
              <a:t>8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11" action="ppaction://hlinksldjump"/>
              </a:rPr>
              <a:t>/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11" action="ppaction://hlinksldjump"/>
              </a:rPr>
              <a:t>8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  <a:hlinkClick r:id="rId11" action="ppaction://hlinksldjump"/>
              </a:rPr>
              <a:t>)</a:t>
            </a:r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44834" y="5783126"/>
            <a:ext cx="9949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  <a:cs typeface="Aharoni" panose="02010803020104030203" pitchFamily="2" charset="-79"/>
              </a:rPr>
              <a:t>A képek a saját munka mappámból valók!</a:t>
            </a:r>
          </a:p>
          <a:p>
            <a:pPr algn="ctr"/>
            <a:r>
              <a:rPr lang="hu-HU" sz="32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  <a:cs typeface="Aharoni" panose="02010803020104030203" pitchFamily="2" charset="-79"/>
              </a:rPr>
              <a:t>De a </a:t>
            </a:r>
            <a:r>
              <a:rPr lang="hu-HU" sz="32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  <a:cs typeface="Aharoni" panose="02010803020104030203" pitchFamily="2" charset="-79"/>
              </a:rPr>
              <a:t>like</a:t>
            </a:r>
            <a:r>
              <a:rPr lang="hu-HU" sz="32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  <a:cs typeface="Aharoni" panose="02010803020104030203" pitchFamily="2" charset="-79"/>
              </a:rPr>
              <a:t> képek az internetről</a:t>
            </a:r>
            <a:endParaRPr lang="hu-HU" sz="32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9720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. A kezdet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Amikor elkezdtem a weboldalamat, még nem tudtam arról, hogyan álljak neki. 6 hónap után, kezdtem megérteni, hogy hogyan és miképpen épül fel egy „responsive” weboldal. A tanáromnak beletelt egy kis idejébe mire elmagyarázta, de csak sikerült megértetnie velem. Szerencsére, amikor vizsgáztam ‚mester fokon’ Weboldal szerkesztés/készítésből, addigra kész voltam az oldallal amit saját magamnak csináltam és szerettem volna megosztani mindenkivel. </a:t>
            </a:r>
            <a:r>
              <a:rPr lang="hu-HU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S</a:t>
            </a:r>
            <a:r>
              <a:rPr lang="hu-HU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ajnos nem tudtam még felrakni a világhálóra, de egyik haverom segítségével ez is be fog következni.</a:t>
            </a:r>
            <a:endParaRPr lang="hu-HU" b="1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0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. Előkészületek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Amikor először nekikezdtem a saját weblapomnak,  akkor először is a „</a:t>
            </a:r>
            <a:r>
              <a:rPr lang="hu-HU" b="1" dirty="0" err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html-lel</a:t>
            </a:r>
            <a:r>
              <a:rPr lang="hu-HU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, </a:t>
            </a:r>
            <a:r>
              <a:rPr lang="hu-HU" b="1" dirty="0" err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head-dal</a:t>
            </a:r>
            <a:r>
              <a:rPr lang="hu-HU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 és </a:t>
            </a:r>
            <a:r>
              <a:rPr lang="hu-HU" b="1" dirty="0" err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body-val</a:t>
            </a:r>
            <a:r>
              <a:rPr lang="hu-HU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” kellett megismerkednem. Egy kis idő után sikerült mindent összetartanom egy nagy dologba és belekezdtünk az alapokba. Én ‚</a:t>
            </a:r>
            <a:r>
              <a:rPr lang="hu-HU" b="1" dirty="0" err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Notepad</a:t>
            </a:r>
            <a:r>
              <a:rPr lang="hu-HU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++’ segítségével készítek weboldalakat. Lassú lépésekkel vettük át a dolgokat.</a:t>
            </a:r>
            <a:endParaRPr lang="hu-HU" b="1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74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Alapok</a:t>
            </a:r>
            <a:endParaRPr lang="hu-H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algn="just"/>
            <a:r>
              <a:rPr lang="hu-HU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A weblapot így kell elkezdeni, mivel ezek az alapok, de ahhoz hogy ezt meg is tudd csinálni értened kell mi az a „HTML”!</a:t>
            </a:r>
            <a:endParaRPr lang="hu-HU" b="1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</a:endParaRPr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25" y="2993294"/>
            <a:ext cx="5649489" cy="201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191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Mi is az a HTML?</a:t>
            </a:r>
            <a:endParaRPr lang="hu-H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A HTML (angolul: </a:t>
            </a:r>
            <a:r>
              <a:rPr lang="hu-HU" b="1" i="1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HyperText</a:t>
            </a:r>
            <a:r>
              <a:rPr lang="hu-HU" b="1" i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 </a:t>
            </a:r>
            <a:r>
              <a:rPr lang="hu-HU" b="1" i="1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Markup</a:t>
            </a:r>
            <a:r>
              <a:rPr lang="hu-HU" b="1" i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 </a:t>
            </a:r>
            <a:r>
              <a:rPr lang="hu-HU" b="1" i="1" dirty="0" err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Language</a:t>
            </a:r>
            <a:r>
              <a:rPr lang="hu-HU" b="1" i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 = </a:t>
            </a:r>
            <a:r>
              <a:rPr lang="hu-HU" b="1" i="1" dirty="0" err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hiperszöveges</a:t>
            </a:r>
            <a:r>
              <a:rPr lang="hu-HU" b="1" i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 </a:t>
            </a:r>
            <a:r>
              <a:rPr lang="hu-HU" b="1" i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jelölőnyelv)</a:t>
            </a:r>
            <a:r>
              <a:rPr lang="hu-HU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 egy leíró nyelv, melyet weboldalak készítéséhez fejlesztettek ki, és mára már internetes szabvánnyá </a:t>
            </a:r>
            <a:r>
              <a:rPr lang="hu-HU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vált. </a:t>
            </a:r>
            <a:r>
              <a:rPr lang="hu-HU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Ezt tervek szerint lassan kiszorította volna az XHTML </a:t>
            </a:r>
            <a:r>
              <a:rPr lang="hu-HU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, </a:t>
            </a:r>
            <a:r>
              <a:rPr lang="hu-HU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de az is lehetséges, hogy a HTML 5 veszi át a helyét.</a:t>
            </a:r>
          </a:p>
        </p:txBody>
      </p:sp>
    </p:spTree>
    <p:extLst>
      <p:ext uri="{BB962C8B-B14F-4D97-AF65-F5344CB8AC3E}">
        <p14:creationId xmlns:p14="http://schemas.microsoft.com/office/powerpoint/2010/main" val="57560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hu-HU" sz="4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/1. Amit tudni kell a „HTML”</a:t>
            </a:r>
            <a:r>
              <a:rPr lang="hu-HU" sz="4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-ről</a:t>
            </a:r>
            <a:endParaRPr lang="hu-HU" sz="4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Négyfajta szimbólum (leíró elem) található meg a HTML-ben</a:t>
            </a:r>
            <a:r>
              <a:rPr lang="hu-HU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u-HU" b="1" i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strukturális</a:t>
            </a:r>
            <a:r>
              <a:rPr lang="hu-HU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 elemek, amelyek leírják az adott szöveg "célját" például &lt;h1&gt;Téma 1&lt;/h1&gt; mint első szintű címsor (alcím).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u-HU" b="1" i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prezentációs</a:t>
            </a:r>
            <a:r>
              <a:rPr lang="hu-HU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 szimbólumok, amelyek leírják, hogy az adott szöveg hogyan nézzen ki: például &lt;b&gt;vastag&lt;/b&gt; vastag kinézetet eredményez. (Ez a forma azonban ma már </a:t>
            </a:r>
            <a:r>
              <a:rPr lang="hu-HU" b="1" i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elavultnak</a:t>
            </a:r>
            <a:r>
              <a:rPr lang="hu-HU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 számít, helyette a CSS használata javasolt, ugyanis a legújabb irányelv szerint szét kell választani a tartalmat (amit a HTML kódol) és a formát (amit CSS-ben szokás </a:t>
            </a:r>
            <a:r>
              <a:rPr lang="hu-HU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kódolni).</a:t>
            </a:r>
            <a:endParaRPr lang="hu-HU" dirty="0">
              <a:ln w="9525">
                <a:solidFill>
                  <a:schemeClr val="tx1"/>
                </a:solidFill>
                <a:prstDash val="solid"/>
              </a:ln>
              <a:latin typeface="Imprint MT Shadow" panose="04020605060303030202" pitchFamily="82" charset="0"/>
            </a:endParaRPr>
          </a:p>
          <a:p>
            <a:pPr algn="just"/>
            <a:endParaRPr lang="hu-HU" dirty="0">
              <a:ln>
                <a:solidFill>
                  <a:schemeClr val="tx1"/>
                </a:solidFill>
              </a:ln>
              <a:latin typeface="Imprint MT Shadow" panose="040206050603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08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9" presetClass="entr" presetSubtype="1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hu-HU" sz="4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/2. Amit tudni kell a „HTML”</a:t>
            </a:r>
            <a:r>
              <a:rPr lang="hu-HU" sz="4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-ről</a:t>
            </a:r>
            <a:endParaRPr lang="hu-HU" sz="4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 startAt="3"/>
            </a:pPr>
            <a:r>
              <a:rPr lang="hu-HU" b="1" i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hiperszöveg (</a:t>
            </a:r>
            <a:r>
              <a:rPr lang="hu-HU" b="1" i="1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hypertext</a:t>
            </a:r>
            <a:r>
              <a:rPr lang="hu-HU" b="1" i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)</a:t>
            </a:r>
            <a:r>
              <a:rPr lang="hu-HU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 elemek, amelyek segítségével kapcsolat létesíthető a dokumentum egyes elemei és más dokumentumok között (például </a:t>
            </a:r>
            <a:r>
              <a:rPr lang="hu-HU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a </a:t>
            </a:r>
            <a:br>
              <a:rPr lang="hu-HU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</a:br>
            <a:r>
              <a:rPr lang="hu-HU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„</a:t>
            </a:r>
            <a:r>
              <a:rPr lang="pt-BR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&lt;</a:t>
            </a:r>
            <a:r>
              <a:rPr lang="pt-BR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a href="https://hu.wikipedia.org/"&gt;Wikipedia&lt;/a</a:t>
            </a:r>
            <a:r>
              <a:rPr lang="pt-BR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&gt;</a:t>
            </a:r>
            <a:r>
              <a:rPr lang="hu-HU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”</a:t>
            </a:r>
            <a:r>
              <a:rPr lang="hu-HU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 a </a:t>
            </a:r>
            <a:r>
              <a:rPr lang="hu-HU" b="1" u="sng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Wikipedia </a:t>
            </a:r>
            <a:r>
              <a:rPr lang="hu-HU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szót mint egy kapcsolatot (angol szóval: link) a megadott URL-hez jeleníti meg</a:t>
            </a:r>
            <a:r>
              <a:rPr lang="hu-HU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).</a:t>
            </a:r>
          </a:p>
          <a:p>
            <a:pPr marL="514350" indent="-514350" algn="just">
              <a:buFont typeface="+mj-lt"/>
              <a:buAutoNum type="arabicPeriod" startAt="3"/>
            </a:pPr>
            <a:r>
              <a:rPr lang="hu-HU" b="1" i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eszköz</a:t>
            </a:r>
            <a:r>
              <a:rPr lang="hu-HU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 elemek, amelyek segítségével gombok, listák, beviteli mezők hozhatók létre</a:t>
            </a:r>
            <a:r>
              <a:rPr lang="hu-HU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rint MT Shadow" panose="04020605060303030202" pitchFamily="82" charset="0"/>
              </a:rPr>
              <a:t>.</a:t>
            </a:r>
            <a:endParaRPr lang="hu-HU" b="1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rint MT Shadow" panose="040206050603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29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</TotalTime>
  <Words>805</Words>
  <Application>Microsoft Office PowerPoint</Application>
  <PresentationFormat>Szélesvásznú</PresentationFormat>
  <Paragraphs>93</Paragraphs>
  <Slides>27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5" baseType="lpstr">
      <vt:lpstr>Aharoni</vt:lpstr>
      <vt:lpstr>Algerian</vt:lpstr>
      <vt:lpstr>Arial</vt:lpstr>
      <vt:lpstr>Calibri</vt:lpstr>
      <vt:lpstr>Calibri Light</vt:lpstr>
      <vt:lpstr>Courier New</vt:lpstr>
      <vt:lpstr>Imprint MT Shadow</vt:lpstr>
      <vt:lpstr>Office-téma</vt:lpstr>
      <vt:lpstr>Ez Az Én Művem</vt:lpstr>
      <vt:lpstr>1. Tartalom jegyzék 1/2</vt:lpstr>
      <vt:lpstr>1. Tartalom jegyzék 2/2</vt:lpstr>
      <vt:lpstr>2. A kezdet</vt:lpstr>
      <vt:lpstr>3. Előkészületek</vt:lpstr>
      <vt:lpstr>4. Alapok</vt:lpstr>
      <vt:lpstr>5. Mi is az a HTML?</vt:lpstr>
      <vt:lpstr>6/1. Amit tudni kell a „HTML”-ről</vt:lpstr>
      <vt:lpstr>6/2. Amit tudni kell a „HTML”-ről</vt:lpstr>
      <vt:lpstr>7. A CSS-ről</vt:lpstr>
      <vt:lpstr>8. Saját weboldal</vt:lpstr>
      <vt:lpstr>9. Gyors bemutató a játékról!</vt:lpstr>
      <vt:lpstr>10. Visszatérve a weboldalra</vt:lpstr>
      <vt:lpstr>11. Összehasonlítás </vt:lpstr>
      <vt:lpstr>12. A legelső weblap, amit tanárral készítettem</vt:lpstr>
      <vt:lpstr>13. Mi a div?</vt:lpstr>
      <vt:lpstr>14. Mi a section?</vt:lpstr>
      <vt:lpstr>15. Kezdetek</vt:lpstr>
      <vt:lpstr>16. Tanulás 8 lépésben (1/8)</vt:lpstr>
      <vt:lpstr>17. Tanulás 8 lépésben (2/8)</vt:lpstr>
      <vt:lpstr>18. Tanulás 8 lépésben (3/8)</vt:lpstr>
      <vt:lpstr>19. Tanulás 8 lépésben (4/8)</vt:lpstr>
      <vt:lpstr>20. Tanulás 8 lépésben (5/8)</vt:lpstr>
      <vt:lpstr>21. Tanulás 8 lépésben (6/8)</vt:lpstr>
      <vt:lpstr>22. Tanulás 8 lépésben (7/8)</vt:lpstr>
      <vt:lpstr>23. Tanulás 8 lépésben (8/8)</vt:lpstr>
      <vt:lpstr>Vége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Ez Az Én Művem</dc:title>
  <dc:creator>ktanulo</dc:creator>
  <cp:lastModifiedBy>Windows-felhasználó</cp:lastModifiedBy>
  <cp:revision>49</cp:revision>
  <dcterms:created xsi:type="dcterms:W3CDTF">2017-02-08T08:18:39Z</dcterms:created>
  <dcterms:modified xsi:type="dcterms:W3CDTF">2017-02-16T13:56:23Z</dcterms:modified>
</cp:coreProperties>
</file>