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7" r:id="rId5"/>
    <p:sldId id="271" r:id="rId6"/>
    <p:sldId id="268" r:id="rId7"/>
    <p:sldId id="272" r:id="rId8"/>
    <p:sldId id="270" r:id="rId9"/>
    <p:sldId id="260" r:id="rId10"/>
    <p:sldId id="261" r:id="rId11"/>
    <p:sldId id="262" r:id="rId12"/>
    <p:sldId id="263" r:id="rId13"/>
    <p:sldId id="273" r:id="rId14"/>
    <p:sldId id="275" r:id="rId15"/>
    <p:sldId id="264" r:id="rId16"/>
    <p:sldId id="265" r:id="rId17"/>
    <p:sldId id="266" r:id="rId18"/>
    <p:sldId id="276" r:id="rId19"/>
    <p:sldId id="274" r:id="rId20"/>
    <p:sldId id="277" r:id="rId21"/>
    <p:sldId id="284" r:id="rId22"/>
    <p:sldId id="279" r:id="rId23"/>
    <p:sldId id="278" r:id="rId24"/>
    <p:sldId id="281" r:id="rId25"/>
    <p:sldId id="282" r:id="rId26"/>
    <p:sldId id="283" r:id="rId27"/>
    <p:sldId id="280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AC403-1F97-42A0-954B-A66FCE79CF1E}" type="datetimeFigureOut">
              <a:rPr lang="hu-HU" smtClean="0"/>
              <a:pPr/>
              <a:t>2017. 02. 15.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9E841-FB72-4EBB-9FB2-859F8302E13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A3-CF4A-4F9E-8F09-F624E31FE14C}" type="datetimeFigureOut">
              <a:rPr lang="hu-HU" smtClean="0"/>
              <a:pPr/>
              <a:t>2017. 02. 15.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3DF-C2DD-44C4-BE05-3DD0D18F95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A3-CF4A-4F9E-8F09-F624E31FE14C}" type="datetimeFigureOut">
              <a:rPr lang="hu-HU" smtClean="0"/>
              <a:pPr/>
              <a:t>2017. 02. 15.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3DF-C2DD-44C4-BE05-3DD0D18F95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A3-CF4A-4F9E-8F09-F624E31FE14C}" type="datetimeFigureOut">
              <a:rPr lang="hu-HU" smtClean="0"/>
              <a:pPr/>
              <a:t>2017. 02. 15.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3DF-C2DD-44C4-BE05-3DD0D18F95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A3-CF4A-4F9E-8F09-F624E31FE14C}" type="datetimeFigureOut">
              <a:rPr lang="hu-HU" smtClean="0"/>
              <a:pPr/>
              <a:t>2017. 02. 15.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3DF-C2DD-44C4-BE05-3DD0D18F95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A3-CF4A-4F9E-8F09-F624E31FE14C}" type="datetimeFigureOut">
              <a:rPr lang="hu-HU" smtClean="0"/>
              <a:pPr/>
              <a:t>2017. 02. 15.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3DF-C2DD-44C4-BE05-3DD0D18F95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A3-CF4A-4F9E-8F09-F624E31FE14C}" type="datetimeFigureOut">
              <a:rPr lang="hu-HU" smtClean="0"/>
              <a:pPr/>
              <a:t>2017. 02. 15.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3DF-C2DD-44C4-BE05-3DD0D18F95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A3-CF4A-4F9E-8F09-F624E31FE14C}" type="datetimeFigureOut">
              <a:rPr lang="hu-HU" smtClean="0"/>
              <a:pPr/>
              <a:t>2017. 02. 15.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3DF-C2DD-44C4-BE05-3DD0D18F95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A3-CF4A-4F9E-8F09-F624E31FE14C}" type="datetimeFigureOut">
              <a:rPr lang="hu-HU" smtClean="0"/>
              <a:pPr/>
              <a:t>2017. 02. 15.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3DF-C2DD-44C4-BE05-3DD0D18F95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A3-CF4A-4F9E-8F09-F624E31FE14C}" type="datetimeFigureOut">
              <a:rPr lang="hu-HU" smtClean="0"/>
              <a:pPr/>
              <a:t>2017. 02. 15.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3DF-C2DD-44C4-BE05-3DD0D18F95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A3-CF4A-4F9E-8F09-F624E31FE14C}" type="datetimeFigureOut">
              <a:rPr lang="hu-HU" smtClean="0"/>
              <a:pPr/>
              <a:t>2017. 02. 15.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3DF-C2DD-44C4-BE05-3DD0D18F95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A3-CF4A-4F9E-8F09-F624E31FE14C}" type="datetimeFigureOut">
              <a:rPr lang="hu-HU" smtClean="0"/>
              <a:pPr/>
              <a:t>2017. 02. 15.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E3DF-C2DD-44C4-BE05-3DD0D18F95E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C56A3-CF4A-4F9E-8F09-F624E31FE14C}" type="datetimeFigureOut">
              <a:rPr lang="hu-HU" smtClean="0"/>
              <a:pPr/>
              <a:t>2017. 02. 15.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2E3DF-C2DD-44C4-BE05-3DD0D18F95E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slide" Target="slide1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71472" y="2357430"/>
            <a:ext cx="7772400" cy="1470025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hu-HU" dirty="0" smtClean="0">
                <a:latin typeface="Arial Narrow" pitchFamily="34" charset="0"/>
              </a:rPr>
              <a:t>Készítsünk tájképet! </a:t>
            </a:r>
            <a:endParaRPr lang="hu-HU" dirty="0">
              <a:latin typeface="Arial Narrow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2976" y="4643446"/>
            <a:ext cx="6929454" cy="1808180"/>
          </a:xfrm>
        </p:spPr>
        <p:txBody>
          <a:bodyPr>
            <a:noAutofit/>
          </a:bodyPr>
          <a:lstStyle/>
          <a:p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Készítette: Puskás Rebeka </a:t>
            </a:r>
          </a:p>
          <a:p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Osztály: III-4</a:t>
            </a:r>
          </a:p>
          <a:p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Felkészítő tanár: Bálint Nóra</a:t>
            </a:r>
          </a:p>
          <a:p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Iskola: Beszédes József MMIK Magyarkanizsa, Széles utca 70.</a:t>
            </a:r>
          </a:p>
          <a:p>
            <a:pPr algn="l"/>
            <a:r>
              <a:rPr lang="hu-H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hu-H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35716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>
                <a:latin typeface="Arial Narrow" pitchFamily="34" charset="0"/>
              </a:rPr>
              <a:t>Ez az én művem</a:t>
            </a:r>
            <a:endParaRPr lang="sr-Latn-CS" sz="72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124744"/>
            <a:ext cx="8786842" cy="31432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400" dirty="0" smtClean="0">
                <a:latin typeface="Arial Narrow" pitchFamily="34" charset="0"/>
              </a:rPr>
              <a:t>Adj hozzáférést a </a:t>
            </a:r>
            <a:r>
              <a:rPr lang="hu-HU" sz="2400" b="1" dirty="0" smtClean="0">
                <a:latin typeface="Arial Narrow" pitchFamily="34" charset="0"/>
              </a:rPr>
              <a:t>Sappling</a:t>
            </a:r>
            <a:r>
              <a:rPr lang="hu-HU" sz="2400" dirty="0" smtClean="0">
                <a:latin typeface="Arial Narrow" pitchFamily="34" charset="0"/>
              </a:rPr>
              <a:t> </a:t>
            </a:r>
            <a:r>
              <a:rPr lang="hu-HU" sz="2400" dirty="0" smtClean="0">
                <a:latin typeface="Arial Narrow" pitchFamily="34" charset="0"/>
              </a:rPr>
              <a:t>aktiválásával.</a:t>
            </a:r>
            <a:endParaRPr lang="hu-HU" sz="2400" dirty="0" smtClean="0">
              <a:latin typeface="Arial Narrow" pitchFamily="34" charset="0"/>
            </a:endParaRPr>
          </a:p>
          <a:p>
            <a:pPr marL="514350" indent="-514350">
              <a:buNone/>
            </a:pPr>
            <a:r>
              <a:rPr lang="hu-HU" sz="2400" dirty="0" smtClean="0">
                <a:latin typeface="Arial Narrow" pitchFamily="34" charset="0"/>
              </a:rPr>
              <a:t>       File       User perfenses      </a:t>
            </a:r>
            <a:r>
              <a:rPr lang="hu-HU" sz="2400" dirty="0" smtClean="0">
                <a:latin typeface="Arial Narrow" pitchFamily="34" charset="0"/>
              </a:rPr>
              <a:t>  Sappling</a:t>
            </a:r>
            <a:endParaRPr lang="hu-HU" sz="24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400" dirty="0" smtClean="0">
                <a:latin typeface="Arial Narrow" pitchFamily="34" charset="0"/>
              </a:rPr>
              <a:t>Hozz létre egy új alakot   </a:t>
            </a:r>
            <a:r>
              <a:rPr lang="hu-HU" sz="2400" b="1" dirty="0" smtClean="0">
                <a:latin typeface="Arial Narrow" pitchFamily="34" charset="0"/>
              </a:rPr>
              <a:t>shift + a  </a:t>
            </a:r>
            <a:r>
              <a:rPr lang="hu-HU" sz="2400" dirty="0" smtClean="0">
                <a:latin typeface="Arial Narrow" pitchFamily="34" charset="0"/>
              </a:rPr>
              <a:t>lenyomásával.</a:t>
            </a:r>
            <a:endParaRPr lang="hu-HU" sz="24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400" dirty="0" smtClean="0">
                <a:latin typeface="Arial Narrow" pitchFamily="34" charset="0"/>
              </a:rPr>
              <a:t>Válaszd ki a </a:t>
            </a:r>
            <a:r>
              <a:rPr lang="hu-HU" sz="2400" b="1" dirty="0" smtClean="0">
                <a:latin typeface="Arial Narrow" pitchFamily="34" charset="0"/>
              </a:rPr>
              <a:t>Curves</a:t>
            </a:r>
            <a:r>
              <a:rPr lang="hu-HU" sz="2400" dirty="0" smtClean="0">
                <a:latin typeface="Arial Narrow" pitchFamily="34" charset="0"/>
              </a:rPr>
              <a:t> fülnél a </a:t>
            </a:r>
            <a:r>
              <a:rPr lang="hu-HU" sz="2400" b="1" dirty="0" smtClean="0">
                <a:latin typeface="Arial Narrow" pitchFamily="34" charset="0"/>
              </a:rPr>
              <a:t>Tree</a:t>
            </a:r>
            <a:r>
              <a:rPr lang="hu-HU" sz="2400" dirty="0" smtClean="0">
                <a:latin typeface="Arial Narrow" pitchFamily="34" charset="0"/>
              </a:rPr>
              <a:t>-t.</a:t>
            </a:r>
            <a:endParaRPr lang="hu-HU" sz="24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400" dirty="0" smtClean="0">
                <a:latin typeface="Arial Narrow" pitchFamily="34" charset="0"/>
              </a:rPr>
              <a:t>Pipázd ki a </a:t>
            </a:r>
            <a:r>
              <a:rPr lang="hu-HU" sz="2400" b="1" dirty="0" smtClean="0">
                <a:latin typeface="Arial Narrow" pitchFamily="34" charset="0"/>
              </a:rPr>
              <a:t>Bevel</a:t>
            </a:r>
            <a:r>
              <a:rPr lang="hu-HU" sz="2400" dirty="0" smtClean="0">
                <a:latin typeface="Arial Narrow" pitchFamily="34" charset="0"/>
              </a:rPr>
              <a:t> szó előtti négyzetet, így 3D-ben fogod látni a </a:t>
            </a:r>
            <a:r>
              <a:rPr lang="hu-HU" sz="2400" dirty="0" smtClean="0">
                <a:latin typeface="Arial Narrow" pitchFamily="34" charset="0"/>
              </a:rPr>
              <a:t>fádat.</a:t>
            </a:r>
            <a:endParaRPr lang="hu-HU" sz="24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400" dirty="0" smtClean="0">
                <a:latin typeface="Arial Narrow" pitchFamily="34" charset="0"/>
              </a:rPr>
              <a:t>Ments!!!!!</a:t>
            </a:r>
            <a:endParaRPr lang="hu-HU" sz="2400" dirty="0">
              <a:latin typeface="Arial Narrow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14348" y="142852"/>
            <a:ext cx="7429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u="sng" dirty="0" smtClean="0">
                <a:latin typeface="Arial Narrow" pitchFamily="34" charset="0"/>
              </a:rPr>
              <a:t>Haladjunk lépésenként!</a:t>
            </a:r>
            <a:endParaRPr lang="hu-HU" sz="4400" u="sng" dirty="0">
              <a:latin typeface="Arial Narrow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000496" y="1643050"/>
            <a:ext cx="1071570" cy="35719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785918" y="1643050"/>
            <a:ext cx="1857388" cy="35719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3714744" y="1785926"/>
            <a:ext cx="142876" cy="1428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827584" y="1628800"/>
            <a:ext cx="571504" cy="35719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1500166" y="1785926"/>
            <a:ext cx="142876" cy="1428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 descr="1.ké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05064"/>
            <a:ext cx="2956118" cy="187655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4" name="Egyenes összekötő nyíllal 13"/>
          <p:cNvCxnSpPr/>
          <p:nvPr/>
        </p:nvCxnSpPr>
        <p:spPr>
          <a:xfrm>
            <a:off x="3131840" y="479715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Kép 14" descr="kép2.png"/>
          <p:cNvPicPr>
            <a:picLocks noChangeAspect="1"/>
          </p:cNvPicPr>
          <p:nvPr/>
        </p:nvPicPr>
        <p:blipFill>
          <a:blip r:embed="rId3" cstate="print"/>
          <a:srcRect l="29688" t="9943" r="29687" b="8024"/>
          <a:stretch>
            <a:fillRect/>
          </a:stretch>
        </p:blipFill>
        <p:spPr>
          <a:xfrm>
            <a:off x="6876256" y="3645024"/>
            <a:ext cx="2071702" cy="235745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Kép 15" descr="kép3.png"/>
          <p:cNvPicPr>
            <a:picLocks noChangeAspect="1"/>
          </p:cNvPicPr>
          <p:nvPr/>
        </p:nvPicPr>
        <p:blipFill>
          <a:blip r:embed="rId4" cstate="print"/>
          <a:srcRect l="29687" t="9498" r="36719" b="15084"/>
          <a:stretch>
            <a:fillRect/>
          </a:stretch>
        </p:blipFill>
        <p:spPr>
          <a:xfrm>
            <a:off x="3995936" y="3573016"/>
            <a:ext cx="1928826" cy="242224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7" name="Egyenes összekötő nyíllal 16"/>
          <p:cNvCxnSpPr/>
          <p:nvPr/>
        </p:nvCxnSpPr>
        <p:spPr>
          <a:xfrm>
            <a:off x="6084168" y="472514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zövegdoboz 4">
            <a:hlinkClick r:id="rId5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  <p:sp>
        <p:nvSpPr>
          <p:cNvPr id="19" name="Szövegdoboz 3">
            <a:hlinkClick r:id="rId6" action="ppaction://hlinksldjump"/>
          </p:cNvPr>
          <p:cNvSpPr txBox="1"/>
          <p:nvPr/>
        </p:nvSpPr>
        <p:spPr>
          <a:xfrm>
            <a:off x="0" y="6488668"/>
            <a:ext cx="121441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i="1" dirty="0" smtClean="0"/>
              <a:t>Segítség!</a:t>
            </a:r>
            <a:endParaRPr lang="hu-HU" sz="2000" b="1" i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r>
              <a:rPr lang="sr-Latn-CS" sz="5400" u="sng" dirty="0" smtClean="0">
                <a:latin typeface="Arial Narrow" pitchFamily="34" charset="0"/>
              </a:rPr>
              <a:t>Segítség!</a:t>
            </a:r>
            <a:endParaRPr lang="sr-Latn-CS" sz="5400" u="sng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tx1"/>
                </a:solidFill>
              </a:rPr>
              <a:t>https://youtu.be/DxsS03fkdgg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zövegdoboz 4">
            <a:hlinkClick r:id="rId2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hu-HU" u="sng" dirty="0" smtClean="0">
                <a:latin typeface="Arial Narrow" pitchFamily="34" charset="0"/>
              </a:rPr>
              <a:t>Textúrázás </a:t>
            </a:r>
            <a:endParaRPr lang="hu-HU" u="sng" dirty="0"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428736"/>
            <a:ext cx="6429420" cy="39290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Először kiválasztjuk csak a leveleket.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Kövesd a videót és használd a gépre már előre letöltött textúrákat.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Ügyelj, hogy színben passzoljon a törzs és a levelek színe.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Készíts tetszőleges számú fát.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Minden változtatás után ments!!!!!</a:t>
            </a:r>
            <a:endParaRPr lang="hu-HU" sz="3100" dirty="0">
              <a:latin typeface="Arial Narrow" pitchFamily="34" charset="0"/>
            </a:endParaRPr>
          </a:p>
        </p:txBody>
      </p:sp>
      <p:pic>
        <p:nvPicPr>
          <p:cNvPr id="9" name="Kép 8" descr="hiűŐHOŐ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0"/>
            <a:ext cx="1524000" cy="1990725"/>
          </a:xfrm>
          <a:prstGeom prst="rect">
            <a:avLst/>
          </a:prstGeom>
        </p:spPr>
      </p:pic>
      <p:pic>
        <p:nvPicPr>
          <p:cNvPr id="10" name="Kép 9" descr="kpú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56521">
            <a:off x="6631082" y="1993285"/>
            <a:ext cx="2162175" cy="2114550"/>
          </a:xfrm>
          <a:prstGeom prst="rect">
            <a:avLst/>
          </a:prstGeom>
        </p:spPr>
      </p:pic>
      <p:sp>
        <p:nvSpPr>
          <p:cNvPr id="11" name="Szövegdoboz 10">
            <a:hlinkClick r:id="rId4" action="ppaction://hlinksldjump"/>
          </p:cNvPr>
          <p:cNvSpPr txBox="1"/>
          <p:nvPr/>
        </p:nvSpPr>
        <p:spPr>
          <a:xfrm>
            <a:off x="0" y="6488668"/>
            <a:ext cx="121441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i="1" dirty="0" smtClean="0"/>
              <a:t>Segítség!</a:t>
            </a:r>
            <a:endParaRPr lang="hu-HU" sz="2000" b="1" i="1" dirty="0"/>
          </a:p>
        </p:txBody>
      </p:sp>
      <p:pic>
        <p:nvPicPr>
          <p:cNvPr id="12" name="Kép 11" descr="GILPJKÁ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698862">
            <a:off x="6672867" y="4206289"/>
            <a:ext cx="2503915" cy="2132965"/>
          </a:xfrm>
          <a:prstGeom prst="rect">
            <a:avLst/>
          </a:prstGeom>
        </p:spPr>
      </p:pic>
      <p:pic>
        <p:nvPicPr>
          <p:cNvPr id="13" name="Kép 12" descr="JOÚÁŐűK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5072074"/>
            <a:ext cx="1952059" cy="1785926"/>
          </a:xfrm>
          <a:prstGeom prst="rect">
            <a:avLst/>
          </a:prstGeom>
        </p:spPr>
      </p:pic>
      <p:sp>
        <p:nvSpPr>
          <p:cNvPr id="14" name="Szövegdoboz 4">
            <a:hlinkClick r:id="rId7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57222" y="0"/>
            <a:ext cx="9900592" cy="1611610"/>
          </a:xfrm>
        </p:spPr>
        <p:txBody>
          <a:bodyPr>
            <a:noAutofit/>
          </a:bodyPr>
          <a:lstStyle/>
          <a:p>
            <a:r>
              <a:rPr lang="sr-Latn-CS" sz="5400" u="sng" dirty="0" smtClean="0">
                <a:latin typeface="Arial Narrow" pitchFamily="34" charset="0"/>
              </a:rPr>
              <a:t>Segítség a levelek textúrázásában!</a:t>
            </a:r>
            <a:endParaRPr lang="sr-Latn-CS" sz="5400" u="sng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tx1"/>
                </a:solidFill>
              </a:rPr>
              <a:t>https://youtu.be/IzSItKW4wuk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zövegdoboz 4">
            <a:hlinkClick r:id="rId2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0"/>
            <a:ext cx="8458200" cy="1470025"/>
          </a:xfrm>
        </p:spPr>
        <p:txBody>
          <a:bodyPr>
            <a:noAutofit/>
          </a:bodyPr>
          <a:lstStyle/>
          <a:p>
            <a:r>
              <a:rPr lang="sr-Latn-CS" sz="5400" u="sng" dirty="0" smtClean="0">
                <a:latin typeface="Arial Narrow" pitchFamily="34" charset="0"/>
              </a:rPr>
              <a:t>Segítség a törzs textúrázásában!</a:t>
            </a:r>
            <a:endParaRPr lang="sr-Latn-CS" sz="5400" u="sng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tx1"/>
                </a:solidFill>
              </a:rPr>
              <a:t>https://youtu.be/22hpCvaAV_I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zövegdoboz 4">
            <a:hlinkClick r:id="rId2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267744" y="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 Narrow" pitchFamily="34" charset="0"/>
              </a:rPr>
              <a:t>Így néznek ki a kész </a:t>
            </a:r>
            <a:r>
              <a:rPr lang="hu-HU" sz="2800" b="1" dirty="0" smtClean="0">
                <a:latin typeface="Arial Narrow" pitchFamily="34" charset="0"/>
              </a:rPr>
              <a:t>fák.</a:t>
            </a:r>
            <a:endParaRPr lang="hu-HU" sz="2800" b="1" dirty="0">
              <a:latin typeface="Arial Narrow" pitchFamily="34" charset="0"/>
            </a:endParaRPr>
          </a:p>
        </p:txBody>
      </p:sp>
      <p:pic>
        <p:nvPicPr>
          <p:cNvPr id="7" name="Kép 6" descr="14741591_1155744421186485_8366480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2880320" cy="2730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Kép 9" descr="16730940_1278379308922995_2033825094_n.jpg"/>
          <p:cNvPicPr>
            <a:picLocks noChangeAspect="1"/>
          </p:cNvPicPr>
          <p:nvPr/>
        </p:nvPicPr>
        <p:blipFill>
          <a:blip r:embed="rId3" cstate="print"/>
          <a:srcRect t="2381"/>
          <a:stretch>
            <a:fillRect/>
          </a:stretch>
        </p:blipFill>
        <p:spPr>
          <a:xfrm>
            <a:off x="4786314" y="714356"/>
            <a:ext cx="3435637" cy="2667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zövegdoboz 4">
            <a:hlinkClick r:id="rId4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  <p:pic>
        <p:nvPicPr>
          <p:cNvPr id="12" name="Picture 11" descr="fa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573016"/>
            <a:ext cx="3053101" cy="271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Fenyőfa1.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933056"/>
            <a:ext cx="4697032" cy="2688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hu-HU" u="sng" dirty="0" smtClean="0">
                <a:latin typeface="Arial Narrow" pitchFamily="34" charset="0"/>
              </a:rPr>
              <a:t>Játék a fényekkel</a:t>
            </a:r>
            <a:endParaRPr lang="hu-HU" u="sng" dirty="0"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35719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Válaszd ki a </a:t>
            </a:r>
            <a:r>
              <a:rPr lang="hu-HU" sz="3100" b="1" dirty="0" err="1" smtClean="0">
                <a:latin typeface="Arial Narrow" pitchFamily="34" charset="0"/>
              </a:rPr>
              <a:t>Lamp</a:t>
            </a:r>
            <a:r>
              <a:rPr lang="hu-HU" sz="3100" dirty="0" smtClean="0">
                <a:latin typeface="Arial Narrow" pitchFamily="34" charset="0"/>
              </a:rPr>
              <a:t> fület, majd a számodra legmegfelelőbb fényforrást.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Figyelj, hogy a fény a tárgyadra világítson, ám ne legyen túl közel.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Az adott tér hangulatának feleljen meg a világítás mennyisége.</a:t>
            </a:r>
          </a:p>
          <a:p>
            <a:pPr marL="514350" indent="-514350">
              <a:buNone/>
            </a:pPr>
            <a:endParaRPr lang="hu-HU" sz="2800" dirty="0">
              <a:latin typeface="Arial Narrow" pitchFamily="34" charset="0"/>
            </a:endParaRPr>
          </a:p>
        </p:txBody>
      </p:sp>
      <p:pic>
        <p:nvPicPr>
          <p:cNvPr id="6" name="Kép 5" descr="l,ű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286256"/>
            <a:ext cx="2214578" cy="2214578"/>
          </a:xfrm>
          <a:prstGeom prst="rect">
            <a:avLst/>
          </a:prstGeom>
        </p:spPr>
      </p:pic>
      <p:sp>
        <p:nvSpPr>
          <p:cNvPr id="5" name="Szövegdoboz 4">
            <a:hlinkClick r:id="rId3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hu-HU" u="sng" dirty="0" smtClean="0">
                <a:latin typeface="Arial Narrow" pitchFamily="34" charset="0"/>
              </a:rPr>
              <a:t>Sziklák készítése</a:t>
            </a:r>
            <a:endParaRPr lang="hu-HU" u="sng" dirty="0"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2147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Hívj be egy neked tetsző alakzatot.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Használd az </a:t>
            </a:r>
            <a:r>
              <a:rPr lang="hu-HU" sz="3100" b="1" dirty="0" smtClean="0">
                <a:latin typeface="Arial Narrow" pitchFamily="34" charset="0"/>
              </a:rPr>
              <a:t>Edit modot</a:t>
            </a:r>
            <a:r>
              <a:rPr lang="hu-HU" sz="3100" dirty="0" smtClean="0">
                <a:latin typeface="Arial Narrow" pitchFamily="34" charset="0"/>
              </a:rPr>
              <a:t> </a:t>
            </a:r>
            <a:r>
              <a:rPr lang="hu-HU" sz="3100" dirty="0" smtClean="0">
                <a:latin typeface="Arial Narrow" pitchFamily="34" charset="0"/>
              </a:rPr>
              <a:t> arra</a:t>
            </a:r>
            <a:r>
              <a:rPr lang="hu-HU" sz="3100" dirty="0" smtClean="0">
                <a:latin typeface="Arial Narrow" pitchFamily="34" charset="0"/>
              </a:rPr>
              <a:t>, hogy átalakítsd.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Adj rá </a:t>
            </a:r>
            <a:r>
              <a:rPr lang="hu-HU" sz="3100" dirty="0" smtClean="0">
                <a:latin typeface="Arial Narrow" pitchFamily="34" charset="0"/>
              </a:rPr>
              <a:t>textúrát, úgy </a:t>
            </a:r>
            <a:r>
              <a:rPr lang="hu-HU" sz="3100" dirty="0" smtClean="0">
                <a:latin typeface="Arial Narrow" pitchFamily="34" charset="0"/>
              </a:rPr>
              <a:t>ahogy, azt az alapnál tettük.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Helyezz el belőle annyit, amennyi neked tetszik.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Ments!!!!!</a:t>
            </a:r>
          </a:p>
          <a:p>
            <a:pPr marL="514350" indent="-514350">
              <a:buFont typeface="+mj-lt"/>
              <a:buAutoNum type="arabicPeriod"/>
            </a:pPr>
            <a:endParaRPr lang="hu-HU" sz="2400" dirty="0">
              <a:latin typeface="Arial Narrow" pitchFamily="34" charset="0"/>
            </a:endParaRPr>
          </a:p>
        </p:txBody>
      </p:sp>
      <p:sp>
        <p:nvSpPr>
          <p:cNvPr id="4" name="Szövegdoboz 3">
            <a:hlinkClick r:id="rId2" action="ppaction://hlinksldjump"/>
          </p:cNvPr>
          <p:cNvSpPr txBox="1"/>
          <p:nvPr/>
        </p:nvSpPr>
        <p:spPr>
          <a:xfrm>
            <a:off x="0" y="6488668"/>
            <a:ext cx="121441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i="1" dirty="0" smtClean="0"/>
              <a:t>Segítség!</a:t>
            </a:r>
            <a:endParaRPr lang="hu-HU" sz="2000" b="1" i="1" dirty="0"/>
          </a:p>
        </p:txBody>
      </p:sp>
      <p:sp>
        <p:nvSpPr>
          <p:cNvPr id="5" name="Szövegdoboz 4">
            <a:hlinkClick r:id="rId3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r>
              <a:rPr lang="sr-Latn-CS" sz="5400" u="sng" dirty="0" smtClean="0">
                <a:latin typeface="Arial Narrow" pitchFamily="34" charset="0"/>
              </a:rPr>
              <a:t>Segítség!</a:t>
            </a:r>
            <a:endParaRPr lang="sr-Latn-CS" sz="5400" u="sng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tx1"/>
                </a:solidFill>
              </a:rPr>
              <a:t>https://youtu.be/EYV-lgcDn2g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zövegdoboz 4">
            <a:hlinkClick r:id="rId2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Arial Narrow" pitchFamily="34" charset="0"/>
              </a:rPr>
              <a:t>A kész kő</a:t>
            </a:r>
            <a:endParaRPr lang="hu-HU" dirty="0">
              <a:latin typeface="Arial Narrow" pitchFamily="34" charset="0"/>
            </a:endParaRPr>
          </a:p>
        </p:txBody>
      </p:sp>
      <p:pic>
        <p:nvPicPr>
          <p:cNvPr id="4" name="Tartalom helye 3" descr="k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8046156" cy="4525963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zövegdoboz 4">
            <a:hlinkClick r:id="rId3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hu-HU" u="sng" dirty="0" smtClean="0">
                <a:latin typeface="Arial Narrow" pitchFamily="34" charset="0"/>
              </a:rPr>
              <a:t>Ismétlés</a:t>
            </a:r>
            <a:endParaRPr lang="hu-HU" u="sng" dirty="0"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14287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2600" dirty="0" smtClean="0">
                <a:latin typeface="Arial Narrow" pitchFamily="34" charset="0"/>
              </a:rPr>
              <a:t>    A múlt órán már tanultunk a dimenziókról, a különböző alakokról és testekről. </a:t>
            </a:r>
          </a:p>
          <a:p>
            <a:pPr algn="ctr">
              <a:buNone/>
            </a:pPr>
            <a:r>
              <a:rPr lang="hu-HU" sz="2600" dirty="0" smtClean="0">
                <a:latin typeface="Arial Narrow" pitchFamily="34" charset="0"/>
              </a:rPr>
              <a:t>Válaszoljatok a következő kérdésekre: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71604" y="3143248"/>
            <a:ext cx="5786478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hu-HU" sz="2000" dirty="0" smtClean="0">
                <a:latin typeface="Arial Narrow" pitchFamily="34" charset="0"/>
              </a:rPr>
              <a:t>Mit jelent az, hogy valami 3 dimenziós?</a:t>
            </a:r>
          </a:p>
          <a:p>
            <a:pPr marL="514350" indent="-514350">
              <a:buAutoNum type="arabicPeriod"/>
            </a:pPr>
            <a:r>
              <a:rPr lang="hu-HU" sz="2000" dirty="0" smtClean="0">
                <a:latin typeface="Arial Narrow" pitchFamily="34" charset="0"/>
              </a:rPr>
              <a:t>Hogy nevezik a négyzetet a 3. dimenzióban?</a:t>
            </a:r>
          </a:p>
          <a:p>
            <a:pPr marL="514350" indent="-514350">
              <a:buAutoNum type="arabicPeriod"/>
            </a:pPr>
            <a:r>
              <a:rPr lang="hu-HU" sz="2000" dirty="0" smtClean="0">
                <a:latin typeface="Arial Narrow" pitchFamily="34" charset="0"/>
              </a:rPr>
              <a:t>Hogy nevezik a téglalapot  a 3. dimenzióban?</a:t>
            </a:r>
          </a:p>
          <a:p>
            <a:pPr marL="514350" indent="-514350">
              <a:buAutoNum type="arabicPeriod"/>
            </a:pPr>
            <a:r>
              <a:rPr lang="hu-HU" sz="2000" dirty="0" smtClean="0">
                <a:latin typeface="Arial Narrow" pitchFamily="34" charset="0"/>
              </a:rPr>
              <a:t>Mik azok a hasábok?</a:t>
            </a:r>
          </a:p>
          <a:p>
            <a:pPr marL="514350" indent="-514350">
              <a:buAutoNum type="arabicPeriod"/>
            </a:pPr>
            <a:r>
              <a:rPr lang="hu-HU" sz="2000" dirty="0" smtClean="0">
                <a:latin typeface="Arial Narrow" pitchFamily="34" charset="0"/>
              </a:rPr>
              <a:t>Mit tudsz a gúlákról? (hozzá tartozó képletek) </a:t>
            </a:r>
            <a:endParaRPr lang="hu-HU" sz="2000" dirty="0">
              <a:latin typeface="Arial Narrow" pitchFamily="34" charset="0"/>
            </a:endParaRPr>
          </a:p>
        </p:txBody>
      </p:sp>
      <p:pic>
        <p:nvPicPr>
          <p:cNvPr id="7" name="Kép 6" descr="kéűá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833284">
            <a:off x="337689" y="4825801"/>
            <a:ext cx="1320980" cy="1909759"/>
          </a:xfrm>
          <a:prstGeom prst="rect">
            <a:avLst/>
          </a:prstGeom>
        </p:spPr>
      </p:pic>
      <p:pic>
        <p:nvPicPr>
          <p:cNvPr id="8" name="Kép 7" descr="dftumkzfil,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43768" y="4714884"/>
            <a:ext cx="1704980" cy="1991876"/>
          </a:xfrm>
          <a:prstGeom prst="rect">
            <a:avLst/>
          </a:prstGeom>
        </p:spPr>
      </p:pic>
      <p:pic>
        <p:nvPicPr>
          <p:cNvPr id="9" name="Kép 8" descr="~tmp~hasábok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901" t="64032" r="11339" b="2922"/>
          <a:stretch>
            <a:fillRect/>
          </a:stretch>
        </p:blipFill>
        <p:spPr>
          <a:xfrm>
            <a:off x="7252112" y="2143116"/>
            <a:ext cx="1801493" cy="1214446"/>
          </a:xfrm>
          <a:prstGeom prst="rect">
            <a:avLst/>
          </a:prstGeom>
        </p:spPr>
      </p:pic>
      <p:pic>
        <p:nvPicPr>
          <p:cNvPr id="10" name="Kép 9" descr="~tmp~hasábok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87" t="22263" r="3354" b="50397"/>
          <a:stretch>
            <a:fillRect/>
          </a:stretch>
        </p:blipFill>
        <p:spPr>
          <a:xfrm>
            <a:off x="142844" y="2086244"/>
            <a:ext cx="1428760" cy="11369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5918" y="5643578"/>
            <a:ext cx="52149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600" dirty="0" smtClean="0">
                <a:latin typeface="Arial Narrow" pitchFamily="34" charset="0"/>
              </a:rPr>
              <a:t>Tanuljatok otthon is, mert jövő órán ebből ellenőrzőt írunk!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Arial Narrow" pitchFamily="34" charset="0"/>
              </a:rPr>
              <a:t>A kész tájkép</a:t>
            </a:r>
            <a:endParaRPr lang="hu-HU" dirty="0">
              <a:latin typeface="Arial Narrow" pitchFamily="34" charset="0"/>
            </a:endParaRPr>
          </a:p>
        </p:txBody>
      </p:sp>
      <p:pic>
        <p:nvPicPr>
          <p:cNvPr id="4" name="Tartalom helye 3" descr="erd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7"/>
            <a:ext cx="8280417" cy="473656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Szövegdoboz 4">
            <a:hlinkClick r:id="rId3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Arial Narrow" pitchFamily="34" charset="0"/>
              </a:rPr>
              <a:t>Egy kis változtatás után 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5" name="Content Placeholder 4" descr="16790548_1499498540082634_507391744_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190669" cy="4641379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zövegdoboz 4">
            <a:hlinkClick r:id="rId3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hu-HU" u="sng" dirty="0" err="1" smtClean="0">
                <a:latin typeface="Arial Narrow" pitchFamily="34" charset="0"/>
              </a:rPr>
              <a:t>Renderelés</a:t>
            </a:r>
            <a:endParaRPr lang="hu-HU" u="sng" dirty="0"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4291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Az oldalsó menüsorban kattints a </a:t>
            </a:r>
            <a:r>
              <a:rPr lang="hu-HU" sz="3100" b="1" dirty="0" smtClean="0">
                <a:latin typeface="Arial Narrow" pitchFamily="34" charset="0"/>
              </a:rPr>
              <a:t>kamera</a:t>
            </a:r>
            <a:r>
              <a:rPr lang="hu-HU" sz="3100" dirty="0" smtClean="0">
                <a:latin typeface="Arial Narrow" pitchFamily="34" charset="0"/>
              </a:rPr>
              <a:t> ikonra.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Válaszd ki a </a:t>
            </a:r>
            <a:r>
              <a:rPr lang="hu-HU" sz="3100" b="1" dirty="0" smtClean="0">
                <a:latin typeface="Arial Narrow" pitchFamily="34" charset="0"/>
              </a:rPr>
              <a:t>JPEG</a:t>
            </a:r>
            <a:r>
              <a:rPr lang="hu-HU" sz="3100" dirty="0" smtClean="0">
                <a:latin typeface="Arial Narrow" pitchFamily="34" charset="0"/>
              </a:rPr>
              <a:t> formátumot, majd a nevét és a helyét a képnek.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A kép részletességét a </a:t>
            </a:r>
            <a:r>
              <a:rPr lang="hu-HU" sz="3100" b="1" dirty="0" smtClean="0">
                <a:latin typeface="Arial Narrow" pitchFamily="34" charset="0"/>
              </a:rPr>
              <a:t>Rendered</a:t>
            </a:r>
            <a:r>
              <a:rPr lang="hu-HU" sz="3100" dirty="0" smtClean="0">
                <a:latin typeface="Arial Narrow" pitchFamily="34" charset="0"/>
              </a:rPr>
              <a:t> értéknél írd át </a:t>
            </a:r>
            <a:r>
              <a:rPr lang="hu-HU" sz="3100" dirty="0" smtClean="0">
                <a:latin typeface="Arial Narrow" pitchFamily="34" charset="0"/>
              </a:rPr>
              <a:t>50-re </a:t>
            </a:r>
            <a:r>
              <a:rPr lang="hu-HU" sz="3100" dirty="0" smtClean="0">
                <a:latin typeface="Arial Narrow" pitchFamily="34" charset="0"/>
              </a:rPr>
              <a:t>(</a:t>
            </a:r>
            <a:r>
              <a:rPr lang="hu-HU" sz="3100" b="1" dirty="0" smtClean="0">
                <a:latin typeface="Arial Narrow" pitchFamily="34" charset="0"/>
              </a:rPr>
              <a:t>Sampling</a:t>
            </a:r>
            <a:r>
              <a:rPr lang="hu-HU" sz="3100" dirty="0" smtClean="0">
                <a:latin typeface="Arial Narrow" pitchFamily="34" charset="0"/>
              </a:rPr>
              <a:t>).</a:t>
            </a:r>
            <a:endParaRPr lang="hu-HU" sz="31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A felső sorban a </a:t>
            </a:r>
            <a:r>
              <a:rPr lang="hu-HU" sz="3100" b="1" dirty="0" smtClean="0">
                <a:latin typeface="Arial Narrow" pitchFamily="34" charset="0"/>
              </a:rPr>
              <a:t>Render</a:t>
            </a:r>
            <a:r>
              <a:rPr lang="hu-HU" sz="3100" dirty="0" smtClean="0">
                <a:latin typeface="Arial Narrow" pitchFamily="34" charset="0"/>
              </a:rPr>
              <a:t> </a:t>
            </a:r>
            <a:r>
              <a:rPr lang="hu-HU" sz="3100" dirty="0" smtClean="0">
                <a:latin typeface="Arial Narrow" pitchFamily="34" charset="0"/>
              </a:rPr>
              <a:t>szócskánál válaszd ki, hogy képet készítsen.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Ments!!!!!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sp>
        <p:nvSpPr>
          <p:cNvPr id="4" name="Szövegdoboz 4">
            <a:hlinkClick r:id="rId2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143000"/>
          </a:xfrm>
        </p:spPr>
        <p:txBody>
          <a:bodyPr>
            <a:normAutofit/>
          </a:bodyPr>
          <a:lstStyle/>
          <a:p>
            <a:r>
              <a:rPr lang="hu-HU" u="sng" dirty="0" smtClean="0">
                <a:latin typeface="Arial Narrow" pitchFamily="34" charset="0"/>
              </a:rPr>
              <a:t>A Blenderrel </a:t>
            </a:r>
            <a:r>
              <a:rPr lang="hu-HU" u="sng" dirty="0" smtClean="0">
                <a:latin typeface="Arial Narrow" pitchFamily="34" charset="0"/>
              </a:rPr>
              <a:t>párosítható programok</a:t>
            </a:r>
            <a:endParaRPr lang="hu-HU" u="sng" dirty="0"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100" dirty="0" err="1" smtClean="0">
                <a:latin typeface="Arial Narrow" pitchFamily="34" charset="0"/>
              </a:rPr>
              <a:t>Sculptris</a:t>
            </a:r>
            <a:endParaRPr lang="hu-HU" sz="3100" dirty="0" smtClean="0">
              <a:latin typeface="Arial Narrow" pitchFamily="34" charset="0"/>
            </a:endParaRPr>
          </a:p>
          <a:p>
            <a:r>
              <a:rPr lang="hu-HU" sz="3100" dirty="0" err="1" smtClean="0">
                <a:latin typeface="Arial Narrow" pitchFamily="34" charset="0"/>
              </a:rPr>
              <a:t>PhotoShop</a:t>
            </a:r>
            <a:endParaRPr lang="hu-HU" sz="3100" dirty="0" smtClean="0">
              <a:latin typeface="Arial Narrow" pitchFamily="34" charset="0"/>
            </a:endParaRPr>
          </a:p>
          <a:p>
            <a:r>
              <a:rPr lang="hu-HU" sz="3100" dirty="0" smtClean="0">
                <a:latin typeface="Arial Narrow" pitchFamily="34" charset="0"/>
              </a:rPr>
              <a:t>3Ds </a:t>
            </a:r>
            <a:r>
              <a:rPr lang="hu-HU" sz="3100" dirty="0" err="1" smtClean="0">
                <a:latin typeface="Arial Narrow" pitchFamily="34" charset="0"/>
              </a:rPr>
              <a:t>max</a:t>
            </a:r>
            <a:endParaRPr lang="hu-HU" sz="3100" dirty="0" smtClean="0">
              <a:latin typeface="Arial Narrow" pitchFamily="34" charset="0"/>
            </a:endParaRPr>
          </a:p>
          <a:p>
            <a:r>
              <a:rPr lang="hu-HU" sz="3100" dirty="0" smtClean="0">
                <a:latin typeface="Arial Narrow" pitchFamily="34" charset="0"/>
              </a:rPr>
              <a:t>Maya</a:t>
            </a:r>
          </a:p>
          <a:p>
            <a:endParaRPr lang="hu-HU" dirty="0" smtClean="0">
              <a:latin typeface="Arial Narrow" pitchFamily="34" charset="0"/>
            </a:endParaRPr>
          </a:p>
          <a:p>
            <a:endParaRPr lang="hu-HU" dirty="0"/>
          </a:p>
        </p:txBody>
      </p:sp>
      <p:pic>
        <p:nvPicPr>
          <p:cNvPr id="4" name="Kép 3" descr="sculpt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1500174"/>
            <a:ext cx="2143125" cy="2143125"/>
          </a:xfrm>
          <a:prstGeom prst="rect">
            <a:avLst/>
          </a:prstGeom>
        </p:spPr>
      </p:pic>
      <p:pic>
        <p:nvPicPr>
          <p:cNvPr id="5" name="Kép 4" descr="Blender_logo_no_text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071942"/>
            <a:ext cx="2184620" cy="1785926"/>
          </a:xfrm>
          <a:prstGeom prst="rect">
            <a:avLst/>
          </a:prstGeom>
        </p:spPr>
      </p:pic>
      <p:pic>
        <p:nvPicPr>
          <p:cNvPr id="6" name="Kép 5" descr=",é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714884"/>
            <a:ext cx="3810000" cy="1200150"/>
          </a:xfrm>
          <a:prstGeom prst="rect">
            <a:avLst/>
          </a:prstGeom>
        </p:spPr>
      </p:pic>
      <p:pic>
        <p:nvPicPr>
          <p:cNvPr id="7" name="Kép 6" descr="gu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1928802"/>
            <a:ext cx="1943100" cy="1943100"/>
          </a:xfrm>
          <a:prstGeom prst="rect">
            <a:avLst/>
          </a:prstGeom>
        </p:spPr>
      </p:pic>
      <p:sp>
        <p:nvSpPr>
          <p:cNvPr id="8" name="Szövegdoboz 4">
            <a:hlinkClick r:id="rId6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hu-HU" u="sng" dirty="0" smtClean="0">
                <a:latin typeface="Arial Narrow" pitchFamily="34" charset="0"/>
              </a:rPr>
              <a:t>Feladat</a:t>
            </a:r>
            <a:endParaRPr lang="sr-Latn-CS" u="sng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3100" dirty="0" smtClean="0">
                <a:latin typeface="Arial Narrow" pitchFamily="34" charset="0"/>
              </a:rPr>
              <a:t>Készítsetek egy tájképet  a következő </a:t>
            </a:r>
            <a:r>
              <a:rPr lang="hu-HU" sz="3100" dirty="0" smtClean="0">
                <a:latin typeface="Arial Narrow" pitchFamily="34" charset="0"/>
              </a:rPr>
              <a:t>szempontoknak megfelelően</a:t>
            </a:r>
            <a:r>
              <a:rPr lang="hu-HU" sz="3100" dirty="0" smtClean="0">
                <a:latin typeface="Arial Narrow" pitchFamily="34" charset="0"/>
              </a:rPr>
              <a:t>:</a:t>
            </a:r>
            <a:endParaRPr lang="en-US" sz="3100" dirty="0" smtClean="0">
              <a:latin typeface="Arial Narrow" pitchFamily="34" charset="0"/>
            </a:endParaRPr>
          </a:p>
          <a:p>
            <a:pPr>
              <a:buNone/>
            </a:pPr>
            <a:endParaRPr lang="hu-HU" sz="2400" dirty="0" smtClean="0">
              <a:latin typeface="Arial Narrow" pitchFamily="34" charset="0"/>
            </a:endParaRPr>
          </a:p>
          <a:p>
            <a:r>
              <a:rPr lang="hu-HU" sz="3100" dirty="0" smtClean="0">
                <a:latin typeface="Arial Narrow" pitchFamily="34" charset="0"/>
              </a:rPr>
              <a:t>Legyen rajta 12 különböző fa</a:t>
            </a:r>
          </a:p>
          <a:p>
            <a:r>
              <a:rPr lang="hu-HU" sz="3100" dirty="0" smtClean="0">
                <a:latin typeface="Arial Narrow" pitchFamily="34" charset="0"/>
              </a:rPr>
              <a:t>Hangulata a tavaszt idézze</a:t>
            </a:r>
          </a:p>
          <a:p>
            <a:r>
              <a:rPr lang="hu-HU" sz="3100" dirty="0" smtClean="0">
                <a:latin typeface="Arial Narrow" pitchFamily="34" charset="0"/>
              </a:rPr>
              <a:t>A domborzatot építsd változatosra</a:t>
            </a:r>
          </a:p>
          <a:p>
            <a:r>
              <a:rPr lang="hu-HU" sz="3100" dirty="0" smtClean="0">
                <a:latin typeface="Arial Narrow" pitchFamily="34" charset="0"/>
              </a:rPr>
              <a:t>Készíts 2 különböző alakú, méretű és színű követ</a:t>
            </a:r>
          </a:p>
          <a:p>
            <a:r>
              <a:rPr lang="hu-HU" sz="3100" dirty="0" smtClean="0">
                <a:latin typeface="Arial Narrow" pitchFamily="34" charset="0"/>
              </a:rPr>
              <a:t>Legyen a képen legalább 3 lomb nélküli fa</a:t>
            </a:r>
          </a:p>
          <a:p>
            <a:endParaRPr lang="sr-Latn-CS" sz="2800" dirty="0"/>
          </a:p>
        </p:txBody>
      </p:sp>
      <p:sp>
        <p:nvSpPr>
          <p:cNvPr id="4" name="Szövegdoboz 4">
            <a:hlinkClick r:id="rId2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hu-HU" u="sng" dirty="0" smtClean="0">
                <a:latin typeface="Arial Narrow" pitchFamily="34" charset="0"/>
              </a:rPr>
              <a:t>Mit tanultunk meg ma?</a:t>
            </a:r>
            <a:endParaRPr lang="sr-Latn-CS" u="sng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28627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Hogyan hozunk létre egy új alakot?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Hányas szám a kameranézet?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Melyik billentyűvel lehet </a:t>
            </a:r>
            <a:r>
              <a:rPr lang="hu-HU" sz="3100" dirty="0" smtClean="0">
                <a:latin typeface="Arial Narrow" pitchFamily="34" charset="0"/>
              </a:rPr>
              <a:t>egy testet forgatni </a:t>
            </a:r>
            <a:r>
              <a:rPr lang="hu-HU" sz="3100" dirty="0" smtClean="0">
                <a:latin typeface="Arial Narrow" pitchFamily="34" charset="0"/>
              </a:rPr>
              <a:t>és méretet váltani?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Mitől lesz 3 dimenziós egy kép?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Milyen részeit lehet a fáknak textúrázni?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Melyik billentyű lenyomásával lehet egy alakot több részre felosztani?</a:t>
            </a:r>
            <a:endParaRPr lang="sr-Latn-CS" sz="3100" dirty="0">
              <a:latin typeface="Arial Narrow" pitchFamily="34" charset="0"/>
            </a:endParaRPr>
          </a:p>
        </p:txBody>
      </p:sp>
      <p:sp>
        <p:nvSpPr>
          <p:cNvPr id="4" name="Szövegdoboz 4">
            <a:hlinkClick r:id="rId2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u-HU" u="sng" dirty="0" smtClean="0">
                <a:latin typeface="Arial Narrow" pitchFamily="34" charset="0"/>
              </a:rPr>
              <a:t>Források</a:t>
            </a:r>
            <a:endParaRPr lang="sr-Latn-CS" u="sng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A videók és a </a:t>
            </a:r>
            <a:r>
              <a:rPr lang="hu-HU" sz="3100" dirty="0" err="1" smtClean="0">
                <a:latin typeface="Arial Narrow" pitchFamily="34" charset="0"/>
              </a:rPr>
              <a:t>Blenderben</a:t>
            </a:r>
            <a:r>
              <a:rPr lang="hu-HU" sz="3100" dirty="0" smtClean="0">
                <a:latin typeface="Arial Narrow" pitchFamily="34" charset="0"/>
              </a:rPr>
              <a:t> készült képek saját munkáim.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Az internetről letöltött képeket a következő címen találtam: </a:t>
            </a:r>
            <a:r>
              <a:rPr lang="en-US" sz="3100" dirty="0" smtClean="0">
                <a:latin typeface="Arial Narrow" pitchFamily="34" charset="0"/>
              </a:rPr>
              <a:t>cgtextures.com</a:t>
            </a:r>
            <a:endParaRPr lang="sr-Latn-CS" sz="3100" dirty="0">
              <a:latin typeface="Arial Narrow" pitchFamily="34" charset="0"/>
            </a:endParaRPr>
          </a:p>
        </p:txBody>
      </p:sp>
      <p:sp>
        <p:nvSpPr>
          <p:cNvPr id="4" name="Szövegdoboz 4">
            <a:hlinkClick r:id="rId2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hu-HU" sz="5400" dirty="0" smtClean="0">
                <a:latin typeface="Arial Narrow" pitchFamily="34" charset="0"/>
              </a:rPr>
              <a:t>Köszönöm a figyelmet!</a:t>
            </a:r>
            <a:endParaRPr lang="hu-HU" sz="5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hu-HU" u="sng" dirty="0" smtClean="0">
                <a:latin typeface="Arial Narrow" pitchFamily="34" charset="0"/>
              </a:rPr>
              <a:t>Bevezető</a:t>
            </a:r>
            <a:endParaRPr lang="hu-HU" u="sng" dirty="0"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785926"/>
            <a:ext cx="8229600" cy="4071966"/>
          </a:xfrm>
        </p:spPr>
        <p:txBody>
          <a:bodyPr>
            <a:noAutofit/>
          </a:bodyPr>
          <a:lstStyle/>
          <a:p>
            <a:r>
              <a:rPr lang="hu-HU" sz="3100" dirty="0" smtClean="0">
                <a:latin typeface="Arial Narrow" pitchFamily="34" charset="0"/>
              </a:rPr>
              <a:t>A mai óra: megismerkedünk a </a:t>
            </a:r>
            <a:r>
              <a:rPr lang="hu-HU" sz="3100" b="1" dirty="0" smtClean="0">
                <a:latin typeface="Arial Narrow" pitchFamily="34" charset="0"/>
              </a:rPr>
              <a:t>3D</a:t>
            </a:r>
            <a:r>
              <a:rPr lang="hu-HU" sz="3100" dirty="0" smtClean="0">
                <a:latin typeface="Arial Narrow" pitchFamily="34" charset="0"/>
              </a:rPr>
              <a:t> modellezéssel. </a:t>
            </a:r>
          </a:p>
          <a:p>
            <a:r>
              <a:rPr lang="hu-HU" sz="3100" dirty="0" smtClean="0">
                <a:latin typeface="Arial Narrow" pitchFamily="34" charset="0"/>
              </a:rPr>
              <a:t>A </a:t>
            </a:r>
            <a:r>
              <a:rPr lang="hu-HU" sz="3100" b="1" dirty="0" smtClean="0">
                <a:latin typeface="Arial Narrow" pitchFamily="34" charset="0"/>
              </a:rPr>
              <a:t>Blender</a:t>
            </a:r>
            <a:r>
              <a:rPr lang="hu-HU" sz="3100" dirty="0" smtClean="0">
                <a:latin typeface="Arial Narrow" pitchFamily="34" charset="0"/>
              </a:rPr>
              <a:t> nevű ingyenesen letölthető </a:t>
            </a:r>
            <a:r>
              <a:rPr lang="hu-HU" sz="3100" dirty="0" smtClean="0">
                <a:latin typeface="Arial Narrow" pitchFamily="34" charset="0"/>
              </a:rPr>
              <a:t>szoftver</a:t>
            </a:r>
            <a:r>
              <a:rPr lang="en-US" sz="3100" dirty="0" smtClean="0">
                <a:latin typeface="Arial Narrow" pitchFamily="34" charset="0"/>
              </a:rPr>
              <a:t>t </a:t>
            </a:r>
            <a:r>
              <a:rPr lang="en-US" sz="3100" dirty="0" err="1" smtClean="0">
                <a:latin typeface="Arial Narrow" pitchFamily="34" charset="0"/>
              </a:rPr>
              <a:t>haszn</a:t>
            </a:r>
            <a:r>
              <a:rPr lang="hu-HU" sz="3100" dirty="0" smtClean="0">
                <a:latin typeface="Arial Narrow" pitchFamily="34" charset="0"/>
              </a:rPr>
              <a:t>áljuk. </a:t>
            </a:r>
            <a:endParaRPr lang="hu-HU" sz="3100" dirty="0" smtClean="0">
              <a:latin typeface="Arial Narrow" pitchFamily="34" charset="0"/>
            </a:endParaRPr>
          </a:p>
          <a:p>
            <a:r>
              <a:rPr lang="hu-HU" sz="3100" dirty="0" smtClean="0">
                <a:latin typeface="Arial Narrow" pitchFamily="34" charset="0"/>
              </a:rPr>
              <a:t>Egyszerű tájképet fogunk készíteni.</a:t>
            </a:r>
          </a:p>
          <a:p>
            <a:r>
              <a:rPr lang="hu-HU" sz="3100" dirty="0" smtClean="0">
                <a:latin typeface="Arial Narrow" pitchFamily="34" charset="0"/>
              </a:rPr>
              <a:t>Lépésről lépésre haladunk. </a:t>
            </a:r>
          </a:p>
          <a:p>
            <a:r>
              <a:rPr lang="hu-HU" sz="3100" dirty="0" smtClean="0">
                <a:latin typeface="Arial Narrow" pitchFamily="34" charset="0"/>
              </a:rPr>
              <a:t>Nehézség esetén használd a </a:t>
            </a:r>
            <a:r>
              <a:rPr lang="hu-HU" sz="3100" b="1" dirty="0" smtClean="0">
                <a:latin typeface="Arial Narrow" pitchFamily="34" charset="0"/>
              </a:rPr>
              <a:t>Segítség</a:t>
            </a:r>
            <a:r>
              <a:rPr lang="hu-HU" sz="3100" dirty="0" smtClean="0">
                <a:latin typeface="Arial Narrow" pitchFamily="34" charset="0"/>
              </a:rPr>
              <a:t> gombot.</a:t>
            </a:r>
          </a:p>
          <a:p>
            <a:r>
              <a:rPr lang="hu-HU" sz="3100" dirty="0" smtClean="0">
                <a:latin typeface="Arial Narrow" pitchFamily="34" charset="0"/>
              </a:rPr>
              <a:t>Egyéni munka esetén használd a </a:t>
            </a:r>
            <a:r>
              <a:rPr lang="hu-HU" sz="3100" b="1" dirty="0" smtClean="0">
                <a:latin typeface="Arial Narrow" pitchFamily="34" charset="0"/>
              </a:rPr>
              <a:t>Tovább</a:t>
            </a:r>
            <a:r>
              <a:rPr lang="hu-HU" sz="3100" dirty="0" smtClean="0">
                <a:latin typeface="Arial Narrow" pitchFamily="34" charset="0"/>
              </a:rPr>
              <a:t> gombot.</a:t>
            </a:r>
            <a:endParaRPr lang="hu-HU" sz="3100" dirty="0">
              <a:latin typeface="Arial Narrow" pitchFamily="34" charset="0"/>
            </a:endParaRPr>
          </a:p>
        </p:txBody>
      </p:sp>
      <p:pic>
        <p:nvPicPr>
          <p:cNvPr id="4" name="Kép 3" descr="Blender_logo_no_tex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9380" y="0"/>
            <a:ext cx="2184620" cy="1785926"/>
          </a:xfrm>
          <a:prstGeom prst="rect">
            <a:avLst/>
          </a:prstGeom>
        </p:spPr>
      </p:pic>
      <p:sp>
        <p:nvSpPr>
          <p:cNvPr id="5" name="Szövegdoboz 4">
            <a:hlinkClick r:id="rId3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hu-HU" u="sng" dirty="0" smtClean="0">
                <a:latin typeface="Arial Narrow" pitchFamily="34" charset="0"/>
              </a:rPr>
              <a:t>Alap elkészítése</a:t>
            </a:r>
            <a:endParaRPr lang="hu-HU" u="sng" dirty="0"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700808"/>
            <a:ext cx="8229600" cy="460851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3300" dirty="0" smtClean="0">
                <a:latin typeface="Arial Narrow" pitchFamily="34" charset="0"/>
              </a:rPr>
              <a:t>Váltsd át a programot </a:t>
            </a:r>
            <a:r>
              <a:rPr lang="hu-HU" sz="3300" b="1" dirty="0" smtClean="0">
                <a:latin typeface="Arial Narrow" pitchFamily="34" charset="0"/>
              </a:rPr>
              <a:t>Cycles Blender</a:t>
            </a:r>
            <a:r>
              <a:rPr lang="hu-HU" sz="3300" dirty="0" smtClean="0">
                <a:latin typeface="Arial Narrow" pitchFamily="34" charset="0"/>
              </a:rPr>
              <a:t> </a:t>
            </a:r>
            <a:r>
              <a:rPr lang="hu-HU" sz="3300" dirty="0" smtClean="0">
                <a:latin typeface="Arial Narrow" pitchFamily="34" charset="0"/>
              </a:rPr>
              <a:t>módra.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300" dirty="0" smtClean="0">
                <a:latin typeface="Arial Narrow" pitchFamily="34" charset="0"/>
              </a:rPr>
              <a:t>Hozz létre egy lapot a </a:t>
            </a:r>
            <a:endParaRPr lang="en-US" sz="3300" dirty="0" smtClean="0">
              <a:latin typeface="Arial Narrow" pitchFamily="34" charset="0"/>
            </a:endParaRPr>
          </a:p>
          <a:p>
            <a:pPr marL="514350" indent="-514350">
              <a:buNone/>
            </a:pPr>
            <a:r>
              <a:rPr lang="en-US" sz="3300" dirty="0" smtClean="0">
                <a:latin typeface="Arial Narrow" pitchFamily="34" charset="0"/>
              </a:rPr>
              <a:t>      </a:t>
            </a:r>
            <a:r>
              <a:rPr lang="hu-HU" sz="3300" dirty="0" smtClean="0">
                <a:latin typeface="Arial Narrow" pitchFamily="34" charset="0"/>
              </a:rPr>
              <a:t> Shift+a       Mesh      </a:t>
            </a:r>
            <a:r>
              <a:rPr lang="hu-HU" sz="3300" dirty="0" smtClean="0">
                <a:latin typeface="Arial Narrow" pitchFamily="34" charset="0"/>
              </a:rPr>
              <a:t>Plane  </a:t>
            </a:r>
            <a:r>
              <a:rPr lang="hu-HU" sz="3300" dirty="0" smtClean="0">
                <a:latin typeface="Arial Narrow" pitchFamily="34" charset="0"/>
              </a:rPr>
              <a:t>kombinációjával</a:t>
            </a:r>
            <a:r>
              <a:rPr lang="en-US" sz="3300" dirty="0" smtClean="0">
                <a:latin typeface="Arial Narrow" pitchFamily="34" charset="0"/>
              </a:rPr>
              <a:t>.</a:t>
            </a:r>
          </a:p>
          <a:p>
            <a:pPr marL="514350" indent="-514350">
              <a:buNone/>
            </a:pPr>
            <a:r>
              <a:rPr lang="en-US" sz="3300" dirty="0" smtClean="0">
                <a:latin typeface="Arial Narrow" pitchFamily="34" charset="0"/>
              </a:rPr>
              <a:t>3.   </a:t>
            </a:r>
            <a:r>
              <a:rPr lang="hu-HU" sz="3300" dirty="0" smtClean="0">
                <a:latin typeface="Arial Narrow" pitchFamily="34" charset="0"/>
              </a:rPr>
              <a:t>Kijelölés után </a:t>
            </a:r>
            <a:r>
              <a:rPr lang="hu-HU" sz="3300" b="1" dirty="0" smtClean="0">
                <a:latin typeface="Arial Narrow" pitchFamily="34" charset="0"/>
              </a:rPr>
              <a:t>Tab</a:t>
            </a:r>
            <a:r>
              <a:rPr lang="hu-HU" sz="3300" dirty="0" smtClean="0">
                <a:latin typeface="Arial Narrow" pitchFamily="34" charset="0"/>
              </a:rPr>
              <a:t> </a:t>
            </a:r>
            <a:r>
              <a:rPr lang="hu-HU" sz="3300" dirty="0" smtClean="0">
                <a:latin typeface="Arial Narrow" pitchFamily="34" charset="0"/>
              </a:rPr>
              <a:t>segítségével válts át </a:t>
            </a:r>
            <a:r>
              <a:rPr lang="hu-HU" sz="3300" b="1" dirty="0" smtClean="0">
                <a:latin typeface="Arial Narrow" pitchFamily="34" charset="0"/>
              </a:rPr>
              <a:t>Edit</a:t>
            </a:r>
            <a:r>
              <a:rPr lang="hu-HU" sz="3300" dirty="0" smtClean="0">
                <a:latin typeface="Arial Narrow" pitchFamily="34" charset="0"/>
              </a:rPr>
              <a:t> </a:t>
            </a:r>
            <a:r>
              <a:rPr lang="hu-HU" sz="3300" dirty="0" smtClean="0">
                <a:latin typeface="Arial Narrow" pitchFamily="34" charset="0"/>
              </a:rPr>
              <a:t>módba.</a:t>
            </a:r>
          </a:p>
          <a:p>
            <a:pPr marL="514350" indent="-514350">
              <a:buNone/>
            </a:pPr>
            <a:r>
              <a:rPr lang="en-US" sz="3300" dirty="0" smtClean="0">
                <a:latin typeface="Arial Narrow" pitchFamily="34" charset="0"/>
              </a:rPr>
              <a:t>4.   </a:t>
            </a:r>
            <a:r>
              <a:rPr lang="hu-HU" sz="3300" dirty="0" smtClean="0">
                <a:latin typeface="Arial Narrow" pitchFamily="34" charset="0"/>
              </a:rPr>
              <a:t>A </a:t>
            </a:r>
            <a:r>
              <a:rPr lang="hu-HU" sz="3300" b="1" dirty="0" smtClean="0">
                <a:latin typeface="Arial Narrow" pitchFamily="34" charset="0"/>
              </a:rPr>
              <a:t>W</a:t>
            </a:r>
            <a:r>
              <a:rPr lang="hu-HU" sz="3300" dirty="0" smtClean="0">
                <a:latin typeface="Arial Narrow" pitchFamily="34" charset="0"/>
              </a:rPr>
              <a:t> </a:t>
            </a:r>
            <a:r>
              <a:rPr lang="hu-HU" sz="3300" dirty="0" smtClean="0">
                <a:latin typeface="Arial Narrow" pitchFamily="34" charset="0"/>
              </a:rPr>
              <a:t>gomb </a:t>
            </a:r>
            <a:r>
              <a:rPr lang="hu-HU" sz="3300" dirty="0" smtClean="0">
                <a:latin typeface="Arial Narrow" pitchFamily="34" charset="0"/>
              </a:rPr>
              <a:t>lenyomásával </a:t>
            </a:r>
            <a:r>
              <a:rPr lang="hu-HU" sz="3300" dirty="0" smtClean="0">
                <a:latin typeface="Arial Narrow" pitchFamily="34" charset="0"/>
              </a:rPr>
              <a:t>válaszd a ki a </a:t>
            </a:r>
            <a:r>
              <a:rPr lang="hu-HU" sz="3300" b="1" dirty="0" smtClean="0">
                <a:latin typeface="Arial Narrow" pitchFamily="34" charset="0"/>
              </a:rPr>
              <a:t>Subvilide</a:t>
            </a:r>
            <a:r>
              <a:rPr lang="hu-HU" sz="3300" dirty="0" smtClean="0">
                <a:latin typeface="Arial Narrow" pitchFamily="34" charset="0"/>
              </a:rPr>
              <a:t> </a:t>
            </a:r>
            <a:r>
              <a:rPr lang="hu-HU" sz="3300" dirty="0" smtClean="0">
                <a:latin typeface="Arial Narrow" pitchFamily="34" charset="0"/>
              </a:rPr>
              <a:t>fület. Oszd tetszőleges számú négyzetre.</a:t>
            </a:r>
          </a:p>
          <a:p>
            <a:pPr marL="514350" indent="-514350">
              <a:buNone/>
            </a:pPr>
            <a:r>
              <a:rPr lang="en-US" sz="3300" dirty="0" smtClean="0">
                <a:latin typeface="Arial Narrow" pitchFamily="34" charset="0"/>
              </a:rPr>
              <a:t>5.   </a:t>
            </a:r>
            <a:r>
              <a:rPr lang="hu-HU" sz="3300" dirty="0" smtClean="0">
                <a:latin typeface="Arial Narrow" pitchFamily="34" charset="0"/>
              </a:rPr>
              <a:t>Az </a:t>
            </a:r>
            <a:r>
              <a:rPr lang="hu-HU" sz="3300" b="1" dirty="0" smtClean="0">
                <a:latin typeface="Arial Narrow" pitchFamily="34" charset="0"/>
              </a:rPr>
              <a:t>S</a:t>
            </a:r>
            <a:r>
              <a:rPr lang="hu-HU" sz="3300" dirty="0" smtClean="0">
                <a:latin typeface="Arial Narrow" pitchFamily="34" charset="0"/>
              </a:rPr>
              <a:t> </a:t>
            </a:r>
            <a:r>
              <a:rPr lang="hu-HU" sz="3300" dirty="0" smtClean="0">
                <a:latin typeface="Arial Narrow" pitchFamily="34" charset="0"/>
              </a:rPr>
              <a:t>billentyű lenyomásával változtass a méretén.</a:t>
            </a:r>
          </a:p>
          <a:p>
            <a:pPr marL="514350" indent="-514350">
              <a:buNone/>
            </a:pPr>
            <a:r>
              <a:rPr lang="en-US" sz="3300" dirty="0" smtClean="0">
                <a:latin typeface="Arial Narrow" pitchFamily="34" charset="0"/>
              </a:rPr>
              <a:t>6.   </a:t>
            </a:r>
            <a:r>
              <a:rPr lang="hu-HU" sz="3300" dirty="0" smtClean="0">
                <a:latin typeface="Arial Narrow" pitchFamily="34" charset="0"/>
              </a:rPr>
              <a:t>Ments le a projectedet!!!!!</a:t>
            </a:r>
          </a:p>
          <a:p>
            <a:pPr marL="514350" indent="-514350">
              <a:buFont typeface="+mj-lt"/>
              <a:buAutoNum type="arabicPeriod"/>
            </a:pPr>
            <a:endParaRPr lang="hu-HU" sz="3300" dirty="0" smtClean="0">
              <a:latin typeface="Arial Narrow" pitchFamily="34" charset="0"/>
            </a:endParaRPr>
          </a:p>
          <a:p>
            <a:pPr marL="514350" indent="-514350">
              <a:buNone/>
            </a:pPr>
            <a:endParaRPr lang="hu-HU" sz="33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4" name="Szövegdoboz 3">
            <a:hlinkClick r:id="rId2" action="ppaction://hlinksldjump"/>
          </p:cNvPr>
          <p:cNvSpPr txBox="1"/>
          <p:nvPr/>
        </p:nvSpPr>
        <p:spPr>
          <a:xfrm>
            <a:off x="0" y="6488668"/>
            <a:ext cx="121441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i="1" dirty="0" smtClean="0"/>
              <a:t>Segítség!</a:t>
            </a:r>
            <a:endParaRPr lang="hu-HU" sz="2000" b="1" i="1" dirty="0"/>
          </a:p>
        </p:txBody>
      </p:sp>
      <p:sp>
        <p:nvSpPr>
          <p:cNvPr id="5" name="Szövegdoboz 4">
            <a:hlinkClick r:id="rId3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187624" y="2924944"/>
            <a:ext cx="1143008" cy="429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771800" y="2924944"/>
            <a:ext cx="936104" cy="429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4143372" y="2928934"/>
            <a:ext cx="1000702" cy="429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>
            <a:off x="2483768" y="3068960"/>
            <a:ext cx="142876" cy="1428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3851920" y="3068960"/>
            <a:ext cx="142876" cy="1428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u="sng" dirty="0" err="1" smtClean="0">
                <a:latin typeface="Arial Narrow" pitchFamily="34" charset="0"/>
              </a:rPr>
              <a:t>Seg</a:t>
            </a:r>
            <a:r>
              <a:rPr lang="hu-HU" sz="5400" u="sng" dirty="0" smtClean="0">
                <a:latin typeface="Arial Narrow" pitchFamily="34" charset="0"/>
              </a:rPr>
              <a:t>ítség!</a:t>
            </a:r>
            <a:endParaRPr lang="sr-Latn-CS" sz="5400" u="sng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>
            <a:normAutofit/>
          </a:bodyPr>
          <a:lstStyle/>
          <a:p>
            <a:r>
              <a:rPr lang="sr-Latn-CS" dirty="0" smtClean="0">
                <a:solidFill>
                  <a:schemeClr val="tx1"/>
                </a:solidFill>
              </a:rPr>
              <a:t>https://youtu.be/_S-5CGDnv-s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5" name="Szövegdoboz 4">
            <a:hlinkClick r:id="rId2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u-HU" u="sng" dirty="0" smtClean="0">
                <a:latin typeface="Arial Narrow" pitchFamily="34" charset="0"/>
              </a:rPr>
              <a:t>Textúrázás</a:t>
            </a:r>
            <a:endParaRPr lang="hu-HU" u="sng" dirty="0">
              <a:latin typeface="Arial Narrow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2861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Nyiss ki még 1 oldalt, majd válts </a:t>
            </a:r>
            <a:r>
              <a:rPr lang="hu-HU" sz="3100" b="1" dirty="0" err="1" smtClean="0">
                <a:latin typeface="Arial Narrow" pitchFamily="34" charset="0"/>
              </a:rPr>
              <a:t>Node</a:t>
            </a:r>
            <a:r>
              <a:rPr lang="hu-HU" sz="3100" b="1" dirty="0" smtClean="0">
                <a:latin typeface="Arial Narrow" pitchFamily="34" charset="0"/>
              </a:rPr>
              <a:t> Editor</a:t>
            </a:r>
            <a:r>
              <a:rPr lang="hu-HU" sz="3100" dirty="0" smtClean="0">
                <a:latin typeface="Arial Narrow" pitchFamily="34" charset="0"/>
              </a:rPr>
              <a:t> módba.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Adj hozzá egy </a:t>
            </a:r>
            <a:r>
              <a:rPr lang="hu-HU" sz="3100" b="1" dirty="0" smtClean="0">
                <a:latin typeface="Arial Narrow" pitchFamily="34" charset="0"/>
              </a:rPr>
              <a:t>Image </a:t>
            </a:r>
            <a:r>
              <a:rPr lang="hu-HU" sz="3100" b="1" dirty="0" err="1" smtClean="0">
                <a:latin typeface="Arial Narrow" pitchFamily="34" charset="0"/>
              </a:rPr>
              <a:t>texture</a:t>
            </a:r>
            <a:r>
              <a:rPr lang="hu-HU" sz="3100" dirty="0" smtClean="0">
                <a:latin typeface="Arial Narrow" pitchFamily="34" charset="0"/>
              </a:rPr>
              <a:t> jegyzetfület.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Társíts hozzá különböző hatásokat.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100" dirty="0" smtClean="0">
                <a:latin typeface="Arial Narrow" pitchFamily="34" charset="0"/>
              </a:rPr>
              <a:t>Minden változtatás után ments!!!!!</a:t>
            </a:r>
            <a:endParaRPr lang="hu-HU" sz="3100" dirty="0">
              <a:latin typeface="Arial Narrow" pitchFamily="34" charset="0"/>
            </a:endParaRPr>
          </a:p>
        </p:txBody>
      </p:sp>
      <p:pic>
        <p:nvPicPr>
          <p:cNvPr id="4" name="Kép 3" descr="TexturesCom_Leaves0188_1_alphamasked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552807">
            <a:off x="6959330" y="-226662"/>
            <a:ext cx="2147809" cy="2274412"/>
          </a:xfrm>
          <a:prstGeom prst="rect">
            <a:avLst/>
          </a:prstGeom>
        </p:spPr>
      </p:pic>
      <p:pic>
        <p:nvPicPr>
          <p:cNvPr id="5" name="Kép 4" descr="TexturesCom_Leaves0188_5_alphamasked_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8EEEE"/>
              </a:clrFrom>
              <a:clrTo>
                <a:srgbClr val="E8EEEE">
                  <a:alpha val="0"/>
                </a:srgbClr>
              </a:clrTo>
            </a:clrChange>
          </a:blip>
          <a:stretch>
            <a:fillRect/>
          </a:stretch>
        </p:blipFill>
        <p:spPr>
          <a:xfrm rot="6134524">
            <a:off x="90469" y="-10655"/>
            <a:ext cx="1874124" cy="1988707"/>
          </a:xfrm>
          <a:prstGeom prst="rect">
            <a:avLst/>
          </a:prstGeom>
        </p:spPr>
      </p:pic>
      <p:pic>
        <p:nvPicPr>
          <p:cNvPr id="6" name="Kép 5" descr="TexturesCom_Leaves0189_1_alphamasked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67763">
            <a:off x="2719449" y="3640988"/>
            <a:ext cx="1657318" cy="3901365"/>
          </a:xfrm>
          <a:prstGeom prst="rect">
            <a:avLst/>
          </a:prstGeom>
        </p:spPr>
      </p:pic>
      <p:pic>
        <p:nvPicPr>
          <p:cNvPr id="7" name="Kép 6" descr="16357222_1261457623948497_1400938490_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6215074" y="3929066"/>
            <a:ext cx="2700233" cy="2357430"/>
          </a:xfrm>
          <a:prstGeom prst="rect">
            <a:avLst/>
          </a:prstGeom>
        </p:spPr>
      </p:pic>
      <p:sp>
        <p:nvSpPr>
          <p:cNvPr id="8" name="Szövegdoboz 7">
            <a:hlinkClick r:id="rId6" action="ppaction://hlinksldjump"/>
          </p:cNvPr>
          <p:cNvSpPr txBox="1"/>
          <p:nvPr/>
        </p:nvSpPr>
        <p:spPr>
          <a:xfrm>
            <a:off x="0" y="6457890"/>
            <a:ext cx="121441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i="1" dirty="0" smtClean="0"/>
              <a:t>Segítség!</a:t>
            </a:r>
            <a:endParaRPr lang="hu-HU" sz="2000" b="1" i="1" dirty="0"/>
          </a:p>
        </p:txBody>
      </p:sp>
      <p:sp>
        <p:nvSpPr>
          <p:cNvPr id="9" name="Szövegdoboz 4">
            <a:hlinkClick r:id="rId7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357422" y="428604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u="sng" dirty="0" smtClean="0">
                <a:latin typeface="Arial Narrow" pitchFamily="34" charset="0"/>
              </a:rPr>
              <a:t>Segítség!</a:t>
            </a:r>
            <a:r>
              <a:rPr lang="hu-HU" sz="4400" u="sng" dirty="0" smtClean="0">
                <a:latin typeface="Arial Narrow" pitchFamily="34" charset="0"/>
              </a:rPr>
              <a:t> </a:t>
            </a:r>
            <a:endParaRPr lang="hu-HU" sz="4400" dirty="0">
              <a:latin typeface="Arial Narrow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63688" y="4221088"/>
            <a:ext cx="5698976" cy="1036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https://youtu.be/m41CApYtdhc</a:t>
            </a:r>
            <a:endParaRPr lang="en-US" dirty="0"/>
          </a:p>
        </p:txBody>
      </p:sp>
      <p:sp>
        <p:nvSpPr>
          <p:cNvPr id="8" name="Szövegdoboz 4">
            <a:hlinkClick r:id="rId2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000100" y="285728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Arial Narrow" pitchFamily="34" charset="0"/>
              </a:rPr>
              <a:t>Így néz ki a kész alap.</a:t>
            </a:r>
            <a:endParaRPr lang="hu-HU" sz="2800" b="1" dirty="0">
              <a:latin typeface="Arial Narrow" pitchFamily="34" charset="0"/>
            </a:endParaRPr>
          </a:p>
        </p:txBody>
      </p:sp>
      <p:pic>
        <p:nvPicPr>
          <p:cNvPr id="5" name="Kép 4" descr="keszalap.png"/>
          <p:cNvPicPr>
            <a:picLocks noChangeAspect="1"/>
          </p:cNvPicPr>
          <p:nvPr/>
        </p:nvPicPr>
        <p:blipFill>
          <a:blip r:embed="rId2" cstate="print"/>
          <a:srcRect l="15434" r="14223" b="5986"/>
          <a:stretch>
            <a:fillRect/>
          </a:stretch>
        </p:blipFill>
        <p:spPr>
          <a:xfrm>
            <a:off x="755576" y="1124744"/>
            <a:ext cx="3168352" cy="266290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Szövegdoboz 5">
            <a:hlinkClick r:id="rId3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  <p:pic>
        <p:nvPicPr>
          <p:cNvPr id="7" name="Picture 6" descr="16788270_1499525663413255_1940432081_n.png"/>
          <p:cNvPicPr>
            <a:picLocks noChangeAspect="1"/>
          </p:cNvPicPr>
          <p:nvPr/>
        </p:nvPicPr>
        <p:blipFill>
          <a:blip r:embed="rId4" cstate="print"/>
          <a:srcRect l="8157" r="8638"/>
          <a:stretch>
            <a:fillRect/>
          </a:stretch>
        </p:blipFill>
        <p:spPr>
          <a:xfrm>
            <a:off x="4716016" y="1050254"/>
            <a:ext cx="3888432" cy="2636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16790772_1499519403413881_1788464528_n.png"/>
          <p:cNvPicPr>
            <a:picLocks noChangeAspect="1"/>
          </p:cNvPicPr>
          <p:nvPr/>
        </p:nvPicPr>
        <p:blipFill>
          <a:blip r:embed="rId5" cstate="print"/>
          <a:srcRect l="7407" r="9259"/>
          <a:stretch>
            <a:fillRect/>
          </a:stretch>
        </p:blipFill>
        <p:spPr>
          <a:xfrm>
            <a:off x="755576" y="4221088"/>
            <a:ext cx="3240360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16788402_1499531360079352_1883229461_n.png"/>
          <p:cNvPicPr>
            <a:picLocks noChangeAspect="1"/>
          </p:cNvPicPr>
          <p:nvPr/>
        </p:nvPicPr>
        <p:blipFill>
          <a:blip r:embed="rId6" cstate="print"/>
          <a:srcRect l="8964" t="18535" r="8866"/>
          <a:stretch>
            <a:fillRect/>
          </a:stretch>
        </p:blipFill>
        <p:spPr>
          <a:xfrm>
            <a:off x="4716016" y="4005064"/>
            <a:ext cx="3960440" cy="2215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u-HU" u="sng" dirty="0" smtClean="0">
                <a:latin typeface="Arial Narrow" pitchFamily="34" charset="0"/>
              </a:rPr>
              <a:t>Fa készítés</a:t>
            </a:r>
            <a:endParaRPr lang="hu-HU" u="sng" dirty="0">
              <a:latin typeface="Arial Narrow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57224" y="135729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latin typeface="Arial Narrow" pitchFamily="34" charset="0"/>
              </a:rPr>
              <a:t>Egyszerű módszerrel</a:t>
            </a:r>
            <a:endParaRPr lang="hu-HU" sz="2000" b="1" dirty="0">
              <a:latin typeface="Arial Narrow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715008" y="178592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latin typeface="Arial Narrow" pitchFamily="34" charset="0"/>
              </a:rPr>
              <a:t>Nehezebb módszerrel</a:t>
            </a:r>
            <a:endParaRPr lang="hu-HU" sz="2000" b="1" dirty="0">
              <a:latin typeface="Arial Narrow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00034" y="6072206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 Narrow" pitchFamily="34" charset="0"/>
              </a:rPr>
              <a:t>Mi ma a nehezebb, de látványosabb módszert fogjuk alkalmazni.</a:t>
            </a:r>
            <a:endParaRPr lang="hu-HU" sz="2400" dirty="0">
              <a:latin typeface="Arial Narrow" pitchFamily="34" charset="0"/>
            </a:endParaRPr>
          </a:p>
        </p:txBody>
      </p:sp>
      <p:pic>
        <p:nvPicPr>
          <p:cNvPr id="6" name="Kép 5" descr="16729961_1278375788923347_1929267807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000240"/>
            <a:ext cx="4286280" cy="3038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Kép 9" descr="16730940_1278379308922995_2033825094_n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t="4263"/>
          <a:stretch>
            <a:fillRect/>
          </a:stretch>
        </p:blipFill>
        <p:spPr>
          <a:xfrm>
            <a:off x="4714876" y="2357430"/>
            <a:ext cx="4214810" cy="3208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zövegdoboz 4">
            <a:hlinkClick r:id="rId4" action="ppaction://hlinksldjump"/>
          </p:cNvPr>
          <p:cNvSpPr txBox="1"/>
          <p:nvPr/>
        </p:nvSpPr>
        <p:spPr>
          <a:xfrm>
            <a:off x="8143868" y="6457890"/>
            <a:ext cx="1000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Narrow" pitchFamily="34" charset="0"/>
              </a:rPr>
              <a:t>Tovább</a:t>
            </a:r>
            <a:endParaRPr lang="hu-H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5700</TotalTime>
  <Words>706</Words>
  <Application>Microsoft Office PowerPoint</Application>
  <PresentationFormat>On-screen Show (4:3)</PresentationFormat>
  <Paragraphs>141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Office-téma</vt:lpstr>
      <vt:lpstr>Készítsünk tájképet! </vt:lpstr>
      <vt:lpstr>Ismétlés</vt:lpstr>
      <vt:lpstr>Bevezető</vt:lpstr>
      <vt:lpstr>Alap elkészítése</vt:lpstr>
      <vt:lpstr>Segítség!</vt:lpstr>
      <vt:lpstr>Textúrázás</vt:lpstr>
      <vt:lpstr>Slide 7</vt:lpstr>
      <vt:lpstr>Slide 8</vt:lpstr>
      <vt:lpstr>Fa készítés</vt:lpstr>
      <vt:lpstr>Slide 10</vt:lpstr>
      <vt:lpstr>Segítség!</vt:lpstr>
      <vt:lpstr>Textúrázás </vt:lpstr>
      <vt:lpstr>Segítség a levelek textúrázásában!</vt:lpstr>
      <vt:lpstr>Segítség a törzs textúrázásában!</vt:lpstr>
      <vt:lpstr>Slide 15</vt:lpstr>
      <vt:lpstr>Játék a fényekkel</vt:lpstr>
      <vt:lpstr>Sziklák készítése</vt:lpstr>
      <vt:lpstr>Segítség!</vt:lpstr>
      <vt:lpstr>A kész kő</vt:lpstr>
      <vt:lpstr>A kész tájkép</vt:lpstr>
      <vt:lpstr>Egy kis változtatás után </vt:lpstr>
      <vt:lpstr>Renderelés</vt:lpstr>
      <vt:lpstr>A Blenderrel párosítható programok</vt:lpstr>
      <vt:lpstr>Feladat</vt:lpstr>
      <vt:lpstr>Mit tanultunk meg ma?</vt:lpstr>
      <vt:lpstr>Források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dani</dc:creator>
  <cp:lastModifiedBy>PC</cp:lastModifiedBy>
  <cp:revision>270</cp:revision>
  <dcterms:created xsi:type="dcterms:W3CDTF">2017-02-11T10:00:10Z</dcterms:created>
  <dcterms:modified xsi:type="dcterms:W3CDTF">2017-02-15T21:17:45Z</dcterms:modified>
</cp:coreProperties>
</file>