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2" r:id="rId16"/>
    <p:sldId id="273" r:id="rId17"/>
    <p:sldId id="274" r:id="rId18"/>
    <p:sldId id="275" r:id="rId19"/>
    <p:sldId id="270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áté Szikora [HOpE]" initials="MS[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381B9"/>
    <a:srgbClr val="FF6600"/>
    <a:srgbClr val="012167"/>
    <a:srgbClr val="333333"/>
    <a:srgbClr val="2A2A2A"/>
    <a:srgbClr val="343434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5" autoAdjust="0"/>
    <p:restoredTop sz="94660"/>
  </p:normalViewPr>
  <p:slideViewPr>
    <p:cSldViewPr>
      <p:cViewPr varScale="1">
        <p:scale>
          <a:sx n="109" d="100"/>
          <a:sy n="109" d="100"/>
        </p:scale>
        <p:origin x="10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7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6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94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5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0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1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7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4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9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95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 lenne ha hozzám vágnának 300.000Ft-ot?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20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C4C7-32F5-468E-A1A6-38D478B82EC7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6E479-D6BF-418B-9121-AC3CE16428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arrington" panose="04040505050A02020702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hyperlink" Target="http://www.software-deals.hu/windows-7/windows-7-profession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1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png"/><Relationship Id="rId7" Type="http://schemas.openxmlformats.org/officeDocument/2006/relationships/slide" Target="slide2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slide" Target="slide20.xml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9.xml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digital.hu/ssd-meghajto/kingston-ssdnow-uv400-25-120gb-sata3-ssd-suv400s37120g-p425432" TargetMode="External"/><Relationship Id="rId13" Type="http://schemas.openxmlformats.org/officeDocument/2006/relationships/hyperlink" Target="https://edigital.hu/vezetek-nelkuli-eger/hama-urage-unleashed-4000dpi-optikai-gamer-eger-p364174" TargetMode="External"/><Relationship Id="rId3" Type="http://schemas.openxmlformats.org/officeDocument/2006/relationships/hyperlink" Target="http://www.emag.hu/asus-alaplap-socket-1151-h170m-plus/pd/DCXSDYBBM/" TargetMode="External"/><Relationship Id="rId7" Type="http://schemas.openxmlformats.org/officeDocument/2006/relationships/hyperlink" Target="http://www.emag.hu/toshiba-dt01aca-1tb-merevlemez-7200rpm-32mb-cache-sata-iii-dt01aca100/pd/EBQDNBBBM/#1" TargetMode="External"/><Relationship Id="rId12" Type="http://schemas.openxmlformats.org/officeDocument/2006/relationships/hyperlink" Target="https://www.aqua.hu/23-asus-vp239h-ips-led-monitor-fekete-444046.html" TargetMode="External"/><Relationship Id="rId2" Type="http://schemas.openxmlformats.org/officeDocument/2006/relationships/hyperlink" Target="https://hu.libreoffice.org/letoeltes/" TargetMode="Externa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stmarkt.hu/kingston-8gb-2666-hyperx-fury-black-ddr4-ram-kit-2x4gb-p290953" TargetMode="External"/><Relationship Id="rId11" Type="http://schemas.openxmlformats.org/officeDocument/2006/relationships/hyperlink" Target="http://www.adobe.com/hu/products/premiere.html" TargetMode="External"/><Relationship Id="rId5" Type="http://schemas.openxmlformats.org/officeDocument/2006/relationships/hyperlink" Target="https://edigital.hu/nvidia/asus-nvidia-gt-730-2gb-gddr5-videokartya-gt730-2gd5-brk-p361053" TargetMode="External"/><Relationship Id="rId15" Type="http://schemas.openxmlformats.org/officeDocument/2006/relationships/hyperlink" Target="http://www.emag.hu/natec-genesis-m12-logo-gaming-egerpad-npg-0658/pd/DPKM07BBM/" TargetMode="External"/><Relationship Id="rId10" Type="http://schemas.openxmlformats.org/officeDocument/2006/relationships/hyperlink" Target="http://www.bluechip.hu/termek/zalman-z1-neo-fekete" TargetMode="External"/><Relationship Id="rId4" Type="http://schemas.openxmlformats.org/officeDocument/2006/relationships/hyperlink" Target="http://www.emag.hu/intelr-coretm-i5-6500-processzor-3-2ghz-skylake-6mb-socket-1151-box-bx80662i56500/pd/DJF6WMBBM/" TargetMode="External"/><Relationship Id="rId9" Type="http://schemas.openxmlformats.org/officeDocument/2006/relationships/hyperlink" Target="https://www.pcx.hu/lc-power-450w-lc600-12-v2-31-tapegyseg-302236" TargetMode="External"/><Relationship Id="rId14" Type="http://schemas.openxmlformats.org/officeDocument/2006/relationships/hyperlink" Target="https://edigital.hu/vezetekes-billentyuzet/hama-urage-led-illuminated-gamer-billentyuzet-magyar-p3885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11" Type="http://schemas.openxmlformats.org/officeDocument/2006/relationships/image" Target="../media/image22.png"/><Relationship Id="rId5" Type="http://schemas.openxmlformats.org/officeDocument/2006/relationships/slide" Target="slide10.xml"/><Relationship Id="rId10" Type="http://schemas.openxmlformats.org/officeDocument/2006/relationships/slide" Target="slide25.xml"/><Relationship Id="rId4" Type="http://schemas.openxmlformats.org/officeDocument/2006/relationships/slide" Target="slide9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692698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Ilyen számítógépet szeretnék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34563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>
                <a:solidFill>
                  <a:srgbClr val="333333"/>
                </a:solidFill>
                <a:latin typeface="Harrington" panose="04040505050A02020702" pitchFamily="82" charset="0"/>
              </a:rPr>
              <a:t>Szikora Máté</a:t>
            </a:r>
          </a:p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Harrington" panose="04040505050A02020702" pitchFamily="82" charset="0"/>
              </a:rPr>
              <a:t>Felkészítő tanárom: Líbor Roland</a:t>
            </a:r>
          </a:p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Harrington" panose="04040505050A02020702" pitchFamily="82" charset="0"/>
              </a:rPr>
              <a:t>Vörösmarty Mihály Általános Iskola</a:t>
            </a:r>
          </a:p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Harrington" panose="04040505050A02020702" pitchFamily="82" charset="0"/>
              </a:rPr>
              <a:t>Orosháza, Vörösmarty u. 4.</a:t>
            </a:r>
            <a:endParaRPr lang="hu-HU" dirty="0">
              <a:solidFill>
                <a:schemeClr val="bg1">
                  <a:lumMod val="85000"/>
                </a:schemeClr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192257"/>
            <a:ext cx="1185921" cy="9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117">
            <a:off x="7596336" y="192257"/>
            <a:ext cx="12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Memória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8GB </a:t>
            </a:r>
            <a:r>
              <a:rPr lang="hu-HU" sz="3600" b="1" cap="sm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HyperX</a:t>
            </a: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Fury Black DDR4 RAM </a:t>
            </a: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</a:t>
            </a:r>
          </a:p>
          <a:p>
            <a:pPr marL="896938"/>
            <a:r>
              <a:rPr lang="hu-H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990Ft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Lehet, hogy az ára elsőre kicsit túlzásnak tűnhet,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megéri az árát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Azért ezt választottam, mert ez egy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gyors memória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ebben a kitben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8Gb van belőle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(2x4Gb).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810"/>
            <a:ext cx="2736304" cy="6430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8195"/>
            <a:ext cx="2736304" cy="6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6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Tápegység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 Power 450W LC600-12 </a:t>
            </a: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V2.31</a:t>
            </a:r>
          </a:p>
          <a:p>
            <a:pPr marL="896938"/>
            <a:r>
              <a:rPr lang="hu-H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148Ft</a:t>
            </a:r>
          </a:p>
          <a:p>
            <a:pPr marL="0" indent="0">
              <a:buNone/>
            </a:pPr>
            <a:r>
              <a:rPr lang="hu-H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Olcsó </a:t>
            </a:r>
            <a:r>
              <a:rPr lang="hu-H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tápegységet kerestem, ami </a:t>
            </a:r>
            <a:r>
              <a:rPr lang="hu-HU" sz="3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rendelkezik a minőségét igazoló minősítéssel</a:t>
            </a:r>
            <a:r>
              <a:rPr lang="hu-H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hu-H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Azért ezt választottam, mert ez </a:t>
            </a:r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80+Bronz</a:t>
            </a:r>
            <a:r>
              <a:rPr lang="hu-H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minősítéssel rendelkezik és viszonylag olcsó. Méreteiben is pontosan belefér a gépházba.</a:t>
            </a:r>
            <a:endParaRPr lang="hu-H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75" y="-315416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hu-HU" dirty="0" smtClean="0"/>
              <a:t>Háttértárak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457200" y="1257920"/>
            <a:ext cx="4040188" cy="639762"/>
          </a:xfrm>
        </p:spPr>
        <p:txBody>
          <a:bodyPr>
            <a:normAutofit/>
          </a:bodyPr>
          <a:lstStyle/>
          <a:p>
            <a:r>
              <a:rPr lang="hu-HU" sz="3200" dirty="0" err="1" smtClean="0">
                <a:solidFill>
                  <a:schemeClr val="tx1"/>
                </a:solidFill>
              </a:rPr>
              <a:t>Hdd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457200" y="1921605"/>
            <a:ext cx="4040188" cy="489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Toshiba </a:t>
            </a:r>
            <a:r>
              <a:rPr lang="hu-HU" sz="2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DT01ACA </a:t>
            </a:r>
            <a:r>
              <a:rPr lang="hu-HU" sz="28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1TB</a:t>
            </a:r>
          </a:p>
          <a:p>
            <a:pPr marL="896938"/>
            <a:r>
              <a:rPr lang="hu-HU" sz="28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hu-HU" sz="28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400Ft</a:t>
            </a:r>
            <a:endParaRPr lang="hu-HU" sz="2800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Gyors, 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viszonylag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méretű winchestert kerestem.</a:t>
            </a:r>
          </a:p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Azért ezt választottam, mert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megbízható gyártótól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származik,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7200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Rpm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még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árban is van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3"/>
          </p:nvPr>
        </p:nvSpPr>
        <p:spPr>
          <a:xfrm>
            <a:off x="4641577" y="1281843"/>
            <a:ext cx="4041775" cy="639762"/>
          </a:xfrm>
        </p:spPr>
        <p:txBody>
          <a:bodyPr/>
          <a:lstStyle/>
          <a:p>
            <a:r>
              <a:rPr lang="hu-HU" sz="3200" dirty="0" smtClean="0">
                <a:solidFill>
                  <a:schemeClr val="tx1"/>
                </a:solidFill>
              </a:rPr>
              <a:t>Ssd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>
          <a:xfrm>
            <a:off x="4641577" y="1921606"/>
            <a:ext cx="4041775" cy="4603738"/>
          </a:xfrm>
        </p:spPr>
        <p:txBody>
          <a:bodyPr/>
          <a:lstStyle/>
          <a:p>
            <a:pPr marL="0" indent="0">
              <a:buNone/>
            </a:pPr>
            <a:r>
              <a:rPr lang="hu-HU" sz="2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Kingston </a:t>
            </a:r>
            <a:r>
              <a:rPr lang="hu-HU" sz="28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SSDNow</a:t>
            </a:r>
            <a:r>
              <a:rPr lang="hu-HU" sz="2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UV400 </a:t>
            </a:r>
            <a:r>
              <a:rPr lang="hu-HU" sz="2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120Gb</a:t>
            </a:r>
          </a:p>
          <a:p>
            <a:pPr marL="896938"/>
            <a:r>
              <a:rPr lang="hu-HU" sz="28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hu-HU" sz="28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900Ft</a:t>
            </a:r>
            <a:endParaRPr lang="hu-HU" sz="2800" b="1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ssd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mert erről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sokkal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gyorsabban fut az op.-rendszer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az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alkalmazások betöltése is gyorsabb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u-HU" dirty="0" smtClean="0"/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hu-HU" dirty="0" smtClean="0"/>
              <a:t>Azért ezt választottam, mert </a:t>
            </a:r>
            <a:r>
              <a:rPr lang="hu-HU" b="1" dirty="0" smtClean="0"/>
              <a:t>elégséges tárhelyet nyújt </a:t>
            </a:r>
            <a:r>
              <a:rPr lang="hu-HU" dirty="0" smtClean="0"/>
              <a:t>(</a:t>
            </a:r>
            <a:r>
              <a:rPr lang="hu-HU" i="1" dirty="0" smtClean="0"/>
              <a:t>120Gb</a:t>
            </a:r>
            <a:r>
              <a:rPr lang="hu-HU" dirty="0" smtClean="0"/>
              <a:t>), </a:t>
            </a:r>
            <a:r>
              <a:rPr lang="hu-HU" b="1" dirty="0" smtClean="0"/>
              <a:t>gyors</a:t>
            </a:r>
            <a:r>
              <a:rPr lang="hu-HU" dirty="0" smtClean="0"/>
              <a:t> és még </a:t>
            </a:r>
            <a:r>
              <a:rPr lang="hu-HU" b="1" dirty="0" smtClean="0"/>
              <a:t>olcsó</a:t>
            </a:r>
            <a:r>
              <a:rPr lang="hu-HU" dirty="0" smtClean="0"/>
              <a:t> is.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5747"/>
            <a:ext cx="1711077" cy="171107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12539"/>
            <a:ext cx="2376264" cy="2376264"/>
          </a:xfrm>
          <a:prstGeom prst="rect">
            <a:avLst/>
          </a:prstGeom>
        </p:spPr>
      </p:pic>
      <p:pic>
        <p:nvPicPr>
          <p:cNvPr id="14" name="Kép 13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00" y="5985376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Gépház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Zalman</a:t>
            </a: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Z1 </a:t>
            </a: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</a:t>
            </a:r>
          </a:p>
          <a:p>
            <a:pPr marL="896938"/>
            <a:r>
              <a:rPr lang="hu-H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620Ft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egy gépház kiválasztásánál, hogy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beleférjen minden alkatrész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hogy meg legyenek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megfelelő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portoknak a helyei, járjon hozzá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gyárilag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hűtő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hogy esetleg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 nézzen ki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Azért ezt a házat választottam, mert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belefér minden ami kell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támogatja az USB 3.0-ás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csatlakozókat, vannak benne </a:t>
            </a: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porszűrők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nem mellesleg </a:t>
            </a: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nagyon jól is néz ki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8" y="6021288"/>
            <a:ext cx="755984" cy="7559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7027"/>
            <a:ext cx="3312368" cy="28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3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Hűtés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alkatrészeket úgy válogattam össze, hogy külön hűtő ventilátorokat már ne kelljen venni. Mivel:</a:t>
            </a:r>
          </a:p>
          <a:p>
            <a:pPr marL="896938"/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processzorhoz adnak gyári hűtőt,</a:t>
            </a:r>
          </a:p>
          <a:p>
            <a:pPr marL="896938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videókártya aktív hűtésű,</a:t>
            </a:r>
          </a:p>
          <a:p>
            <a:pPr marL="896938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táp aktív hűtésű,</a:t>
            </a:r>
          </a:p>
          <a:p>
            <a:pPr marL="896938"/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meg a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gépházhoz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gyárilag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jár 3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led-es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ventilátor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</a:t>
            </a:r>
          </a:p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 együtt tökéletesen </a:t>
            </a: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elegek ahhoz, hogy ne melegedjen túl a gép.</a:t>
            </a:r>
            <a:endParaRPr lang="hu-H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116630"/>
            <a:ext cx="1656186" cy="16561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7622"/>
            <a:ext cx="1656186" cy="1656186"/>
          </a:xfrm>
          <a:prstGeom prst="rect">
            <a:avLst/>
          </a:prstGeom>
        </p:spPr>
      </p:pic>
      <p:pic>
        <p:nvPicPr>
          <p:cNvPr id="9" name="Kép 8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08" y="5661248"/>
            <a:ext cx="1080000" cy="1080000"/>
          </a:xfrm>
          <a:prstGeom prst="rect">
            <a:avLst/>
          </a:prstGeom>
        </p:spPr>
      </p:pic>
      <p:pic>
        <p:nvPicPr>
          <p:cNvPr id="7" name="Kép 6">
            <a:hlinkClick r:id="rId5" action="ppaction://hlinksldjump" highlightClick="1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29614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hu-H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Most, hogy a hardver megvan, jöjjenek a szoftverek.</a:t>
            </a:r>
            <a:endParaRPr lang="hu-HU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30430"/>
            <a:ext cx="1542386" cy="15423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9631"/>
            <a:ext cx="1512168" cy="1512168"/>
          </a:xfrm>
          <a:prstGeom prst="rect">
            <a:avLst/>
          </a:prstGeom>
        </p:spPr>
      </p:pic>
      <p:sp>
        <p:nvSpPr>
          <p:cNvPr id="7" name="Szövegdoboz 6">
            <a:hlinkClick r:id="rId4" action="ppaction://hlinksldjump"/>
            <a:hlinkHover r:id="" action="ppaction://noaction" highlightClick="1"/>
          </p:cNvPr>
          <p:cNvSpPr txBox="1"/>
          <p:nvPr/>
        </p:nvSpPr>
        <p:spPr>
          <a:xfrm>
            <a:off x="2663788" y="306896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Operációs rendszer</a:t>
            </a:r>
          </a:p>
        </p:txBody>
      </p:sp>
      <p:sp>
        <p:nvSpPr>
          <p:cNvPr id="8" name="Szövegdoboz 7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2051720" y="41490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Videószerkesztő program</a:t>
            </a:r>
          </a:p>
        </p:txBody>
      </p:sp>
      <p:sp>
        <p:nvSpPr>
          <p:cNvPr id="9" name="Szövegdoboz 8">
            <a:hlinkClick r:id="rId6" action="ppaction://hlinksldjump"/>
            <a:hlinkHover r:id="" action="ppaction://noaction" highlightClick="1"/>
          </p:cNvPr>
          <p:cNvSpPr txBox="1"/>
          <p:nvPr/>
        </p:nvSpPr>
        <p:spPr>
          <a:xfrm>
            <a:off x="2159732" y="522920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Irodai szoftvercsomag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44624"/>
            <a:ext cx="684000" cy="684000"/>
          </a:xfrm>
          <a:prstGeom prst="rect">
            <a:avLst/>
          </a:prstGeom>
        </p:spPr>
      </p:pic>
      <p:sp>
        <p:nvSpPr>
          <p:cNvPr id="10" name="Szövegdoboz 9">
            <a:hlinkClick r:id="rId8" action="ppaction://hlinksldjump"/>
            <a:hlinkHover r:id="" action="ppaction://noaction" highlightClick="1"/>
          </p:cNvPr>
          <p:cNvSpPr txBox="1"/>
          <p:nvPr/>
        </p:nvSpPr>
        <p:spPr>
          <a:xfrm>
            <a:off x="2735796" y="606687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Tovább a </a:t>
            </a:r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perifériákra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2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Operációs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Windows 7 Professional</a:t>
            </a:r>
          </a:p>
          <a:p>
            <a:pPr marL="896938"/>
            <a:r>
              <a:rPr lang="hu-H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900Ft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a Windows amit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mindenki kedvel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ismer 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ami a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legmegbízhatóbb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ára azért ilyen kedvező, mert úgynevezett „</a:t>
            </a: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használt szoftverként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lehet megvásárolni erről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helyről: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http://www.software-deals.hu/windows-7/windows-7-professional</a:t>
            </a: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teljesen eredeti szoftver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414" y="158422"/>
            <a:ext cx="1542386" cy="15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Videószerkesztő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</a:t>
            </a:r>
            <a:r>
              <a:rPr lang="hu-HU" sz="3600" b="1" cap="sm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Premiere</a:t>
            </a: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CC</a:t>
            </a:r>
          </a:p>
          <a:p>
            <a:pPr marL="896938"/>
            <a:r>
              <a:rPr lang="hu-H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3840Ft/hó egy </a:t>
            </a:r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évig</a:t>
            </a:r>
          </a:p>
          <a:p>
            <a:pPr marL="0" indent="0">
              <a:buNone/>
            </a:pPr>
            <a:r>
              <a:rPr lang="hu-H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Professzionális célokra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használható videószerkesztő programot akartam venni.</a:t>
            </a:r>
          </a:p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Sokak szerint </a:t>
            </a: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a legjobb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Windows-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videószerkesztő. Igaz, hogy nem a legolcsóbb, de ha részletre vásároljuk,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megéri az árát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végső összegbe csak a kezdőrészletet számoltam bele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643"/>
            <a:ext cx="1224136" cy="1224136"/>
          </a:xfrm>
          <a:prstGeom prst="rect">
            <a:avLst/>
          </a:prstGeom>
        </p:spPr>
      </p:pic>
      <p:pic>
        <p:nvPicPr>
          <p:cNvPr id="5" name="Kép 4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Irodai szoftvercsomag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LibreOffice </a:t>
            </a: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5.3.0</a:t>
            </a:r>
          </a:p>
          <a:p>
            <a:pPr marL="896938"/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Ingyenes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Majdnem olyan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mint a mindenki által ismert </a:t>
            </a:r>
            <a:r>
              <a:rPr lang="hu-H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Office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csomag, egy különbséggel, hogy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ingyenes.</a:t>
            </a:r>
          </a:p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Tartalmaz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szövegszerkesztőt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Writer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prezentációkészítőt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táblázatkezelőt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sőt még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rajzoló programot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képletszerkesztőt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és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adatbázis-kezelőt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is.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4775803" cy="1528257"/>
          </a:xfrm>
          <a:prstGeom prst="rect">
            <a:avLst/>
          </a:prstGeom>
        </p:spPr>
      </p:pic>
      <p:pic>
        <p:nvPicPr>
          <p:cNvPr id="6" name="Kép 5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7" y="5778000"/>
            <a:ext cx="1080000" cy="1080000"/>
          </a:xfrm>
          <a:prstGeom prst="rect">
            <a:avLst/>
          </a:prstGeom>
        </p:spPr>
      </p:pic>
      <p:pic>
        <p:nvPicPr>
          <p:cNvPr id="7" name="Kép 6">
            <a:hlinkClick r:id="rId5" action="ppaction://hlinksldjump" highlightClick="1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27" y="5904172"/>
            <a:ext cx="810040" cy="8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Perifériák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224136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hu-H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hardver és szoftver már megvan, jöjjenek a perifériák.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2405" y="1556792"/>
            <a:ext cx="3491880" cy="17459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25" y="572656"/>
            <a:ext cx="3437901" cy="1704217"/>
          </a:xfrm>
          <a:prstGeom prst="rect">
            <a:avLst/>
          </a:prstGeom>
        </p:spPr>
      </p:pic>
      <p:sp>
        <p:nvSpPr>
          <p:cNvPr id="6" name="Szövegdoboz 5">
            <a:hlinkClick r:id="rId4" action="ppaction://hlinksldjump"/>
            <a:hlinkHover r:id="" action="ppaction://noaction" highlightClick="1"/>
          </p:cNvPr>
          <p:cNvSpPr txBox="1"/>
          <p:nvPr/>
        </p:nvSpPr>
        <p:spPr>
          <a:xfrm>
            <a:off x="3347864" y="29842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1. Monitor</a:t>
            </a:r>
          </a:p>
        </p:txBody>
      </p:sp>
      <p:sp>
        <p:nvSpPr>
          <p:cNvPr id="7" name="Szövegdoboz 6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3635896" y="47862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3. Egér</a:t>
            </a:r>
          </a:p>
        </p:txBody>
      </p:sp>
      <p:sp>
        <p:nvSpPr>
          <p:cNvPr id="8" name="Szövegdoboz 7">
            <a:hlinkClick r:id="rId6" action="ppaction://hlinksldjump"/>
            <a:hlinkHover r:id="" action="ppaction://noaction" highlightClick="1"/>
          </p:cNvPr>
          <p:cNvSpPr txBox="1"/>
          <p:nvPr/>
        </p:nvSpPr>
        <p:spPr>
          <a:xfrm>
            <a:off x="2807804" y="388526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2. Billentyűzet</a:t>
            </a:r>
          </a:p>
        </p:txBody>
      </p:sp>
      <p:sp>
        <p:nvSpPr>
          <p:cNvPr id="9" name="Szövegdoboz 8">
            <a:hlinkClick r:id="rId7" action="ppaction://hlinksldjump"/>
            <a:hlinkHover r:id="" action="ppaction://noaction" highlightClick="1"/>
          </p:cNvPr>
          <p:cNvSpPr txBox="1"/>
          <p:nvPr/>
        </p:nvSpPr>
        <p:spPr>
          <a:xfrm>
            <a:off x="3239852" y="568720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4. Egérpad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4644008" y="5355882"/>
            <a:ext cx="0" cy="5213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4644008" y="5383189"/>
            <a:ext cx="133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És</a:t>
            </a: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0000" y="1230553"/>
            <a:ext cx="864000" cy="864000"/>
          </a:xfrm>
          <a:prstGeom prst="rect">
            <a:avLst/>
          </a:prstGeom>
        </p:spPr>
      </p:pic>
      <p:sp>
        <p:nvSpPr>
          <p:cNvPr id="10" name="Szövegdoboz 9">
            <a:hlinkClick r:id="rId9" action="ppaction://hlinksldjump"/>
            <a:hlinkHover r:id="" action="ppaction://noaction" highlightClick="1"/>
          </p:cNvPr>
          <p:cNvSpPr txBox="1"/>
          <p:nvPr/>
        </p:nvSpPr>
        <p:spPr>
          <a:xfrm>
            <a:off x="5904148" y="6118646"/>
            <a:ext cx="32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Tovább a kérdésekre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0.0033 -0.03727 -0.00017 0.00532 0.00226 -0.07871 C 0.00243 -0.0875 0.00278 -0.08773 0.00434 -0.09375 C 0.00469 -0.09723 0.00469 -0.1007 0.00538 -0.10371 C 0.00573 -0.10579 0.00677 -0.10741 0.00729 -0.10926 C 0.00816 -0.11158 0.00868 -0.11412 0.00938 -0.11644 C 0.0099 -0.11783 0.01094 -0.11922 0.01146 -0.12061 C 0.01198 -0.12199 0.01198 -0.12338 0.0125 -0.12477 C 0.01372 -0.12801 0.0158 -0.13102 0.01771 -0.13311 C 0.01875 -0.13426 0.01962 -0.13519 0.02083 -0.13611 C 0.02188 -0.13658 0.02274 -0.13681 0.02396 -0.13727 L 0.03316 -0.14561 C 0.0342 -0.14676 0.03507 -0.14815 0.03629 -0.14838 C 0.0467 -0.15232 0.03385 -0.14723 0.04445 -0.15278 C 0.04566 -0.15348 0.04722 -0.15348 0.04844 -0.15394 C 0.05017 -0.1551 0.05191 -0.15625 0.05365 -0.15695 C 0.05538 -0.15741 0.05712 -0.15787 0.05868 -0.15834 C 0.06024 -0.1588 0.06146 -0.15926 0.06285 -0.15973 C 0.06632 -0.16088 0.06979 -0.16158 0.07326 -0.1625 C 0.0757 -0.16297 0.08212 -0.16505 0.08455 -0.16528 C 0.10156 -0.16736 0.125 -0.16736 0.14028 -0.16806 C 0.14722 -0.16829 0.15399 -0.16898 0.16094 -0.16945 C 0.16424 -0.16991 0.16788 -0.17037 0.17118 -0.17084 C 0.18767 -0.17292 0.18247 -0.17176 0.20191 -0.17523 C 0.20469 -0.17547 0.20747 -0.17593 0.21024 -0.17639 C 0.21441 -0.17732 0.2184 -0.17824 0.22257 -0.17917 C 0.22465 -0.17986 0.22674 -0.18033 0.22865 -0.18079 L 0.25052 -0.18473 L 0.25868 -0.18635 L 0.26597 -0.1875 C 0.2691 -0.1882 0.27205 -0.18866 0.27535 -0.18912 C 0.28594 -0.19306 0.27934 -0.19121 0.29167 -0.19306 L 0.30816 -0.19607 C 0.31059 -0.19699 0.31302 -0.19815 0.31545 -0.19885 C 0.31892 -0.2 0.3224 -0.20023 0.3257 -0.20162 C 0.33611 -0.20625 0.32014 -0.19931 0.33299 -0.2044 C 0.33507 -0.20533 0.33715 -0.20672 0.33906 -0.20718 C 0.34097 -0.20787 0.34271 -0.20811 0.34427 -0.20857 C 0.34896 -0.20996 0.34948 -0.21065 0.35451 -0.21273 L 0.35781 -0.21436 L 0.36094 -0.21551 C 0.36146 -0.21713 0.36198 -0.21875 0.36302 -0.21991 C 0.36372 -0.22084 0.36528 -0.22153 0.36597 -0.22269 C 0.36667 -0.22361 0.36649 -0.22547 0.36701 -0.22662 C 0.36823 -0.2301 0.36875 -0.23056 0.37014 -0.23218 " pathEditMode="relative" rAng="0" ptsTypes="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4005 L 0.00729 0.04028 C 0.00416 0.03796 0.00104 0.03542 -0.00209 0.0338 C -0.00365 0.03287 -0.00521 0.03287 -0.00677 0.03217 C -0.00972 0.03079 -0.01441 0.02824 -0.01719 0.02592 C -0.02552 0.01967 -0.01459 0.02662 -0.02656 0.01667 C -0.02761 0.01574 -0.02882 0.01574 -0.03004 0.01505 C -0.03108 0.01366 -0.03229 0.0118 -0.03351 0.01042 C -0.03681 0.00671 -0.03993 0.00579 -0.04393 0.00278 C -0.05156 -0.00324 -0.0507 -0.0044 -0.05903 -0.00972 C -0.06129 -0.01111 -0.06372 -0.01158 -0.06597 -0.01273 C -0.06806 -0.01366 -0.06979 -0.01482 -0.07188 -0.01574 C -0.07413 -0.0169 -0.07882 -0.01898 -0.07882 -0.01875 C -0.08004 -0.01991 -0.08108 -0.0213 -0.08229 -0.02199 C -0.08368 -0.02292 -0.09167 -0.02477 -0.09271 -0.02523 C -0.09497 -0.02662 -0.10434 -0.03333 -0.10781 -0.03449 C -0.11059 -0.03542 -0.11337 -0.03542 -0.11597 -0.03588 C -0.1184 -0.03704 -0.12066 -0.0382 -0.12292 -0.03912 C -0.12535 -0.03982 -0.13611 -0.04167 -0.13802 -0.04213 C -0.14184 -0.04306 -0.15486 -0.04607 -0.16025 -0.04676 C -0.19618 -0.05185 -0.15677 -0.0456 -0.18351 -0.05 C -0.18646 -0.05116 -0.18837 -0.05232 -0.1915 -0.05301 C -0.19427 -0.0537 -0.19705 -0.05394 -0.19965 -0.05463 C -0.20209 -0.05509 -0.20434 -0.05556 -0.2066 -0.05602 C -0.23212 -0.05509 -0.23299 -0.05764 -0.24844 -0.05301 C -0.25382 -0.05139 -0.25434 -0.05093 -0.26007 -0.04838 L -0.26372 -0.04676 L -0.26719 -0.04537 C -0.26823 -0.04421 -0.26927 -0.04306 -0.27066 -0.04213 C -0.27292 -0.04097 -0.27518 -0.04005 -0.27761 -0.03912 L -0.28802 -0.03449 C -0.3007 -0.0287 -0.28143 -0.03773 -0.29497 -0.02986 C -0.29722 -0.02847 -0.29965 -0.02732 -0.30191 -0.02662 L -0.30781 -0.02523 C -0.31007 -0.02454 -0.3125 -0.02431 -0.31476 -0.02361 C -0.31719 -0.02292 -0.31927 -0.02107 -0.3217 -0.0206 L -0.32761 -0.01898 C -0.32865 -0.01991 -0.33021 -0.0206 -0.33108 -0.02199 C -0.3375 -0.03264 -0.3257 -0.02083 -0.33577 -0.02986 C -0.33872 -0.04213 -0.3342 -0.02778 -0.34028 -0.03588 C -0.34115 -0.03704 -0.3408 -0.03935 -0.3415 -0.04074 C -0.34202 -0.0419 -0.34306 -0.04259 -0.34375 -0.04375 " pathEditMode="relative" rAng="0" ptsTypes="AAAAAAAAAAAAAAAAAAAAAAAAAAAAAAAAAAAAAAAA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25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" y="1339689"/>
            <a:ext cx="3593533" cy="380551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 történne ha hozzám vágnának 300.000Ft-ot?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1844824"/>
            <a:ext cx="1080000" cy="108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95" y="1310278"/>
            <a:ext cx="1080000" cy="108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1" y="2600968"/>
            <a:ext cx="1080000" cy="1080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702241" y="4812134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Persze </a:t>
            </a:r>
            <a:r>
              <a:rPr lang="hu-HU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hogy vennék </a:t>
            </a:r>
            <a:r>
              <a:rPr lang="hu-H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egy videószerkesztésre alkalmas  </a:t>
            </a:r>
            <a:r>
              <a:rPr lang="hu-HU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számítógépet!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0600" y="2050452"/>
            <a:ext cx="2743200" cy="2743200"/>
          </a:xfrm>
          <a:prstGeom prst="rect">
            <a:avLst/>
          </a:prstGeom>
        </p:spPr>
      </p:pic>
      <p:pic>
        <p:nvPicPr>
          <p:cNvPr id="4" name="Kép 3">
            <a:hlinkClick r:id="rId5" action="ppaction://hlinksldjump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08" y="566124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-4.81481E-6 C -0.00416 -0.00046 -0.00816 -0.00069 -0.01215 -0.00139 C -0.01319 -0.00162 -0.01423 -0.00185 -0.0151 -0.00278 C -0.01632 -0.0037 -0.01684 -0.00555 -0.01805 -0.00671 C -0.01892 -0.00741 -0.02014 -0.00741 -0.021 -0.0081 C -0.02222 -0.0088 -0.02309 -0.00995 -0.02413 -0.01065 C -0.025 -0.01134 -0.02604 -0.01157 -0.02708 -0.01204 C -0.02847 -0.01273 -0.02968 -0.01389 -0.03107 -0.01481 C -0.03385 -0.0162 -0.03611 -0.01667 -0.03906 -0.01736 C -0.04045 -0.01829 -0.04166 -0.01968 -0.04305 -0.02014 C -0.04635 -0.02106 -0.04982 -0.02083 -0.05312 -0.0213 C -0.05538 -0.02176 -0.05781 -0.02222 -0.06007 -0.02268 C -0.0618 -0.02361 -0.06336 -0.02477 -0.0651 -0.02546 C -0.0677 -0.02616 -0.07048 -0.02616 -0.07309 -0.02662 C -0.07534 -0.02708 -0.07777 -0.02731 -0.08003 -0.02801 C -0.08246 -0.0287 -0.08472 -0.02986 -0.08715 -0.03079 C -0.08802 -0.03102 -0.08906 -0.03171 -0.0901 -0.03194 C -0.0927 -0.03287 -0.10347 -0.03588 -0.10711 -0.03611 C -0.11701 -0.0368 -0.12708 -0.03704 -0.13715 -0.03727 C -0.15781 -0.04838 -0.13802 -0.03866 -0.19218 -0.04143 C -0.19375 -0.04143 -0.19548 -0.04236 -0.19705 -0.04259 C -0.20017 -0.04329 -0.20312 -0.04352 -0.20607 -0.04398 C -0.20816 -0.04444 -0.21007 -0.04514 -0.21215 -0.04537 C -0.22014 -0.04606 -0.22812 -0.0463 -0.23611 -0.04676 C -0.24791 -0.05069 -0.22916 -0.04468 -0.24705 -0.0493 C -0.24809 -0.04954 -0.24913 -0.05046 -0.25017 -0.05069 C -0.25955 -0.05231 -0.28073 -0.05301 -0.28715 -0.05347 L -0.30312 -0.05602 C -0.39774 -0.0706 -0.49375 -0.05648 -0.58906 -0.05602 C -0.59583 -0.05509 -0.60312 -0.05741 -0.6092 -0.05347 C -0.61041 -0.05255 -0.61163 -0.05116 -0.61319 -0.05069 C -0.61562 -0.04977 -0.62882 -0.04815 -0.6302 -0.04815 C -0.64184 -0.04421 -0.62569 -0.0493 -0.65312 -0.04398 L -0.66007 -0.04259 C -0.66614 -0.04143 -0.67205 -0.03958 -0.67812 -0.03866 C -0.68107 -0.03819 -0.6842 -0.03796 -0.68715 -0.03727 C -0.69114 -0.03657 -0.69531 -0.03611 -0.69913 -0.03472 L -0.70607 -0.03194 C -0.70746 -0.03148 -0.70885 -0.03102 -0.71007 -0.03079 C -0.71371 -0.03009 -0.71753 -0.02986 -0.72118 -0.0294 C -0.72222 -0.02847 -0.72309 -0.02731 -0.72413 -0.02662 C -0.72621 -0.02569 -0.73472 -0.0243 -0.73611 -0.02407 C -0.75295 -0.01944 -0.73455 -0.02268 -0.75416 -0.02014 C -0.75555 -0.01968 -0.75677 -0.01898 -0.75816 -0.01875 C -0.76215 -0.01782 -0.76632 -0.01782 -0.77014 -0.01597 C -0.77118 -0.01551 -0.77205 -0.01505 -0.77309 -0.01481 C -0.77864 -0.01296 -0.78455 -0.01273 -0.7901 -0.01204 C -0.79149 -0.01157 -0.79288 -0.01134 -0.79409 -0.01065 C -0.79687 -0.00926 -0.7993 -0.00625 -0.80208 -0.00532 L -0.80607 -0.00393 C -0.81007 0.00394 -0.80573 -0.00347 -0.81215 0.00255 C -0.81336 0.0037 -0.81406 0.00556 -0.8151 0.00671 C -0.81666 0.0081 -0.8184 0.00949 -0.82014 0.01065 C -0.82222 0.01204 -0.82621 0.01273 -0.82812 0.0132 C -0.82951 0.01412 -0.83073 0.01528 -0.83211 0.01597 C -0.83316 0.01644 -0.83507 0.01597 -0.83507 0.01736 C -0.83507 0.01898 -0.83316 0.01898 -0.83211 0.01991 C -0.8309 0.02269 -0.82899 0.025 -0.82812 0.02801 L -0.82517 0.04005 L -0.82413 0.04398 C -0.82378 0.04537 -0.82361 0.04676 -0.82309 0.04792 L -0.82118 0.05463 C -0.82066 0.05857 -0.81996 0.06713 -0.81823 0.0706 C -0.81753 0.07199 -0.81666 0.07315 -0.81614 0.07454 C -0.81562 0.07593 -0.81545 0.07732 -0.8151 0.0787 C -0.81458 0.08079 -0.81371 0.0831 -0.81319 0.08519 C -0.81163 0.0912 -0.81059 0.10463 -0.81007 0.10787 C -0.80989 0.10972 -0.80955 0.11157 -0.8092 0.1132 C -0.80816 0.11736 -0.80607 0.12523 -0.80607 0.12523 C -0.8059 0.12917 -0.80555 0.13333 -0.8052 0.13727 C -0.80486 0.14167 -0.80468 0.1463 -0.80416 0.1507 C -0.80364 0.1537 -0.80277 0.15671 -0.80208 0.15995 C -0.80173 0.16343 -0.80139 0.16713 -0.80121 0.1706 C -0.80069 0.17685 -0.80086 0.1831 -0.80017 0.18935 C -0.79982 0.19282 -0.79878 0.1963 -0.79809 0.2 C -0.79687 0.20833 -0.79722 0.21065 -0.79618 0.21991 C -0.79583 0.22222 -0.79548 0.22431 -0.79514 0.22662 C -0.79479 0.23148 -0.79461 0.23634 -0.79409 0.2412 C -0.79392 0.24259 -0.79323 0.24398 -0.79323 0.24537 C -0.7901 0.27616 -0.79427 0.26343 -0.78923 0.27732 C -0.78889 0.28125 -0.78836 0.28519 -0.78819 0.28935 C -0.78767 0.29537 -0.78784 0.30185 -0.78715 0.30787 C -0.7868 0.31111 -0.78559 0.31412 -0.78507 0.31736 C -0.78472 0.32037 -0.78455 0.32338 -0.7842 0.32662 C -0.78316 0.33495 -0.78211 0.34352 -0.78107 0.35185 C -0.78003 0.36088 -0.78073 0.35764 -0.77916 0.36389 C -0.77847 0.38565 -0.77795 0.40741 -0.77708 0.42917 C -0.77691 0.43681 -0.77621 0.44445 -0.77621 0.45185 C -0.77552 0.48704 -0.77569 0.52222 -0.77517 0.55718 C -0.775 0.56921 -0.7743 0.58125 -0.77413 0.59329 C -0.77395 0.61945 -0.77413 0.6456 -0.77413 0.67199 " pathEditMode="relative" ptsTypes="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48148E-6 L -5.27778E-6 -1.48148E-6 C -0.00348 -0.00047 -0.00678 -0.00093 -0.01007 -0.00139 C -0.01511 -0.00186 -0.02014 -0.00209 -0.02518 -0.00278 C -0.02709 -0.00301 -0.02917 -0.00371 -0.03108 -0.00394 C -0.03369 -0.00463 -0.03646 -0.0051 -0.03907 -0.00533 C -0.04323 -0.00602 -0.05226 -0.00672 -0.05712 -0.00811 C -0.05955 -0.0088 -0.06181 -0.00996 -0.06407 -0.01065 C -0.06667 -0.01158 -0.06945 -0.01227 -0.07205 -0.01343 C -0.07518 -0.01459 -0.07796 -0.01644 -0.08108 -0.01736 C -0.10053 -0.02338 -0.07691 -0.01297 -0.0981 -0.0213 C -0.10608 -0.02454 -0.12153 -0.03264 -0.13212 -0.03473 C -0.13577 -0.03542 -0.13941 -0.03565 -0.14306 -0.03611 C -0.14619 -0.03727 -0.14914 -0.03889 -0.15209 -0.04005 C -0.16355 -0.04422 -0.15938 -0.04098 -0.17119 -0.04676 C -0.17414 -0.04815 -0.17691 -0.0507 -0.18004 -0.05209 C -0.18299 -0.05324 -0.18612 -0.05371 -0.18907 -0.05463 C -0.19185 -0.05556 -0.19445 -0.05625 -0.19705 -0.05741 C -0.19948 -0.05834 -0.20174 -0.06019 -0.20417 -0.06135 C -0.20678 -0.0625 -0.20955 -0.06297 -0.21216 -0.06412 C -0.22327 -0.06852 -0.21007 -0.06528 -0.22414 -0.06806 C -0.22778 -0.06968 -0.23351 -0.07223 -0.23716 -0.07338 C -0.23941 -0.07408 -0.24185 -0.07431 -0.2441 -0.07477 L -0.26007 -0.07732 C -0.26251 -0.07824 -0.26476 -0.0794 -0.26719 -0.0801 C -0.27014 -0.08079 -0.2731 -0.08079 -0.27605 -0.08125 C -0.27848 -0.08172 -0.28073 -0.08218 -0.28316 -0.08264 L -0.29115 -0.08403 C -0.29341 -0.08496 -0.29566 -0.08635 -0.2981 -0.08658 C -0.30313 -0.0875 -0.30816 -0.0875 -0.3132 -0.08797 C -0.3158 -0.08843 -0.31841 -0.08889 -0.32119 -0.08936 C -0.32344 -0.08982 -0.32587 -0.09005 -0.32813 -0.09074 C -0.33056 -0.09144 -0.33264 -0.09306 -0.33507 -0.09329 C -0.3408 -0.09422 -0.34653 -0.09445 -0.35209 -0.09468 C -0.36511 -0.09537 -0.37813 -0.09561 -0.39115 -0.09607 C -0.44445 -0.10787 -0.404 -0.09931 -0.54219 -0.09329 C -0.5507 -0.09306 -0.54948 -0.08936 -0.55712 -0.08658 C -0.56007 -0.08565 -0.5632 -0.08588 -0.56615 -0.08542 C -0.58316 -0.0757 -0.56181 -0.0875 -0.58212 -0.07732 C -0.58455 -0.07616 -0.58681 -0.07454 -0.58907 -0.07338 C -0.60001 -0.06829 -0.59219 -0.07269 -0.60209 -0.06945 C -0.61685 -0.06459 -0.59896 -0.06852 -0.61511 -0.06528 C -0.61719 -0.06412 -0.61893 -0.06227 -0.62119 -0.06135 C -0.62344 -0.06042 -0.62587 -0.06042 -0.62813 -0.05996 C -0.63976 -0.05764 -0.62865 -0.05926 -0.64514 -0.05741 C -0.6474 -0.05648 -0.64983 -0.05533 -0.65209 -0.05463 C -0.65573 -0.05394 -0.65955 -0.05394 -0.6632 -0.05324 C -0.66615 -0.05301 -0.6691 -0.05255 -0.67223 -0.05209 C -0.69132 -0.04561 -0.67431 -0.05047 -0.71216 -0.04792 C -0.71511 -0.04792 -0.71806 -0.04676 -0.72119 -0.04676 C -0.73785 -0.04584 -0.75452 -0.04584 -0.77119 -0.04537 C -0.77587 -0.04445 -0.78039 -0.04329 -0.78525 -0.0426 C -0.79046 -0.0419 -0.79584 -0.0419 -0.80122 -0.04144 C -0.80382 -0.04098 -0.80643 -0.04051 -0.80921 -0.04005 C -0.81112 -0.03912 -0.8132 -0.03797 -0.81511 -0.03727 C -0.82379 -0.03449 -0.81841 -0.0375 -0.82414 -0.03473 C -0.82587 -0.0338 -0.82744 -0.03287 -0.82917 -0.03195 C -0.83021 -0.03148 -0.83126 -0.03125 -0.83212 -0.03079 C -0.83316 -0.02986 -0.83403 -0.02871 -0.83525 -0.02801 C -0.83612 -0.02732 -0.83716 -0.02732 -0.8382 -0.02662 C -0.84688 -0.02176 -0.8382 -0.02593 -0.84514 -0.02269 C -0.84723 -0.01459 -0.84688 -0.01783 -0.84514 -0.00394 C -0.84445 0.00231 -0.84376 0.00856 -0.84219 0.01458 C -0.84098 0.01967 -0.84028 0.02176 -0.83924 0.02801 C -0.83872 0.03009 -0.83855 0.0324 -0.8382 0.03472 C -0.83785 0.03634 -0.83751 0.03819 -0.83716 0.04004 C -0.83681 0.04444 -0.83664 0.04884 -0.83612 0.05324 C -0.83594 0.05555 -0.83542 0.05764 -0.83525 0.05995 C -0.83438 0.0662 -0.83369 0.07245 -0.83316 0.0787 C -0.83264 0.08356 -0.83247 0.08842 -0.83212 0.09328 C -0.83247 0.16134 -0.8323 0.22939 -0.83316 0.29722 C -0.83316 0.30347 -0.83334 0.31018 -0.83525 0.31597 C -0.83785 0.32477 -0.83681 0.32037 -0.8382 0.32939 C -0.83855 0.3368 -0.83837 0.34444 -0.83924 0.35185 C -0.83994 0.35972 -0.8415 0.35902 -0.84323 0.36527 C -0.84584 0.375 -0.84532 0.38032 -0.84914 0.39074 C -0.85018 0.39328 -0.85122 0.39583 -0.85209 0.39861 C -0.85261 0.4 -0.85278 0.40139 -0.85313 0.40254 C -0.854 0.40532 -0.85539 0.40787 -0.85626 0.41064 C -0.85695 0.41319 -0.85712 0.4162 -0.85816 0.41852 C -0.86337 0.43009 -0.85921 0.42037 -0.8632 0.43194 C -0.86372 0.43379 -0.86441 0.43564 -0.86511 0.43727 C -0.86632 0.44004 -0.8691 0.44537 -0.8691 0.44537 C -0.86945 0.44699 -0.87014 0.4537 -0.87119 0.45602 C -0.87205 0.45787 -0.8731 0.45949 -0.87414 0.46134 C -0.87448 0.46273 -0.87466 0.46412 -0.87518 0.46527 C -0.87639 0.46805 -0.87848 0.47037 -0.87917 0.47338 C -0.87952 0.47453 -0.87952 0.47615 -0.88021 0.47731 C -0.88264 0.48125 -0.88646 0.48356 -0.8882 0.48796 C -0.88959 0.49143 -0.89011 0.49583 -0.89219 0.49861 C -0.89323 0.5 -0.89428 0.50115 -0.89514 0.50254 C -0.90122 0.51227 -0.89202 0.5 -0.90018 0.51203 L -0.90816 0.52268 L -0.92709 0.5574 " pathEditMode="relative" ptsTypes="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59259E-6 L 0.00017 2.59259E-6 C -0.01858 -0.00926 -0.00069 -0.00093 -0.01198 -0.00533 C -0.01388 -0.00625 -0.0158 -0.00741 -0.01789 -0.0081 C -0.02362 -0.00996 -0.03334 -0.01019 -0.03785 -0.01065 C -0.03959 -0.01158 -0.04115 -0.01297 -0.04288 -0.01343 C -0.04618 -0.01412 -0.04966 -0.01412 -0.05296 -0.01459 C -0.05591 -0.01505 -0.05885 -0.01551 -0.06198 -0.01597 C -0.06355 -0.01621 -0.06528 -0.0169 -0.06684 -0.01736 C -0.06893 -0.01783 -0.07101 -0.01806 -0.07292 -0.01875 C -0.07431 -0.01898 -0.07552 -0.01968 -0.07691 -0.01991 C -0.08299 -0.02153 -0.08768 -0.02176 -0.09393 -0.02269 C -0.11493 -0.0257 -0.09098 -0.02222 -0.10799 -0.02523 C -0.11094 -0.02593 -0.11389 -0.02616 -0.11702 -0.02662 C -0.11823 -0.02709 -0.11962 -0.02755 -0.12101 -0.02801 C -0.125 -0.02894 -0.129 -0.0294 -0.13299 -0.03056 C -0.15052 -0.03588 -0.12188 -0.03148 -0.15087 -0.03472 C -0.154 -0.03565 -0.15695 -0.03658 -0.1599 -0.03727 C -0.16285 -0.03797 -0.16598 -0.0382 -0.16893 -0.03866 L -0.17691 -0.04005 C -0.18664 -0.04144 -0.19636 -0.04213 -0.20591 -0.04398 C -0.21823 -0.0463 -0.20764 -0.04445 -0.22188 -0.04676 C -0.22466 -0.04699 -0.22726 -0.04769 -0.23004 -0.04792 L -0.25191 -0.0507 C -0.26268 -0.05209 -0.25868 -0.05209 -0.27101 -0.05463 C -0.27362 -0.05533 -0.27639 -0.05533 -0.279 -0.05602 C -0.2816 -0.05672 -0.28421 -0.05787 -0.28698 -0.05857 C -0.29341 -0.06042 -0.30191 -0.06065 -0.30799 -0.06134 C -0.31372 -0.06273 -0.31927 -0.06459 -0.325 -0.06528 C -0.34098 -0.06736 -0.3323 -0.06644 -0.35105 -0.06806 C -0.40348 -0.08102 -0.34098 -0.06621 -0.37691 -0.07338 C -0.38889 -0.0757 -0.38455 -0.07593 -0.39601 -0.07871 C -0.40365 -0.08033 -0.41129 -0.08056 -0.41893 -0.08125 C -0.42969 -0.08264 -0.44028 -0.08519 -0.45105 -0.08542 L -0.58907 -0.08658 C -0.6073 -0.08935 -0.58837 -0.08588 -0.60799 -0.0919 C -0.61233 -0.09329 -0.62396 -0.09422 -0.62709 -0.09468 C -0.65052 -0.10093 -0.62362 -0.09422 -0.64705 -0.09861 C -0.64844 -0.09884 -0.64966 -0.09977 -0.65105 -0.1 C -0.65695 -0.10139 -0.66302 -0.10278 -0.6691 -0.10394 C -0.67414 -0.10509 -0.68421 -0.10602 -0.68907 -0.10672 C -0.69202 -0.10695 -0.69497 -0.10764 -0.69809 -0.10787 C -0.71285 -0.11366 -0.69688 -0.1081 -0.71302 -0.11204 C -0.71407 -0.11227 -0.71493 -0.1132 -0.71598 -0.11343 C -0.72396 -0.11412 -0.73212 -0.11412 -0.74011 -0.11459 C -0.76528 -0.12315 -0.74705 -0.11806 -0.80209 -0.11597 C -0.80834 -0.11574 -0.81476 -0.11505 -0.82101 -0.11459 C -0.82205 -0.11412 -0.82309 -0.11389 -0.82414 -0.11343 C -0.83177 -0.1081 -0.82257 -0.11273 -0.83004 -0.10926 C -0.83039 -0.10787 -0.83108 -0.10672 -0.83108 -0.10533 C -0.83108 -0.10185 -0.829 -0.1 -0.82813 -0.09722 C -0.82761 -0.09607 -0.82726 -0.09468 -0.82709 -0.09329 C -0.82639 -0.08982 -0.82552 -0.08634 -0.825 -0.08264 L -0.82309 -0.06922 C -0.82327 -0.04861 -0.82379 0.12453 -0.825 0.17731 C -0.82518 0.18148 -0.82743 0.19282 -0.82813 0.19606 C -0.8283 0.19722 -0.82882 0.19861 -0.829 0.2 C -0.83021 0.20787 -0.82987 0.21643 -0.83212 0.22407 C -0.83282 0.22616 -0.83351 0.22824 -0.83403 0.23055 C -0.83473 0.23333 -0.83646 0.24166 -0.83698 0.24537 C -0.8375 0.24745 -0.83768 0.24977 -0.83802 0.25185 C -0.83959 0.26065 -0.83889 0.2544 -0.84011 0.26528 C -0.84046 0.26875 -0.84046 0.27245 -0.84115 0.27592 C -0.8415 0.2787 -0.84254 0.28125 -0.84306 0.28403 C -0.84688 0.30069 -0.84167 0.27986 -0.84514 0.29328 C -0.84549 0.29676 -0.84566 0.30046 -0.84601 0.30393 C -0.84636 0.30625 -0.84688 0.30833 -0.84705 0.31065 C -0.84757 0.31597 -0.84757 0.32129 -0.84809 0.32662 C -0.84827 0.32847 -0.84879 0.33009 -0.84914 0.33194 C -0.84948 0.33541 -0.84966 0.33912 -0.85 0.34259 C -0.85035 0.34537 -0.8507 0.34791 -0.85105 0.35069 C -0.85139 0.36481 -0.85122 0.37916 -0.85209 0.39328 C -0.85261 0.40092 -0.85434 0.39953 -0.85504 0.40532 C -0.85539 0.40787 -0.85591 0.41065 -0.85608 0.41319 C -0.8566 0.41852 -0.85625 0.42407 -0.85712 0.42916 C -0.8573 0.43078 -0.85886 0.43171 -0.85903 0.43333 C -0.85955 0.43727 -0.85903 0.4412 -0.85903 0.44537 " pathEditMode="relative" ptsTypes="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Asus VP239H IPS </a:t>
            </a: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</a:t>
            </a:r>
          </a:p>
          <a:p>
            <a:pPr marL="896938" indent="-361950"/>
            <a:r>
              <a:rPr lang="hu-H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990Ft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méretű,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kontrasztarányú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paneles monitort kerestem.</a:t>
            </a:r>
          </a:p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a monitor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23”-os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80 000 000:1-hez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kontrasztaránnyal rendelkezik. Van rajta </a:t>
            </a: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HDMI-port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is. Ráadásul tartalmaz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beépített hangszórókat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így ezt már külön nem kell venni.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64" y="116632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Billentyűzet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</a:t>
            </a: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uRage</a:t>
            </a: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Led </a:t>
            </a:r>
            <a:r>
              <a:rPr lang="hu-HU" sz="3600" b="1" cap="sm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Illuminated</a:t>
            </a:r>
            <a:endParaRPr lang="hu-HU" sz="3600" b="1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6938" indent="-361950"/>
            <a:r>
              <a:rPr lang="hu-H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790Ft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Olcsó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gagyi 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billentyűzetet kerestem, ami lehetőleg tud világítani és vannak rajta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multimédia gombok.</a:t>
            </a:r>
          </a:p>
          <a:p>
            <a:pPr marL="0" indent="0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a billentyűzet pontosan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megfelel az elvárásaimnak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Természetesen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 kiosztású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99392"/>
            <a:ext cx="2886447" cy="28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hu-HU" dirty="0" smtClean="0"/>
              <a:t>gér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</a:t>
            </a: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uRage</a:t>
            </a: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cap="sm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Unleashed</a:t>
            </a:r>
            <a:endParaRPr lang="hu-HU" sz="3600" b="1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6938" indent="-361950"/>
            <a:r>
              <a:rPr lang="hu-H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490Ft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Mindenképpen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vezeték nélküli 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egeret szerettem volna, lehetőleg ebből is olyat, ami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 világítani.</a:t>
            </a:r>
          </a:p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az egér </a:t>
            </a: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mindent tud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amit egy általános felhasználású egérnek tudni illik. Ezen kívül, még van rajta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egyedileg programozható gomb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is, ami videószerkesztéskor hasznos tud lenni.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1709"/>
            <a:ext cx="3246487" cy="32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Egérpad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Natec</a:t>
            </a: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</a:t>
            </a: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M12 </a:t>
            </a:r>
            <a:r>
              <a:rPr lang="hu-HU" sz="3600" b="1" cap="sm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hu-HU" sz="3600" b="1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6938" indent="-361950"/>
            <a:r>
              <a:rPr lang="hu-HU" sz="3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490Ft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Tudom, hogy </a:t>
            </a:r>
            <a:r>
              <a:rPr lang="hu-H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egérpad nem egy periféria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egérhez hozzá tartozik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szükség van rá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Azért ezt választottam, mert ez egy teljesen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gumírozott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aljú,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textil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egérpad. A méreteiben is tökéletes bármilyen munkához. </a:t>
            </a: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az utolsó kellék a </a:t>
            </a:r>
            <a:r>
              <a:rPr lang="hu-H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számítógépünkhöz</a:t>
            </a: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teljes számítógép ára: </a:t>
            </a:r>
            <a:r>
              <a:rPr lang="hu-HU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294 310Ft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Már csak össze kell szerelni.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7" y="5778000"/>
            <a:ext cx="1080000" cy="108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28" y="44624"/>
            <a:ext cx="2880320" cy="2880320"/>
          </a:xfrm>
          <a:prstGeom prst="rect">
            <a:avLst/>
          </a:prstGeom>
        </p:spPr>
      </p:pic>
      <p:pic>
        <p:nvPicPr>
          <p:cNvPr id="6" name="Kép 5">
            <a:hlinkClick r:id="rId5" action="ppaction://hlinksldjump" highlightClick="1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756" y="1556792"/>
            <a:ext cx="8964488" cy="37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50" dirty="0" smtClean="0">
                <a:latin typeface="Garamond" panose="02020404030301010803" pitchFamily="18" charset="0"/>
              </a:rPr>
              <a:t>1. Melyik alkatrész(</a:t>
            </a:r>
            <a:r>
              <a:rPr lang="hu-HU" sz="1850" dirty="0" err="1" smtClean="0">
                <a:latin typeface="Garamond" panose="02020404030301010803" pitchFamily="18" charset="0"/>
              </a:rPr>
              <a:t>ek</a:t>
            </a:r>
            <a:r>
              <a:rPr lang="hu-HU" sz="1850" dirty="0" smtClean="0">
                <a:latin typeface="Garamond" panose="02020404030301010803" pitchFamily="18" charset="0"/>
              </a:rPr>
              <a:t>) </a:t>
            </a:r>
            <a:r>
              <a:rPr lang="hu-HU" sz="1850" b="1" dirty="0" smtClean="0">
                <a:latin typeface="Garamond" panose="02020404030301010803" pitchFamily="18" charset="0"/>
              </a:rPr>
              <a:t>fontosak</a:t>
            </a:r>
            <a:r>
              <a:rPr lang="hu-HU" sz="1850" dirty="0" smtClean="0">
                <a:latin typeface="Garamond" panose="02020404030301010803" pitchFamily="18" charset="0"/>
              </a:rPr>
              <a:t> az alábbiak közül egy </a:t>
            </a:r>
            <a:r>
              <a:rPr lang="hu-HU" sz="1850" u="sng" dirty="0" smtClean="0">
                <a:latin typeface="Garamond" panose="02020404030301010803" pitchFamily="18" charset="0"/>
              </a:rPr>
              <a:t>videószerkesztésre szánt számítógépben</a:t>
            </a:r>
            <a:r>
              <a:rPr lang="hu-HU" sz="1850" dirty="0" smtClean="0">
                <a:latin typeface="Garamond" panose="02020404030301010803" pitchFamily="18" charset="0"/>
              </a:rPr>
              <a:t>?</a:t>
            </a:r>
            <a:endParaRPr lang="hu-HU" sz="1850" dirty="0">
              <a:latin typeface="Garamond" panose="020204040303010108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3528" y="2129358"/>
            <a:ext cx="208823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Videókártya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24128" y="2129358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hu-HU" dirty="0"/>
              <a:t>Processzor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879812" y="2129358"/>
            <a:ext cx="237626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hu-HU" dirty="0"/>
              <a:t>Memória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3528" y="2129358"/>
            <a:ext cx="208823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Videókártya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880539" y="2129358"/>
            <a:ext cx="237626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hu-HU" dirty="0"/>
              <a:t>Memória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724128" y="2129358"/>
            <a:ext cx="244827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hu-HU" dirty="0"/>
              <a:t>Processzor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5305" y="2862322"/>
            <a:ext cx="894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Garamond" panose="02020404030301010803" pitchFamily="18" charset="0"/>
              </a:rPr>
              <a:t>2. Egy számítógép összerakásakor az a </a:t>
            </a:r>
            <a:r>
              <a:rPr lang="hu-HU" sz="2000" b="1" dirty="0">
                <a:latin typeface="Garamond" panose="02020404030301010803" pitchFamily="18" charset="0"/>
              </a:rPr>
              <a:t>legkevésbé fontos</a:t>
            </a:r>
            <a:r>
              <a:rPr lang="hu-HU" sz="2000" dirty="0">
                <a:latin typeface="Garamond" panose="02020404030301010803" pitchFamily="18" charset="0"/>
              </a:rPr>
              <a:t>, hogy mire fogjuk használni.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899592" y="3328831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Garamond" panose="02020404030301010803" pitchFamily="18" charset="0"/>
              </a:rPr>
              <a:t>Igaz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243638" y="3335796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Hamis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99592" y="3329401"/>
            <a:ext cx="244827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Garamond" panose="02020404030301010803" pitchFamily="18" charset="0"/>
              </a:rPr>
              <a:t>Igaz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243638" y="3335796"/>
            <a:ext cx="244827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Hamis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5305" y="3967797"/>
            <a:ext cx="887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Garamond" panose="02020404030301010803" pitchFamily="18" charset="0"/>
              </a:rPr>
              <a:t>3. Én az I5-6500 processzort választottam.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99592" y="4440278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Garamond" panose="02020404030301010803" pitchFamily="18" charset="0"/>
              </a:rPr>
              <a:t>Igaz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899592" y="4440278"/>
            <a:ext cx="244827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Igaz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243638" y="4433812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Hamis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243638" y="4433812"/>
            <a:ext cx="244827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Hamis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85305" y="5073272"/>
            <a:ext cx="873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Garamond" panose="02020404030301010803" pitchFamily="18" charset="0"/>
              </a:rPr>
              <a:t>4. Nem tartom fontosnak az ssd használatát, mert nem tesz hozzá a számítógép teljesítményéhez.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899592" y="5952487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Garamond" panose="02020404030301010803" pitchFamily="18" charset="0"/>
              </a:rPr>
              <a:t>Igaz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243638" y="5952487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Hamis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248476" y="5952487"/>
            <a:ext cx="244827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Hamis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99592" y="5951879"/>
            <a:ext cx="244827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Igaz</a:t>
            </a:r>
            <a:endParaRPr lang="hu-HU" sz="2000" dirty="0">
              <a:latin typeface="Garamond" panose="02020404030301010803" pitchFamily="18" charset="0"/>
            </a:endParaRPr>
          </a:p>
        </p:txBody>
      </p:sp>
      <p:pic>
        <p:nvPicPr>
          <p:cNvPr id="27" name="Kép 26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7" y="577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20" grpId="0" animBg="1"/>
      <p:bldP spid="19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64"/>
            <a:ext cx="8229600" cy="994122"/>
          </a:xfrm>
        </p:spPr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27315"/>
            <a:ext cx="8229600" cy="555860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2"/>
              </a:rPr>
              <a:t>https://rendszerigeny.hu/szamitogep-epites/2011/11/27</a:t>
            </a:r>
          </a:p>
          <a:p>
            <a:pPr>
              <a:spcBef>
                <a:spcPts val="0"/>
              </a:spcBef>
            </a:pPr>
            <a:r>
              <a:rPr lang="hu-HU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hu-HU" sz="1600" dirty="0">
                <a:solidFill>
                  <a:schemeClr val="tx1"/>
                </a:solidFill>
                <a:hlinkClick r:id="rId2"/>
              </a:rPr>
              <a:t>://www.software-deals.hu/windows-7/windows-7-professional/</a:t>
            </a:r>
          </a:p>
          <a:p>
            <a:pPr>
              <a:spcBef>
                <a:spcPts val="0"/>
              </a:spcBef>
            </a:pPr>
            <a:r>
              <a:rPr lang="hu-HU" sz="1600" dirty="0" smtClean="0">
                <a:solidFill>
                  <a:schemeClr val="tx1"/>
                </a:solidFill>
                <a:hlinkClick r:id="rId2"/>
              </a:rPr>
              <a:t>https://hu.libreoffice.org/letoeltes/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3"/>
              </a:rPr>
              <a:t>http://www.emag.hu/asus-alaplap-socket-1151-h170m-plus/pd/DCXSDYBBM</a:t>
            </a:r>
            <a:r>
              <a:rPr lang="hu-HU" sz="1600" dirty="0" smtClean="0">
                <a:solidFill>
                  <a:schemeClr val="tx1"/>
                </a:solidFill>
                <a:hlinkClick r:id="rId3"/>
              </a:rPr>
              <a:t>/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4"/>
              </a:rPr>
              <a:t>http://www.emag.hu/intelr-coretm-i5-6500-processzor-3-2ghz-skylake-6mb-socket-1151-box-bx80662i56500/pd/DJF6WMBBM</a:t>
            </a:r>
            <a:r>
              <a:rPr lang="hu-HU" sz="1600" dirty="0" smtClean="0">
                <a:solidFill>
                  <a:schemeClr val="tx1"/>
                </a:solidFill>
                <a:hlinkClick r:id="rId4"/>
              </a:rPr>
              <a:t>/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hu-HU" sz="1600" dirty="0" smtClean="0">
                <a:solidFill>
                  <a:schemeClr val="tx1"/>
                </a:solidFill>
                <a:hlinkClick r:id="rId5"/>
              </a:rPr>
              <a:t>edigital.hu/nvidia/asus-nvidia-gt-730-2gb-gddr5-videokartya-gt730-2gd5-brk-p361053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hu-HU" sz="1600" dirty="0" smtClean="0">
                <a:solidFill>
                  <a:schemeClr val="tx1"/>
                </a:solidFill>
                <a:hlinkClick r:id="rId6"/>
              </a:rPr>
              <a:t>www.bestmarkt.hu/kingston-8gb-2666-hyperx-fury-black-ddr4-ram-kit-2x4gb-p290953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7"/>
              </a:rPr>
              <a:t>http://www.emag.hu/toshiba-dt01aca-1tb-merevlemez-7200rpm-32mb-cache-sata-iii-dt01aca100/pd/EBQDNBBBM/#</a:t>
            </a:r>
            <a:r>
              <a:rPr lang="hu-HU" sz="1600" dirty="0" smtClean="0">
                <a:solidFill>
                  <a:schemeClr val="tx1"/>
                </a:solidFill>
                <a:hlinkClick r:id="rId7"/>
              </a:rPr>
              <a:t>1</a:t>
            </a:r>
            <a:endParaRPr lang="hu-HU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8"/>
              </a:rPr>
              <a:t>https://</a:t>
            </a:r>
            <a:r>
              <a:rPr lang="hu-HU" sz="1600" dirty="0" smtClean="0">
                <a:solidFill>
                  <a:schemeClr val="tx1"/>
                </a:solidFill>
                <a:hlinkClick r:id="rId8"/>
              </a:rPr>
              <a:t>edigital.hu/ssd-meghajto/kingston-ssdnow-uv400-25-120gb-sata3-ssd-suv400s37120g-p425432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9"/>
              </a:rPr>
              <a:t>https://</a:t>
            </a:r>
            <a:r>
              <a:rPr lang="hu-HU" sz="1600" dirty="0" smtClean="0">
                <a:solidFill>
                  <a:schemeClr val="tx1"/>
                </a:solidFill>
                <a:hlinkClick r:id="rId9"/>
              </a:rPr>
              <a:t>www.pcx.hu/lc-power-450w-lc600-12-v2-31-tapegyseg-302236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10"/>
              </a:rPr>
              <a:t>http://</a:t>
            </a:r>
            <a:r>
              <a:rPr lang="hu-HU" sz="1600" dirty="0" smtClean="0">
                <a:solidFill>
                  <a:schemeClr val="tx1"/>
                </a:solidFill>
                <a:hlinkClick r:id="rId10"/>
              </a:rPr>
              <a:t>www.bluechip.hu/termek/zalman-z1-neo-fekete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11"/>
              </a:rPr>
              <a:t>http://</a:t>
            </a:r>
            <a:r>
              <a:rPr lang="hu-HU" sz="1600" dirty="0" smtClean="0">
                <a:solidFill>
                  <a:schemeClr val="tx1"/>
                </a:solidFill>
                <a:hlinkClick r:id="rId11"/>
              </a:rPr>
              <a:t>www.adobe.com/hu/products/premiere.html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12"/>
              </a:rPr>
              <a:t>https://</a:t>
            </a:r>
            <a:r>
              <a:rPr lang="hu-HU" sz="1600" dirty="0" smtClean="0">
                <a:solidFill>
                  <a:schemeClr val="tx1"/>
                </a:solidFill>
                <a:hlinkClick r:id="rId12"/>
              </a:rPr>
              <a:t>www.aqua.hu/23-asus-vp239h-ips-led-monitor-fekete-444046.html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13"/>
              </a:rPr>
              <a:t>https://</a:t>
            </a:r>
            <a:r>
              <a:rPr lang="hu-HU" sz="1600" dirty="0" smtClean="0">
                <a:solidFill>
                  <a:schemeClr val="tx1"/>
                </a:solidFill>
                <a:hlinkClick r:id="rId13"/>
              </a:rPr>
              <a:t>edigital.hu/vezetek-nelkuli-eger/hama-urage-unleashed-4000dpi-optikai-gamer-eger-p364174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14"/>
              </a:rPr>
              <a:t>https://</a:t>
            </a:r>
            <a:r>
              <a:rPr lang="hu-HU" sz="1600" dirty="0" smtClean="0">
                <a:solidFill>
                  <a:schemeClr val="tx1"/>
                </a:solidFill>
                <a:hlinkClick r:id="rId14"/>
              </a:rPr>
              <a:t>edigital.hu/vezetekes-billentyuzet/hama-urage-led-illuminated-gamer-billentyuzet-magyar-p388521</a:t>
            </a:r>
            <a:endParaRPr lang="hu-H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solidFill>
                  <a:schemeClr val="tx1"/>
                </a:solidFill>
                <a:hlinkClick r:id="rId15"/>
              </a:rPr>
              <a:t>http://www.emag.hu/natec-genesis-m12-logo-gaming-egerpad-npg-0658/pd/DPKM07BBM</a:t>
            </a:r>
            <a:r>
              <a:rPr lang="hu-HU" sz="1600" dirty="0" smtClean="0">
                <a:solidFill>
                  <a:schemeClr val="tx1"/>
                </a:solidFill>
                <a:hlinkClick r:id="rId15"/>
              </a:rPr>
              <a:t>/</a:t>
            </a:r>
            <a:endParaRPr lang="hu-H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Kép 4">
            <a:hlinkClick r:id="" action="ppaction://hlinkshowjump?jump=endshow" highlightClick="1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05063"/>
            <a:ext cx="1368152" cy="6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2188"/>
            <a:ext cx="8229600" cy="1210146"/>
          </a:xfrm>
        </p:spPr>
        <p:txBody>
          <a:bodyPr/>
          <a:lstStyle/>
          <a:p>
            <a:r>
              <a:rPr lang="hu-HU" dirty="0" smtClean="0"/>
              <a:t>Amire ügyelni kell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63283"/>
            <a:ext cx="8229600" cy="4281341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hu-H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Sok tényezőtől függ az, hogy milyen a számunkra ideális számítógép. </a:t>
            </a:r>
            <a:r>
              <a:rPr lang="hu-H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Legfőképpen a </a:t>
            </a:r>
            <a:r>
              <a:rPr lang="hu-H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felhasználás céljától</a:t>
            </a:r>
            <a:r>
              <a:rPr lang="hu-H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és a </a:t>
            </a:r>
            <a:r>
              <a:rPr lang="hu-H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maximális ráfordítható</a:t>
            </a:r>
            <a:r>
              <a:rPr lang="hu-H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összegtől. </a:t>
            </a:r>
          </a:p>
          <a:p>
            <a:pPr marL="0" indent="357188" algn="just">
              <a:buNone/>
            </a:pPr>
            <a:r>
              <a:rPr lang="hu-H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Ezeken kívül, fontos hogy minden alkatrész </a:t>
            </a:r>
            <a:r>
              <a:rPr lang="hu-H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kompatibilis legyen az alaplappal</a:t>
            </a:r>
            <a:r>
              <a:rPr lang="hu-H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illetve egymással. Kompatibilitás szempontjából fontos, hogy </a:t>
            </a:r>
            <a:r>
              <a:rPr lang="hu-H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megfelelő erősségű legyen a tápegység</a:t>
            </a:r>
            <a:r>
              <a:rPr lang="hu-H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is.</a:t>
            </a:r>
          </a:p>
          <a:p>
            <a:pPr marL="0" indent="357188" algn="just">
              <a:buNone/>
            </a:pPr>
            <a:r>
              <a:rPr lang="hu-H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És ami a legfontosabb, (ez minden vásárlásnál elmondható) hogy az alkatrészeket </a:t>
            </a:r>
            <a:r>
              <a:rPr lang="hu-H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biztonságos és megbízható helyről</a:t>
            </a:r>
            <a:r>
              <a:rPr lang="hu-H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szerezzük be, lehetőleg </a:t>
            </a:r>
            <a:r>
              <a:rPr lang="hu-H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garanciával</a:t>
            </a:r>
            <a:r>
              <a:rPr lang="hu-H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</a:t>
            </a:r>
          </a:p>
          <a:p>
            <a:pPr marL="0" indent="357188" algn="just">
              <a:buNone/>
            </a:pPr>
            <a:r>
              <a:rPr lang="hu-H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Sokan azt hiszik, hogy a gépház a legkevésbé fontos alkatrész, pedig </a:t>
            </a:r>
            <a:r>
              <a:rPr lang="hu-H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nem így van</a:t>
            </a:r>
            <a:r>
              <a:rPr lang="hu-H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Méghozzá azért, mert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 nem szellőzik megfelelően a gépház a belső alkatrészek túlmelegedhetnek</a:t>
            </a:r>
            <a:r>
              <a:rPr lang="hu-H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Ráadásul azért az sem mindegy, hogyan is néz ki a számítógépünk.</a:t>
            </a: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08" y="5661248"/>
            <a:ext cx="1080000" cy="108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00" y="4581248"/>
            <a:ext cx="2116800" cy="2160000"/>
          </a:xfrm>
          <a:prstGeom prst="rect">
            <a:avLst/>
          </a:prstGeom>
        </p:spPr>
      </p:pic>
      <p:pic>
        <p:nvPicPr>
          <p:cNvPr id="7" name="Kép 6">
            <a:hlinkClick r:id="rId5" action="ppaction://hlinksldjump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96" y="565549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amire szükség van?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Miből is áll egy számítógép hardver részről?</a:t>
            </a:r>
          </a:p>
          <a:p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Alaplap</a:t>
            </a:r>
          </a:p>
          <a:p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Processzor</a:t>
            </a:r>
          </a:p>
          <a:p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Videókártya</a:t>
            </a:r>
          </a:p>
          <a:p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Memória</a:t>
            </a:r>
          </a:p>
          <a:p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Háttértárak</a:t>
            </a:r>
          </a:p>
          <a:p>
            <a:r>
              <a:rPr lang="hu-H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Tápegység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Ventilátorok a hűtéshez</a:t>
            </a:r>
          </a:p>
          <a:p>
            <a:pPr>
              <a:spcAft>
                <a:spcPts val="300"/>
              </a:spcAft>
            </a:pPr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És a gépház</a:t>
            </a:r>
          </a:p>
          <a:p>
            <a:pPr marL="0" indent="357188" algn="just">
              <a:buNone/>
            </a:pPr>
            <a:r>
              <a:rPr lang="hu-H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Ezen kívül különböző </a:t>
            </a:r>
            <a:r>
              <a:rPr lang="hu-H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szoftverekre is szükség </a:t>
            </a:r>
            <a:r>
              <a:rPr lang="hu-H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van, </a:t>
            </a:r>
            <a:r>
              <a:rPr lang="hu-H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ezekről </a:t>
            </a:r>
            <a:r>
              <a:rPr lang="hu-H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</a:t>
            </a:r>
            <a:r>
              <a:rPr lang="hu-H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hardverek után beszélek </a:t>
            </a:r>
            <a:r>
              <a:rPr lang="hu-H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részletesen. </a:t>
            </a:r>
            <a:r>
              <a:rPr lang="hu-H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Mi az ami egy videószerkesztésre szánt számítógépben fontos</a:t>
            </a:r>
            <a:r>
              <a:rPr lang="hu-H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a felsorolt alkatrészek közül? </a:t>
            </a:r>
            <a:r>
              <a:rPr lang="hu-H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Ez  a következő kis játékban máris kiderül</a:t>
            </a:r>
            <a:r>
              <a:rPr lang="hu-H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8" name="Kép 7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5445360"/>
            <a:ext cx="1224000" cy="1224000"/>
          </a:xfrm>
          <a:prstGeom prst="rect">
            <a:avLst/>
          </a:prstGeom>
        </p:spPr>
      </p:pic>
      <p:pic>
        <p:nvPicPr>
          <p:cNvPr id="6" name="Kép 5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96" y="5655496"/>
            <a:ext cx="1080000" cy="108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900">
            <a:off x="2612496" y="2016524"/>
            <a:ext cx="1336086" cy="10803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509">
            <a:off x="4052880" y="2922480"/>
            <a:ext cx="2262240" cy="140258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856">
            <a:off x="5780759" y="2309941"/>
            <a:ext cx="2079472" cy="48867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02" y="3268545"/>
            <a:ext cx="1303097" cy="12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5691" y="79790"/>
            <a:ext cx="8229600" cy="1693119"/>
          </a:xfrm>
        </p:spPr>
        <p:txBody>
          <a:bodyPr>
            <a:normAutofit/>
          </a:bodyPr>
          <a:lstStyle/>
          <a:p>
            <a:r>
              <a:rPr lang="hu-HU" sz="2800" dirty="0"/>
              <a:t>Kattintson arra az alkatrészre amely ön szerint </a:t>
            </a:r>
            <a:r>
              <a:rPr lang="hu-HU" sz="2800" b="1" dirty="0"/>
              <a:t>fontos</a:t>
            </a:r>
            <a:r>
              <a:rPr lang="hu-HU" sz="2800" dirty="0"/>
              <a:t> egy videószerkesztésre szánt számítógépben!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7" y="1628800"/>
            <a:ext cx="2226149" cy="180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10" y="3284984"/>
            <a:ext cx="2754783" cy="14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66568"/>
            <a:ext cx="1800000" cy="180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2" y="4581128"/>
            <a:ext cx="2371841" cy="180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1088"/>
            <a:ext cx="2762250" cy="276225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112441" y="3509022"/>
            <a:ext cx="158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Processzor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416316" y="320124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Videókártya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007803" y="4452463"/>
            <a:ext cx="1128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Memória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472478" y="638544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Alaplap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236296" y="637673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Hangkártya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3" y="886634"/>
            <a:ext cx="720000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39" y="2537238"/>
            <a:ext cx="720000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1058586"/>
            <a:ext cx="720000" cy="720000"/>
          </a:xfrm>
          <a:prstGeom prst="rect">
            <a:avLst/>
          </a:prstGeom>
        </p:spPr>
      </p:pic>
      <p:sp>
        <p:nvSpPr>
          <p:cNvPr id="3" name="Szövegdoboz 2">
            <a:hlinkClick r:id="rId9" action="ppaction://hlinksldjump" highlightClick="1"/>
          </p:cNvPr>
          <p:cNvSpPr txBox="1"/>
          <p:nvPr/>
        </p:nvSpPr>
        <p:spPr>
          <a:xfrm>
            <a:off x="3428679" y="5373216"/>
            <a:ext cx="2189720" cy="7078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12167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Kattintson ide ha végzett!</a:t>
            </a:r>
            <a:endParaRPr lang="hu-HU" sz="20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8510" y="3816799"/>
            <a:ext cx="719390" cy="71939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24" y="400498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Alkatrészek</a:t>
            </a:r>
            <a:endParaRPr lang="hu-HU" dirty="0"/>
          </a:p>
        </p:txBody>
      </p:sp>
      <p:sp>
        <p:nvSpPr>
          <p:cNvPr id="8" name="Szövegdoboz 7">
            <a:hlinkClick r:id="rId2" action="ppaction://hlinksldjump"/>
            <a:hlinkHover r:id="" action="ppaction://noaction" highlightClick="1"/>
          </p:cNvPr>
          <p:cNvSpPr txBox="1"/>
          <p:nvPr/>
        </p:nvSpPr>
        <p:spPr>
          <a:xfrm>
            <a:off x="598395" y="18799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Alaplap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>
            <a:hlinkClick r:id="rId3" action="ppaction://hlinksldjump"/>
            <a:hlinkHover r:id="" action="ppaction://noaction" highlightClick="1"/>
          </p:cNvPr>
          <p:cNvSpPr txBox="1"/>
          <p:nvPr/>
        </p:nvSpPr>
        <p:spPr>
          <a:xfrm>
            <a:off x="5796136" y="1879956"/>
            <a:ext cx="298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Processzor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>
            <a:hlinkClick r:id="rId4" action="ppaction://hlinksldjump"/>
            <a:hlinkHover r:id="" action="ppaction://noaction" highlightClick="1"/>
          </p:cNvPr>
          <p:cNvSpPr txBox="1"/>
          <p:nvPr/>
        </p:nvSpPr>
        <p:spPr>
          <a:xfrm>
            <a:off x="454379" y="292504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Videókártya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doboz 12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5992907" y="29250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Memória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>
            <a:hlinkClick r:id="rId6" action="ppaction://hlinksldjump"/>
            <a:hlinkHover r:id="" action="ppaction://noaction" highlightClick="1"/>
          </p:cNvPr>
          <p:cNvSpPr txBox="1"/>
          <p:nvPr/>
        </p:nvSpPr>
        <p:spPr>
          <a:xfrm>
            <a:off x="599762" y="3966548"/>
            <a:ext cx="254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Tápegység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>
            <a:hlinkClick r:id="rId7" action="ppaction://hlinksldjump"/>
            <a:hlinkHover r:id="" action="ppaction://noaction" highlightClick="1"/>
          </p:cNvPr>
          <p:cNvSpPr txBox="1"/>
          <p:nvPr/>
        </p:nvSpPr>
        <p:spPr>
          <a:xfrm>
            <a:off x="683568" y="500805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Gépház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>
            <a:hlinkClick r:id="rId8" action="ppaction://hlinksldjump"/>
            <a:hlinkHover r:id="" action="ppaction://noaction" highlightClick="1"/>
          </p:cNvPr>
          <p:cNvSpPr txBox="1"/>
          <p:nvPr/>
        </p:nvSpPr>
        <p:spPr>
          <a:xfrm>
            <a:off x="6588224" y="4996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Hűtés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1303121"/>
            <a:ext cx="900000" cy="900000"/>
          </a:xfrm>
          <a:prstGeom prst="rect">
            <a:avLst/>
          </a:prstGeom>
        </p:spPr>
      </p:pic>
      <p:cxnSp>
        <p:nvCxnSpPr>
          <p:cNvPr id="4" name="Egyenes összekötő nyíllal 3"/>
          <p:cNvCxnSpPr>
            <a:stCxn id="15" idx="3"/>
            <a:endCxn id="16" idx="1"/>
          </p:cNvCxnSpPr>
          <p:nvPr/>
        </p:nvCxnSpPr>
        <p:spPr>
          <a:xfrm flipV="1">
            <a:off x="2771800" y="5319166"/>
            <a:ext cx="3816424" cy="12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3779912" y="49366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Egyben</a:t>
            </a:r>
            <a:endParaRPr lang="hu-H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7" name="Kép 36">
            <a:hlinkClick r:id="rId10" action="ppaction://hlinksldjump" highlightClick="1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52" y="5805264"/>
            <a:ext cx="1555414" cy="785808"/>
          </a:xfrm>
          <a:prstGeom prst="rect">
            <a:avLst/>
          </a:prstGeom>
        </p:spPr>
      </p:pic>
      <p:sp>
        <p:nvSpPr>
          <p:cNvPr id="7" name="Szövegdoboz 6">
            <a:hlinkClick r:id="rId12" action="ppaction://hlinksldjump"/>
            <a:hlinkHover r:id="" action="ppaction://noaction" highlightClick="1"/>
          </p:cNvPr>
          <p:cNvSpPr txBox="1"/>
          <p:nvPr/>
        </p:nvSpPr>
        <p:spPr>
          <a:xfrm>
            <a:off x="5560859" y="396052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Háttértárak</a:t>
            </a:r>
          </a:p>
        </p:txBody>
      </p:sp>
      <p:sp>
        <p:nvSpPr>
          <p:cNvPr id="3" name="Szövegdoboz 2">
            <a:hlinkClick r:id="rId13" action="ppaction://hlinksldjump"/>
            <a:hlinkHover r:id="" action="ppaction://noaction" highlightClick="1"/>
          </p:cNvPr>
          <p:cNvSpPr txBox="1"/>
          <p:nvPr/>
        </p:nvSpPr>
        <p:spPr>
          <a:xfrm>
            <a:off x="2735796" y="606687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Tovább a szoftverekre</a:t>
            </a:r>
          </a:p>
        </p:txBody>
      </p:sp>
    </p:spTree>
    <p:extLst>
      <p:ext uri="{BB962C8B-B14F-4D97-AF65-F5344CB8AC3E}">
        <p14:creationId xmlns:p14="http://schemas.microsoft.com/office/powerpoint/2010/main" val="35075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7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7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7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2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25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3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  <p:bldP spid="16" grpId="0"/>
      <p:bldP spid="5" grpId="0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81"/>
          </a:xfrm>
        </p:spPr>
        <p:txBody>
          <a:bodyPr/>
          <a:lstStyle/>
          <a:p>
            <a:pPr marL="0" indent="0">
              <a:buNone/>
            </a:pP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Asus H170M-Plus</a:t>
            </a:r>
          </a:p>
          <a:p>
            <a:pPr lvl="2"/>
            <a:r>
              <a:rPr lang="hu-HU" sz="32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32 900Ft</a:t>
            </a:r>
          </a:p>
          <a:p>
            <a:pPr marL="0" indent="0">
              <a:buNone/>
            </a:pPr>
            <a:r>
              <a:rPr lang="hu-H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Megbízható gyártótól </a:t>
            </a:r>
            <a:r>
              <a:rPr lang="hu-H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származó alaplapot kerestem, amely kompatibilis a </a:t>
            </a:r>
            <a:r>
              <a:rPr lang="hu-HU" sz="3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legújabb alkatrészekkel</a:t>
            </a:r>
            <a:r>
              <a:rPr lang="hu-H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3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Találtam is</a:t>
            </a:r>
            <a:r>
              <a:rPr lang="hu-H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Azért ezt választottam, mert minden elérhető benne amire szükség van (</a:t>
            </a:r>
            <a:r>
              <a:rPr lang="hu-H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DDR4-es Ram foglalat, </a:t>
            </a:r>
            <a:r>
              <a:rPr lang="hu-HU" sz="3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Socket</a:t>
            </a:r>
            <a:r>
              <a:rPr lang="hu-H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1151 Processzor foglalat, HDMI port</a:t>
            </a: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ráadásul j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ár-érték arányban </a:t>
            </a: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44"/>
          <a:stretch/>
        </p:blipFill>
        <p:spPr>
          <a:xfrm>
            <a:off x="6084168" y="274638"/>
            <a:ext cx="2213923" cy="236227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1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Processzor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 </a:t>
            </a:r>
            <a:r>
              <a:rPr lang="hu-HU" sz="36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I5-6500</a:t>
            </a:r>
          </a:p>
          <a:p>
            <a:pPr lvl="2"/>
            <a:r>
              <a:rPr lang="hu-HU" sz="32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74 900Ft</a:t>
            </a:r>
          </a:p>
          <a:p>
            <a:pPr marL="0" lvl="2" indent="0">
              <a:spcAft>
                <a:spcPts val="600"/>
              </a:spcAft>
              <a:buNone/>
            </a:pPr>
            <a:r>
              <a:rPr lang="hu-H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Erős, magas órajelű </a:t>
            </a:r>
            <a:r>
              <a:rPr lang="hu-H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processzort kerestem, amely persze </a:t>
            </a:r>
            <a:r>
              <a:rPr lang="hu-HU" sz="3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kompatibilis az alaplappal</a:t>
            </a:r>
            <a:r>
              <a:rPr lang="hu-H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2" indent="0">
              <a:buNone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Azért ezt választottam, mert ez egy erős </a:t>
            </a:r>
            <a:r>
              <a:rPr lang="hu-H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hu-H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generációs, 4 magos</a:t>
            </a: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processzor. Nem mellesleg, csak jó véleményeket lehet róla olvasni az interneten.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781864" cy="2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Videókártya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Asus Nvidia Geforce </a:t>
            </a:r>
            <a:r>
              <a:rPr lang="hu-HU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GT730</a:t>
            </a:r>
          </a:p>
          <a:p>
            <a:pPr marL="896938"/>
            <a:r>
              <a:rPr lang="hu-HU" sz="3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22 990Ft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</a:t>
            </a:r>
            <a:r>
              <a:rPr lang="hu-H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viszonylag olcsó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mégis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ár-érték arányban erős 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videókártyát kerestem. </a:t>
            </a:r>
          </a:p>
          <a:p>
            <a:pPr marL="0" indent="0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Ezzel a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kártyával nem csak 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videók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renderelési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ideje rövidül le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az esetleges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multimédiai felhasználást is könnyíti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Ráadásul mindezt egy kedvező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ron.</a:t>
            </a:r>
          </a:p>
          <a:p>
            <a:pPr marL="0" indent="0">
              <a:buNone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5805264"/>
            <a:ext cx="900000" cy="9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89" y="274638"/>
            <a:ext cx="2880983" cy="17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1245</Words>
  <Application>Microsoft Office PowerPoint</Application>
  <PresentationFormat>Diavetítés a képernyőre (4:3 oldalarány)</PresentationFormat>
  <Paragraphs>179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Harrington</vt:lpstr>
      <vt:lpstr>Wingdings</vt:lpstr>
      <vt:lpstr>Office-téma</vt:lpstr>
      <vt:lpstr>Ilyen számítógépet szeretnék</vt:lpstr>
      <vt:lpstr>Mi történne ha hozzám vágnának 300.000Ft-ot?</vt:lpstr>
      <vt:lpstr>Amire ügyelni kell</vt:lpstr>
      <vt:lpstr>Mi az amire szükség van?</vt:lpstr>
      <vt:lpstr>Kattintson arra az alkatrészre amely ön szerint fontos egy videószerkesztésre szánt számítógépben!</vt:lpstr>
      <vt:lpstr>Alkatrészek</vt:lpstr>
      <vt:lpstr>Alaplap</vt:lpstr>
      <vt:lpstr>Processzor</vt:lpstr>
      <vt:lpstr>Videókártya</vt:lpstr>
      <vt:lpstr>Memória</vt:lpstr>
      <vt:lpstr>Tápegység</vt:lpstr>
      <vt:lpstr>Háttértárak</vt:lpstr>
      <vt:lpstr>Gépház</vt:lpstr>
      <vt:lpstr>Hűtés</vt:lpstr>
      <vt:lpstr>Szoftverek</vt:lpstr>
      <vt:lpstr>Operációs rendszer</vt:lpstr>
      <vt:lpstr>Videószerkesztő program</vt:lpstr>
      <vt:lpstr>Irodai szoftvercsomag</vt:lpstr>
      <vt:lpstr>Perifériák</vt:lpstr>
      <vt:lpstr>Monitor</vt:lpstr>
      <vt:lpstr>Billentyűzet</vt:lpstr>
      <vt:lpstr>Egér</vt:lpstr>
      <vt:lpstr>Egérpad</vt:lpstr>
      <vt:lpstr>Kérdések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Diak</dc:creator>
  <cp:lastModifiedBy>Diak</cp:lastModifiedBy>
  <cp:revision>161</cp:revision>
  <dcterms:created xsi:type="dcterms:W3CDTF">2017-01-05T10:28:58Z</dcterms:created>
  <dcterms:modified xsi:type="dcterms:W3CDTF">2017-02-16T13:24:26Z</dcterms:modified>
</cp:coreProperties>
</file>