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7" r:id="rId12"/>
    <p:sldId id="268" r:id="rId13"/>
    <p:sldId id="264" r:id="rId14"/>
    <p:sldId id="265" r:id="rId15"/>
    <p:sldId id="266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átka Patrik" initials="PP" lastIdx="1" clrIdx="0">
    <p:extLst>
      <p:ext uri="{19B8F6BF-5375-455C-9EA6-DF929625EA0E}">
        <p15:presenceInfo xmlns:p15="http://schemas.microsoft.com/office/powerpoint/2012/main" userId="fcc268fd2fb28d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4T19:00:21.81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104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19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71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87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73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20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35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06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73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3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304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66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74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02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09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71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42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4AA0-2285-4BA3-91CA-5906F82BCFD6}" type="datetimeFigureOut">
              <a:rPr lang="hu-HU" smtClean="0"/>
              <a:t>2017.02.15.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5D42-5445-45F0-8DEC-ABDB5E6FE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201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x.hu/western-digital-1tb-64mb-wd10ezex-merevlemez-106787" TargetMode="External"/><Relationship Id="rId13" Type="http://schemas.openxmlformats.org/officeDocument/2006/relationships/hyperlink" Target="http://www.argep.hu/product_2474212.html" TargetMode="External"/><Relationship Id="rId3" Type="http://schemas.openxmlformats.org/officeDocument/2006/relationships/hyperlink" Target="https://www.pcx.hu/logic-b26-szamitogep-haz-028795" TargetMode="External"/><Relationship Id="rId7" Type="http://schemas.openxmlformats.org/officeDocument/2006/relationships/hyperlink" Target="https://www.pcx.hu/kingston-4gb-ddr3-1600mhz-hyperx-fury-black-hx316c10fb-4-memoria-045405" TargetMode="External"/><Relationship Id="rId12" Type="http://schemas.openxmlformats.org/officeDocument/2006/relationships/hyperlink" Target="http://operacios-rendszer.arukereso.hu/microsoft/windows-10-pro-64bit-hun-fqc-08925-p294299363/" TargetMode="External"/><Relationship Id="rId2" Type="http://schemas.openxmlformats.org/officeDocument/2006/relationships/image" Target="../media/image3.jpg"/><Relationship Id="rId16" Type="http://schemas.openxmlformats.org/officeDocument/2006/relationships/hyperlink" Target="https://www.google.hu/search?q=smiley+gifek&amp;biw=1184&amp;bih=564&amp;source=lnms&amp;tbm=isch&amp;sa=X&amp;sqi=2&amp;ved=0ahUKEwjduY7XqpDSAhUrCcAKHW1UBU4Q_AUIBigB#imgrc=lmzcMMpihcYE-M: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cx.hu/intel-core-i3-4160-bx80646i34160-processzor-059862" TargetMode="External"/><Relationship Id="rId11" Type="http://schemas.openxmlformats.org/officeDocument/2006/relationships/hyperlink" Target="http://eger.arukereso.hu/aula/killing-the-soul-si-928-p231061019/" TargetMode="External"/><Relationship Id="rId5" Type="http://schemas.openxmlformats.org/officeDocument/2006/relationships/hyperlink" Target="https://www.pcx.hu/asus-h81m-plus-alaplap-075162" TargetMode="External"/><Relationship Id="rId15" Type="http://schemas.openxmlformats.org/officeDocument/2006/relationships/hyperlink" Target="http://www.arukereso.hu/videokartya-c3142/msi/geforce-gt-710-2gb-gddr3-64bit-pcie-gt-710-2gd3-lp-p348407330/#termek-leiras" TargetMode="External"/><Relationship Id="rId10" Type="http://schemas.openxmlformats.org/officeDocument/2006/relationships/hyperlink" Target="http://www.arukereso.hu/billentyuzet-c3111/logitech/wireless-touch-keyboard-k400-plus-p295160983/#termek-leiras" TargetMode="External"/><Relationship Id="rId4" Type="http://schemas.openxmlformats.org/officeDocument/2006/relationships/hyperlink" Target="https://www.pcx.hu/zalman-500w-zm500-lx-tapegyseg-898723" TargetMode="External"/><Relationship Id="rId9" Type="http://schemas.openxmlformats.org/officeDocument/2006/relationships/hyperlink" Target="https://www.pcx.hu/lg-gh24nsd1-sata-fekete-oem-dvd-iro-139042" TargetMode="External"/><Relationship Id="rId14" Type="http://schemas.openxmlformats.org/officeDocument/2006/relationships/hyperlink" Target="https://www.google.hu/search?q=office&amp;espv=2&amp;biw=1920&amp;bih=974&amp;source=lnms&amp;tbm=isch&amp;sa=X&amp;ved=0ahUKEwjR5bXUx_7RAhUH1SwKHR5OBZMQ_AUIBigB#tbm=isch&amp;q=microsoft+offi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76424" y="1088135"/>
            <a:ext cx="9681592" cy="1013651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Ilyen számítógépet szeretnék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76424" y="2934526"/>
            <a:ext cx="9381744" cy="1655762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Készítette: Pátka Patrik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Felkészítő tanárom: </a:t>
            </a:r>
            <a:r>
              <a:rPr lang="hu-HU" sz="2400" b="1" dirty="0" err="1">
                <a:solidFill>
                  <a:schemeClr val="bg1"/>
                </a:solidFill>
              </a:rPr>
              <a:t>GondiNÉ</a:t>
            </a:r>
            <a:r>
              <a:rPr lang="hu-HU" sz="2400" b="1" dirty="0">
                <a:solidFill>
                  <a:schemeClr val="bg1"/>
                </a:solidFill>
              </a:rPr>
              <a:t> főző Ildikó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Iskolám neve: </a:t>
            </a:r>
            <a:r>
              <a:rPr lang="hu-HU" sz="2400" b="1" dirty="0" smtClean="0">
                <a:solidFill>
                  <a:schemeClr val="bg1"/>
                </a:solidFill>
              </a:rPr>
              <a:t>Kónyi Deák </a:t>
            </a:r>
            <a:r>
              <a:rPr lang="hu-HU" sz="2400" b="1" dirty="0">
                <a:solidFill>
                  <a:schemeClr val="bg1"/>
                </a:solidFill>
              </a:rPr>
              <a:t>Ferenc Általános Iskola </a:t>
            </a:r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>
                <a:solidFill>
                  <a:schemeClr val="bg1"/>
                </a:solidFill>
              </a:rPr>
              <a:t>	</a:t>
            </a:r>
            <a:r>
              <a:rPr lang="hu-HU" sz="2400" b="1" dirty="0" smtClean="0">
                <a:solidFill>
                  <a:schemeClr val="bg1"/>
                </a:solidFill>
              </a:rPr>
              <a:t>	    és </a:t>
            </a:r>
            <a:r>
              <a:rPr lang="hu-HU" sz="2400" b="1" dirty="0">
                <a:solidFill>
                  <a:schemeClr val="bg1"/>
                </a:solidFill>
              </a:rPr>
              <a:t>Alapfokú Művészeti Iskola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Iskolám címe: </a:t>
            </a:r>
            <a:r>
              <a:rPr lang="hu-HU" sz="2400" b="1" dirty="0" smtClean="0">
                <a:solidFill>
                  <a:schemeClr val="bg1"/>
                </a:solidFill>
              </a:rPr>
              <a:t>9144 Kóny, </a:t>
            </a:r>
            <a:r>
              <a:rPr lang="hu-HU" sz="2400" b="1" dirty="0">
                <a:solidFill>
                  <a:schemeClr val="bg1"/>
                </a:solidFill>
              </a:rPr>
              <a:t>Béke utca 1</a:t>
            </a:r>
          </a:p>
        </p:txBody>
      </p:sp>
    </p:spTree>
    <p:extLst>
      <p:ext uri="{BB962C8B-B14F-4D97-AF65-F5344CB8AC3E}">
        <p14:creationId xmlns:p14="http://schemas.microsoft.com/office/powerpoint/2010/main" val="4532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optikai meghajtó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LG GH24NSD1 SATA</a:t>
            </a:r>
          </a:p>
          <a:p>
            <a:r>
              <a:rPr lang="hu-HU" b="1" dirty="0">
                <a:solidFill>
                  <a:schemeClr val="bg1"/>
                </a:solidFill>
              </a:rPr>
              <a:t>Alap szín: Fekete</a:t>
            </a:r>
          </a:p>
          <a:p>
            <a:r>
              <a:rPr lang="hu-HU" b="1" dirty="0">
                <a:solidFill>
                  <a:schemeClr val="bg1"/>
                </a:solidFill>
              </a:rPr>
              <a:t>Cache méret (MB): 2</a:t>
            </a:r>
          </a:p>
          <a:p>
            <a:r>
              <a:rPr lang="hu-HU" b="1" dirty="0">
                <a:solidFill>
                  <a:schemeClr val="bg1"/>
                </a:solidFill>
              </a:rPr>
              <a:t>Csatoló felület: SATA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Tipus</a:t>
            </a:r>
            <a:r>
              <a:rPr lang="hu-HU" b="1" dirty="0">
                <a:solidFill>
                  <a:schemeClr val="bg1"/>
                </a:solidFill>
              </a:rPr>
              <a:t>: DVD író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3.944 Ft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16" y="2617671"/>
            <a:ext cx="5542195" cy="22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6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egér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AULA </a:t>
            </a:r>
            <a:r>
              <a:rPr lang="hu-HU" b="1" dirty="0" err="1">
                <a:solidFill>
                  <a:schemeClr val="bg1"/>
                </a:solidFill>
              </a:rPr>
              <a:t>Killing</a:t>
            </a:r>
            <a:r>
              <a:rPr lang="hu-HU" b="1" dirty="0">
                <a:solidFill>
                  <a:schemeClr val="bg1"/>
                </a:solidFill>
              </a:rPr>
              <a:t> The </a:t>
            </a:r>
            <a:r>
              <a:rPr lang="hu-HU" b="1" dirty="0" err="1">
                <a:solidFill>
                  <a:schemeClr val="bg1"/>
                </a:solidFill>
              </a:rPr>
              <a:t>Soul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Egér típusa: Optikai</a:t>
            </a:r>
          </a:p>
          <a:p>
            <a:r>
              <a:rPr lang="hu-HU" b="1" dirty="0">
                <a:solidFill>
                  <a:schemeClr val="bg1"/>
                </a:solidFill>
              </a:rPr>
              <a:t>Egér csatlakoztatása: USB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3490 Ft</a:t>
            </a:r>
          </a:p>
          <a:p>
            <a:endParaRPr lang="hu-HU" b="1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3" y="1201744"/>
            <a:ext cx="3359825" cy="42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Billentyűzet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Logitech Wireless Touch Keyboard K400 Plus</a:t>
            </a:r>
          </a:p>
          <a:p>
            <a:r>
              <a:rPr lang="hu-HU" b="1" dirty="0">
                <a:solidFill>
                  <a:schemeClr val="bg1"/>
                </a:solidFill>
              </a:rPr>
              <a:t>Billentyűzet csatlakozása: USB</a:t>
            </a:r>
          </a:p>
          <a:p>
            <a:r>
              <a:rPr lang="hu-HU" b="1" dirty="0">
                <a:solidFill>
                  <a:schemeClr val="bg1"/>
                </a:solidFill>
              </a:rPr>
              <a:t>Vezeték nélküli</a:t>
            </a:r>
          </a:p>
          <a:p>
            <a:r>
              <a:rPr lang="hu-HU" b="1" dirty="0">
                <a:solidFill>
                  <a:schemeClr val="bg1"/>
                </a:solidFill>
              </a:rPr>
              <a:t>Multimédia billentyűzet</a:t>
            </a:r>
          </a:p>
          <a:p>
            <a:pPr marL="0" indent="0">
              <a:buNone/>
            </a:pPr>
            <a:r>
              <a:rPr lang="hu-HU" sz="3500" b="1" dirty="0" smtClean="0">
                <a:solidFill>
                  <a:srgbClr val="FF0000"/>
                </a:solidFill>
              </a:rPr>
              <a:t>Ára</a:t>
            </a:r>
            <a:r>
              <a:rPr lang="hu-HU" sz="3500" b="1" dirty="0">
                <a:solidFill>
                  <a:srgbClr val="FF0000"/>
                </a:solidFill>
              </a:rPr>
              <a:t>: 10 780 Ft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9" y="2442711"/>
            <a:ext cx="3671712" cy="2028621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22393" y="1647106"/>
            <a:ext cx="8439665" cy="3381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Ha nincs kedved egeret használni, nyugodtan használd a multimédia </a:t>
            </a:r>
            <a:r>
              <a:rPr lang="hu-HU" sz="3200" b="1" dirty="0" smtClean="0">
                <a:solidFill>
                  <a:srgbClr val="FF0000"/>
                </a:solidFill>
              </a:rPr>
              <a:t>funkciót!</a:t>
            </a:r>
            <a:endParaRPr lang="hu-HU" sz="3200" b="1" dirty="0">
              <a:solidFill>
                <a:srgbClr val="FF0000"/>
              </a:solidFill>
            </a:endParaRPr>
          </a:p>
          <a:p>
            <a:pPr algn="ctr"/>
            <a:endParaRPr lang="hu-HU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operációs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Windows 10 Pro</a:t>
            </a:r>
          </a:p>
          <a:p>
            <a:r>
              <a:rPr lang="hu-HU" b="1" dirty="0">
                <a:solidFill>
                  <a:schemeClr val="bg1"/>
                </a:solidFill>
              </a:rPr>
              <a:t>64 bit</a:t>
            </a:r>
          </a:p>
          <a:p>
            <a:r>
              <a:rPr lang="hu-HU" b="1" dirty="0">
                <a:solidFill>
                  <a:schemeClr val="bg1"/>
                </a:solidFill>
              </a:rPr>
              <a:t>Nyelv: Magyar</a:t>
            </a:r>
          </a:p>
          <a:p>
            <a:r>
              <a:rPr lang="hu-HU" b="1" dirty="0">
                <a:solidFill>
                  <a:schemeClr val="bg1"/>
                </a:solidFill>
              </a:rPr>
              <a:t>Eddigi leggyorsabb operációs rendszer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29 290 Ft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84" y="932930"/>
            <a:ext cx="4286827" cy="43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szerkesztő program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Adobe </a:t>
            </a:r>
            <a:r>
              <a:rPr lang="hu-HU" b="1" dirty="0" err="1">
                <a:solidFill>
                  <a:schemeClr val="bg1"/>
                </a:solidFill>
              </a:rPr>
              <a:t>Premiere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Elements</a:t>
            </a:r>
            <a:endParaRPr lang="hu-H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28 575Ft</a:t>
            </a:r>
          </a:p>
          <a:p>
            <a:pPr marL="0" indent="0">
              <a:buNone/>
            </a:pPr>
            <a:endParaRPr lang="hu-HU" b="1" dirty="0">
              <a:solidFill>
                <a:schemeClr val="bg1"/>
              </a:solidFill>
            </a:endParaRPr>
          </a:p>
          <a:p>
            <a:endParaRPr lang="hu-HU" b="1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56" y="1073065"/>
            <a:ext cx="3429000" cy="3371850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1487172" y="3091345"/>
            <a:ext cx="8439665" cy="3381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Ez a program a</a:t>
            </a:r>
            <a:r>
              <a:rPr lang="pt-BR" sz="3200" b="1" dirty="0" smtClean="0">
                <a:solidFill>
                  <a:srgbClr val="FF0000"/>
                </a:solidFill>
              </a:rPr>
              <a:t>lkalmas </a:t>
            </a:r>
            <a:r>
              <a:rPr lang="pt-BR" sz="3200" b="1" dirty="0">
                <a:solidFill>
                  <a:srgbClr val="FF0000"/>
                </a:solidFill>
              </a:rPr>
              <a:t>videó, fénykép és zene megvágására </a:t>
            </a:r>
            <a:r>
              <a:rPr lang="hu-HU" sz="3200" b="1" dirty="0" smtClean="0">
                <a:solidFill>
                  <a:srgbClr val="FF0000"/>
                </a:solidFill>
              </a:rPr>
              <a:t>is</a:t>
            </a:r>
            <a:endParaRPr lang="hu-HU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Irodai szoftvercsomag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Microsoft Office 2016</a:t>
            </a:r>
          </a:p>
          <a:p>
            <a:r>
              <a:rPr lang="hu-HU" b="1" dirty="0">
                <a:solidFill>
                  <a:schemeClr val="bg1"/>
                </a:solidFill>
              </a:rPr>
              <a:t>A csomagban található szoftverek:</a:t>
            </a:r>
          </a:p>
          <a:p>
            <a:r>
              <a:rPr lang="hu-HU" b="1" dirty="0">
                <a:solidFill>
                  <a:schemeClr val="bg1"/>
                </a:solidFill>
              </a:rPr>
              <a:t>Microsoft PowerPoint 2016</a:t>
            </a:r>
          </a:p>
          <a:p>
            <a:r>
              <a:rPr lang="hu-HU" b="1" dirty="0">
                <a:solidFill>
                  <a:schemeClr val="bg1"/>
                </a:solidFill>
              </a:rPr>
              <a:t>Microsoft Word 2016</a:t>
            </a:r>
          </a:p>
          <a:p>
            <a:r>
              <a:rPr lang="hu-HU" b="1" dirty="0">
                <a:solidFill>
                  <a:schemeClr val="bg1"/>
                </a:solidFill>
              </a:rPr>
              <a:t>Microsoft Excel 2016</a:t>
            </a:r>
          </a:p>
          <a:p>
            <a:r>
              <a:rPr lang="hu-HU" b="1" dirty="0">
                <a:solidFill>
                  <a:schemeClr val="bg1"/>
                </a:solidFill>
              </a:rPr>
              <a:t>Microsoft Notebook 2016</a:t>
            </a:r>
          </a:p>
          <a:p>
            <a:r>
              <a:rPr lang="hu-HU" b="1" dirty="0">
                <a:solidFill>
                  <a:schemeClr val="bg1"/>
                </a:solidFill>
              </a:rPr>
              <a:t>Microsoft Outlook 2016</a:t>
            </a:r>
          </a:p>
          <a:p>
            <a:pPr marL="0" indent="0">
              <a:buNone/>
            </a:pPr>
            <a:r>
              <a:rPr lang="hu-HU" sz="3800" b="1" dirty="0">
                <a:solidFill>
                  <a:srgbClr val="FF0000"/>
                </a:solidFill>
              </a:rPr>
              <a:t>Ára: 65 090Ft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1" y="2097088"/>
            <a:ext cx="5515919" cy="24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1292" y="69877"/>
            <a:ext cx="11556493" cy="2819627"/>
          </a:xfrm>
        </p:spPr>
        <p:txBody>
          <a:bodyPr>
            <a:normAutofit/>
          </a:bodyPr>
          <a:lstStyle/>
          <a:p>
            <a:pPr algn="ctr"/>
            <a:r>
              <a:rPr lang="hu-HU" sz="9600" dirty="0">
                <a:solidFill>
                  <a:schemeClr val="bg1"/>
                </a:solidFill>
              </a:rPr>
              <a:t>Kérdések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2106930"/>
            <a:ext cx="2980944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    </a:t>
            </a:r>
            <a:r>
              <a:rPr lang="hu-HU" sz="5400" b="1" dirty="0">
                <a:solidFill>
                  <a:schemeClr val="bg1"/>
                </a:solidFill>
              </a:rPr>
              <a:t>1GB hány </a:t>
            </a:r>
            <a:r>
              <a:rPr lang="hu-HU" sz="5400" b="1" dirty="0" err="1">
                <a:solidFill>
                  <a:schemeClr val="bg1"/>
                </a:solidFill>
              </a:rPr>
              <a:t>mb</a:t>
            </a:r>
            <a:r>
              <a:rPr lang="hu-HU" sz="5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Téglalap: lekerekített 3"/>
          <p:cNvSpPr/>
          <p:nvPr/>
        </p:nvSpPr>
        <p:spPr>
          <a:xfrm>
            <a:off x="1533525" y="2647950"/>
            <a:ext cx="2952750" cy="12477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1000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7" name="Téglalap: lekerekített 6"/>
          <p:cNvSpPr/>
          <p:nvPr/>
        </p:nvSpPr>
        <p:spPr>
          <a:xfrm>
            <a:off x="7505700" y="2647949"/>
            <a:ext cx="2952750" cy="12477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1030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8" name="Téglalap: lekerekített 7"/>
          <p:cNvSpPr/>
          <p:nvPr/>
        </p:nvSpPr>
        <p:spPr>
          <a:xfrm>
            <a:off x="1533525" y="4810125"/>
            <a:ext cx="2952750" cy="12477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bg1"/>
                </a:solidFill>
                <a:hlinkClick r:id="" action="ppaction://hlinkshowjump?jump=nextslide">
                  <a:snd r:embed="rId4" name="applause.wav"/>
                </a:hlinkClick>
              </a:rPr>
              <a:t>1024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9" name="Téglalap: lekerekített 8"/>
          <p:cNvSpPr/>
          <p:nvPr/>
        </p:nvSpPr>
        <p:spPr>
          <a:xfrm>
            <a:off x="7505700" y="4705350"/>
            <a:ext cx="2952750" cy="12477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1124</a:t>
            </a:r>
            <a:endParaRPr lang="hu-H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rgbClr val="FFFF00"/>
                </a:solidFill>
              </a:rPr>
              <a:t>Gratulálok! Ügyes vagy</a:t>
            </a:r>
            <a:r>
              <a:rPr lang="hu-HU" b="1" dirty="0" smtClean="0">
                <a:solidFill>
                  <a:srgbClr val="FFFF00"/>
                </a:solidFill>
              </a:rPr>
              <a:t>! 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Már van egy helyes válaszod!</a:t>
            </a:r>
            <a:r>
              <a:rPr lang="hu-HU" dirty="0">
                <a:solidFill>
                  <a:srgbClr val="FFFF00"/>
                </a:solidFill>
              </a:rPr>
              <a:t/>
            </a:r>
            <a:br>
              <a:rPr lang="hu-HU" dirty="0">
                <a:solidFill>
                  <a:srgbClr val="FFFF00"/>
                </a:solidFill>
              </a:rPr>
            </a:br>
            <a:r>
              <a:rPr lang="hu-HU" sz="1400" dirty="0"/>
              <a:t>                       </a:t>
            </a:r>
            <a:r>
              <a:rPr lang="hu-HU" sz="4400" b="1" dirty="0">
                <a:solidFill>
                  <a:schemeClr val="bg1"/>
                </a:solidFill>
              </a:rPr>
              <a:t>Melyik processzor </a:t>
            </a:r>
            <a:r>
              <a:rPr lang="hu-HU" sz="4400" b="1" dirty="0" smtClean="0">
                <a:solidFill>
                  <a:schemeClr val="bg1"/>
                </a:solidFill>
              </a:rPr>
              <a:t>A legrégibb?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/>
            </a:r>
            <a:br>
              <a:rPr lang="hu-HU" sz="1400" dirty="0"/>
            </a:br>
            <a:endParaRPr lang="hu-HU" sz="1400" dirty="0"/>
          </a:p>
        </p:txBody>
      </p:sp>
      <p:sp>
        <p:nvSpPr>
          <p:cNvPr id="5" name="Nyíl: balra mutató 4"/>
          <p:cNvSpPr/>
          <p:nvPr/>
        </p:nvSpPr>
        <p:spPr>
          <a:xfrm>
            <a:off x="9925050" y="5791201"/>
            <a:ext cx="2009775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hlinkClick r:id="" action="ppaction://hlinkshowjump?jump=previousslide"/>
              </a:rPr>
              <a:t>VISSZA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Téglalap: lekerekített 6"/>
          <p:cNvSpPr/>
          <p:nvPr/>
        </p:nvSpPr>
        <p:spPr>
          <a:xfrm>
            <a:off x="1504950" y="2314575"/>
            <a:ext cx="3095625" cy="11334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Athlon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8" name="Téglalap: lekerekített 7"/>
          <p:cNvSpPr/>
          <p:nvPr/>
        </p:nvSpPr>
        <p:spPr>
          <a:xfrm>
            <a:off x="6834187" y="4476750"/>
            <a:ext cx="3095625" cy="11334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 err="1">
                <a:solidFill>
                  <a:schemeClr val="bg1"/>
                </a:solidFill>
                <a:hlinkClick r:id="" action="ppaction://hlinkshowjump?jump=nextslide">
                  <a:snd r:embed="rId4" name="applause.wav"/>
                </a:hlinkClick>
              </a:rPr>
              <a:t>Pentium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9" name="Téglalap: lekerekített 8"/>
          <p:cNvSpPr/>
          <p:nvPr/>
        </p:nvSpPr>
        <p:spPr>
          <a:xfrm>
            <a:off x="1504949" y="4476750"/>
            <a:ext cx="3095625" cy="11334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Celeron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0" name="Téglalap: lekerekített 9"/>
          <p:cNvSpPr/>
          <p:nvPr/>
        </p:nvSpPr>
        <p:spPr>
          <a:xfrm>
            <a:off x="6829425" y="2314575"/>
            <a:ext cx="3095625" cy="11334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 err="1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Duron</a:t>
            </a:r>
            <a:endParaRPr lang="hu-H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1000" dirty="0"/>
              <a:t/>
            </a:r>
            <a:br>
              <a:rPr lang="hu-HU" sz="1000" dirty="0"/>
            </a:br>
            <a:r>
              <a:rPr lang="hu-HU" b="1" dirty="0">
                <a:solidFill>
                  <a:srgbClr val="FFFF00"/>
                </a:solidFill>
              </a:rPr>
              <a:t>Gratulálok! Helyes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 Már két jó válaszod van!</a:t>
            </a:r>
            <a: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  <a:t/>
            </a:r>
            <a:b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Melyik </a:t>
            </a:r>
            <a:r>
              <a:rPr lang="hu-HU" b="1" dirty="0">
                <a:solidFill>
                  <a:schemeClr val="bg1"/>
                </a:solidFill>
                <a:sym typeface="Wingdings" panose="05000000000000000000" pitchFamily="2" charset="2"/>
              </a:rPr>
              <a:t>fájlkezelő program az alábbiak közül?</a:t>
            </a: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endParaRPr lang="hu-HU" sz="1000" dirty="0"/>
          </a:p>
        </p:txBody>
      </p:sp>
      <p:sp>
        <p:nvSpPr>
          <p:cNvPr id="4" name="Ellipszis 3"/>
          <p:cNvSpPr/>
          <p:nvPr/>
        </p:nvSpPr>
        <p:spPr>
          <a:xfrm>
            <a:off x="1457325" y="2657475"/>
            <a:ext cx="2590800" cy="135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hlinkClick r:id="" action="ppaction://hlinkshowjump?jump=nextslide">
                  <a:snd r:embed="rId3" name="applause.wav"/>
                </a:hlinkClick>
              </a:rPr>
              <a:t>Total </a:t>
            </a:r>
            <a:r>
              <a:rPr lang="hu-HU" sz="2400" b="1" dirty="0" err="1">
                <a:solidFill>
                  <a:schemeClr val="bg1"/>
                </a:solidFill>
                <a:hlinkClick r:id="" action="ppaction://hlinkshowjump?jump=nextslide">
                  <a:snd r:embed="rId3" name="applause.wav"/>
                </a:hlinkClick>
              </a:rPr>
              <a:t>Commander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7258312" y="4829597"/>
            <a:ext cx="2590800" cy="135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err="1">
                <a:solidFill>
                  <a:schemeClr val="bg1"/>
                </a:solidFill>
                <a:hlinkClick r:id="" action="ppaction://noaction">
                  <a:snd r:embed="rId4" name="click.wav"/>
                </a:hlinkClick>
              </a:rPr>
              <a:t>Imagine</a:t>
            </a:r>
            <a:r>
              <a:rPr lang="hu-HU" sz="3200" b="1" dirty="0">
                <a:solidFill>
                  <a:schemeClr val="bg1"/>
                </a:solidFill>
                <a:hlinkClick r:id="" action="ppaction://noaction">
                  <a:snd r:embed="rId4" name="click.wav"/>
                </a:hlinkClick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hlinkClick r:id="" action="ppaction://noaction">
                  <a:snd r:embed="rId4" name="click.wav"/>
                </a:hlinkClick>
              </a:rPr>
              <a:t>Logo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1457325" y="4829597"/>
            <a:ext cx="2590800" cy="135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bg1"/>
                </a:solidFill>
                <a:hlinkClick r:id="" action="ppaction://noaction">
                  <a:snd r:embed="rId4" name="click.wav"/>
                </a:hlinkClick>
              </a:rPr>
              <a:t>Microsoft Word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7258312" y="2657475"/>
            <a:ext cx="2590800" cy="135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 err="1">
                <a:solidFill>
                  <a:schemeClr val="bg1"/>
                </a:solidFill>
                <a:hlinkClick r:id="" action="ppaction://noaction">
                  <a:snd r:embed="rId4" name="click.wav"/>
                </a:hlinkClick>
              </a:rPr>
              <a:t>Paint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8" name="Nyíl: balra mutató 7"/>
          <p:cNvSpPr/>
          <p:nvPr/>
        </p:nvSpPr>
        <p:spPr>
          <a:xfrm>
            <a:off x="9849112" y="5705897"/>
            <a:ext cx="2066663" cy="952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hlinkClick r:id="" action="ppaction://hlinkshowjump?jump=previousslide"/>
              </a:rPr>
              <a:t>VISSZA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miért pont ezek?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Nagyon sok videót nézek interneten, amelyekben számítógépeket szerelnek össze, illetve szednek szét. Úgy gondoltam, hogy ebben a prezentációban </a:t>
            </a:r>
            <a:r>
              <a:rPr lang="hu-HU" b="1" dirty="0" smtClean="0">
                <a:solidFill>
                  <a:schemeClr val="bg1"/>
                </a:solidFill>
              </a:rPr>
              <a:t>bemutatok egy </a:t>
            </a:r>
            <a:r>
              <a:rPr lang="hu-HU" b="1" dirty="0" smtClean="0">
                <a:solidFill>
                  <a:schemeClr val="bg1"/>
                </a:solidFill>
              </a:rPr>
              <a:t>általam összeszerelt számítógépet.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Engem </a:t>
            </a:r>
            <a:r>
              <a:rPr lang="hu-HU" b="1" dirty="0" smtClean="0">
                <a:solidFill>
                  <a:schemeClr val="bg1"/>
                </a:solidFill>
              </a:rPr>
              <a:t>mindig érdekelt </a:t>
            </a:r>
            <a:r>
              <a:rPr lang="hu-HU" b="1" dirty="0">
                <a:solidFill>
                  <a:schemeClr val="bg1"/>
                </a:solidFill>
              </a:rPr>
              <a:t>a számítástechnika, ezért csináltam meg ezt a prezentációt.</a:t>
            </a:r>
          </a:p>
          <a:p>
            <a:r>
              <a:rPr lang="hu-HU" b="1" dirty="0">
                <a:solidFill>
                  <a:schemeClr val="bg1"/>
                </a:solidFill>
              </a:rPr>
              <a:t>Megpróbáltam minél jobb termékeket beletenni a számítógépbe, hogy elég erős legyen a videószerkesztéshez.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91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5713" y="1179576"/>
            <a:ext cx="9905998" cy="116516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>
                <a:solidFill>
                  <a:srgbClr val="FFFF00"/>
                </a:solidFill>
              </a:rPr>
              <a:t>Gratlulálok</a:t>
            </a:r>
            <a:r>
              <a:rPr lang="hu-HU" b="1" dirty="0">
                <a:solidFill>
                  <a:srgbClr val="FFFF00"/>
                </a:solidFill>
              </a:rPr>
              <a:t>! Helyes válasz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 és ez már a harmadik!</a:t>
            </a:r>
            <a: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  <a:t/>
            </a:r>
            <a:b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/>
            </a:r>
            <a:br>
              <a:rPr lang="hu-HU" sz="1000" dirty="0">
                <a:sym typeface="Wingdings" panose="05000000000000000000" pitchFamily="2" charset="2"/>
              </a:rPr>
            </a:br>
            <a:r>
              <a:rPr lang="hu-HU" sz="1000" dirty="0">
                <a:sym typeface="Wingdings" panose="05000000000000000000" pitchFamily="2" charset="2"/>
              </a:rPr>
              <a:t>                                    </a:t>
            </a:r>
            <a:r>
              <a:rPr lang="hu-HU" sz="4900" b="1" dirty="0">
                <a:solidFill>
                  <a:schemeClr val="bg1"/>
                </a:solidFill>
                <a:sym typeface="Wingdings" panose="05000000000000000000" pitchFamily="2" charset="2"/>
              </a:rPr>
              <a:t>Melyik nem háttértároló?</a:t>
            </a:r>
            <a:r>
              <a:rPr lang="hu-HU" sz="4400" dirty="0">
                <a:sym typeface="Wingdings" panose="05000000000000000000" pitchFamily="2" charset="2"/>
              </a:rPr>
              <a:t/>
            </a:r>
            <a:br>
              <a:rPr lang="hu-HU" sz="4400" dirty="0">
                <a:sym typeface="Wingdings" panose="05000000000000000000" pitchFamily="2" charset="2"/>
              </a:rPr>
            </a:br>
            <a:r>
              <a:rPr lang="hu-HU" sz="4400" dirty="0">
                <a:sym typeface="Wingdings" panose="05000000000000000000" pitchFamily="2" charset="2"/>
              </a:rPr>
              <a:t>         </a:t>
            </a:r>
            <a:br>
              <a:rPr lang="hu-HU" sz="4400" dirty="0">
                <a:sym typeface="Wingdings" panose="05000000000000000000" pitchFamily="2" charset="2"/>
              </a:rPr>
            </a:b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55712" y="2466975"/>
            <a:ext cx="2733675" cy="1362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Pendrive</a:t>
            </a: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953374" y="5038724"/>
            <a:ext cx="2733675" cy="1362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Floppy</a:t>
            </a: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255712" y="5038724"/>
            <a:ext cx="2733675" cy="1362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Winchester</a:t>
            </a: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953374" y="2466975"/>
            <a:ext cx="2733675" cy="1362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bg1"/>
                </a:solidFill>
                <a:hlinkClick r:id="" action="ppaction://hlinkshowjump?jump=nextslide">
                  <a:snd r:embed="rId4" name="applause.wav"/>
                </a:hlinkClick>
              </a:rPr>
              <a:t>Grafikus kártya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0" name="Nyíl: balra mutató 9"/>
          <p:cNvSpPr/>
          <p:nvPr/>
        </p:nvSpPr>
        <p:spPr>
          <a:xfrm>
            <a:off x="4941116" y="5687736"/>
            <a:ext cx="1761688" cy="713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hlinkClick r:id="" action="ppaction://hlinkshowjump?jump=previousslide"/>
              </a:rPr>
              <a:t>VISSZA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Ez volt a negyedik jó válaszod! Na, még egy utolsó kérdés…</a:t>
            </a:r>
            <a:r>
              <a:rPr lang="hu-HU" b="1" dirty="0">
                <a:solidFill>
                  <a:srgbClr val="FFFF00"/>
                </a:solidFill>
              </a:rPr>
              <a:t/>
            </a:r>
            <a:br>
              <a:rPr lang="hu-HU" b="1" dirty="0">
                <a:solidFill>
                  <a:srgbClr val="FFFF00"/>
                </a:solidFill>
              </a:rPr>
            </a:br>
            <a:r>
              <a:rPr lang="hu-HU" sz="1050" dirty="0"/>
              <a:t/>
            </a:r>
            <a:br>
              <a:rPr lang="hu-HU" sz="1050" dirty="0"/>
            </a:br>
            <a:r>
              <a:rPr lang="hu-HU" sz="1050" dirty="0"/>
              <a:t/>
            </a:r>
            <a:br>
              <a:rPr lang="hu-HU" sz="1050" dirty="0"/>
            </a:br>
            <a:r>
              <a:rPr lang="hu-HU" sz="1050" dirty="0"/>
              <a:t/>
            </a:r>
            <a:br>
              <a:rPr lang="hu-HU" sz="1050" dirty="0"/>
            </a:br>
            <a:r>
              <a:rPr lang="hu-HU" sz="1050" dirty="0"/>
              <a:t/>
            </a:r>
            <a:br>
              <a:rPr lang="hu-HU" sz="1050" dirty="0"/>
            </a:br>
            <a:r>
              <a:rPr lang="hu-HU" sz="1050" dirty="0"/>
              <a:t>         </a:t>
            </a:r>
            <a:r>
              <a:rPr lang="hu-HU" sz="4900" b="1" dirty="0">
                <a:solidFill>
                  <a:schemeClr val="bg1"/>
                </a:solidFill>
              </a:rPr>
              <a:t>Melyik a processzor rövidítése?</a:t>
            </a:r>
            <a:br>
              <a:rPr lang="hu-HU" sz="4900" b="1" dirty="0">
                <a:solidFill>
                  <a:schemeClr val="bg1"/>
                </a:solidFill>
              </a:rPr>
            </a:br>
            <a:r>
              <a:rPr lang="hu-HU" sz="1050" dirty="0"/>
              <a:t/>
            </a:r>
            <a:br>
              <a:rPr lang="hu-HU" sz="1050" dirty="0"/>
            </a:br>
            <a:r>
              <a:rPr lang="hu-HU" sz="1050" dirty="0"/>
              <a:t/>
            </a:r>
            <a:br>
              <a:rPr lang="hu-HU" sz="1050" dirty="0"/>
            </a:br>
            <a:r>
              <a:rPr lang="hu-HU" sz="1050" dirty="0"/>
              <a:t/>
            </a:r>
            <a:br>
              <a:rPr lang="hu-HU" sz="1050" dirty="0"/>
            </a:br>
            <a:r>
              <a:rPr lang="hu-HU" sz="1050" dirty="0"/>
              <a:t/>
            </a:r>
            <a:br>
              <a:rPr lang="hu-HU" sz="1050" dirty="0"/>
            </a:br>
            <a:endParaRPr lang="hu-HU" sz="1050" dirty="0"/>
          </a:p>
        </p:txBody>
      </p:sp>
      <p:sp>
        <p:nvSpPr>
          <p:cNvPr id="4" name="Ellipszis 3"/>
          <p:cNvSpPr/>
          <p:nvPr/>
        </p:nvSpPr>
        <p:spPr>
          <a:xfrm>
            <a:off x="1359017" y="2457974"/>
            <a:ext cx="2214693" cy="1157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XP</a:t>
            </a:r>
            <a:endParaRPr lang="hu-HU" sz="6600" b="1" dirty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359016" y="4405618"/>
            <a:ext cx="2214693" cy="1157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>
                <a:solidFill>
                  <a:schemeClr val="bg1"/>
                </a:solidFill>
                <a:hlinkClick r:id="" action="ppaction://noaction">
                  <a:snd r:embed="rId3" name="click.wav"/>
                </a:hlinkClick>
              </a:rPr>
              <a:t>RAM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159953" y="4405617"/>
            <a:ext cx="2214693" cy="1157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schemeClr val="bg1"/>
                </a:solidFill>
                <a:hlinkClick r:id="" action="ppaction://noaction">
                  <a:snd r:embed="rId4" name="coin.wav"/>
                </a:hlinkClick>
              </a:rPr>
              <a:t>LCD</a:t>
            </a: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8159954" y="2457974"/>
            <a:ext cx="2214693" cy="1157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schemeClr val="bg1"/>
                </a:solidFill>
                <a:hlinkClick r:id="" action="ppaction://hlinkshowjump?jump=nextslide">
                  <a:snd r:embed="rId5" name="applause.wav"/>
                </a:hlinkClick>
              </a:rPr>
              <a:t>CPU</a:t>
            </a: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8" name="Nyíl: balra mutató 7"/>
          <p:cNvSpPr/>
          <p:nvPr/>
        </p:nvSpPr>
        <p:spPr>
          <a:xfrm>
            <a:off x="4924425" y="5781675"/>
            <a:ext cx="1771650" cy="800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hlinkClick r:id="" action="ppaction://hlinkshowjump?jump=previousslide"/>
              </a:rPr>
              <a:t>VISSZA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4080" y="1010566"/>
            <a:ext cx="10088562" cy="1924657"/>
          </a:xfrm>
        </p:spPr>
        <p:txBody>
          <a:bodyPr>
            <a:noAutofit/>
          </a:bodyPr>
          <a:lstStyle/>
          <a:p>
            <a:pPr algn="ctr"/>
            <a:r>
              <a:rPr lang="hu-HU" sz="6600" b="1" dirty="0">
                <a:solidFill>
                  <a:srgbClr val="FFC000"/>
                </a:solidFill>
              </a:rPr>
              <a:t>NAGYON ÜGYES VOLTÁL! KÖSZÖNÖM, Hogy velem Tartottál! </a:t>
            </a:r>
            <a:r>
              <a:rPr lang="hu-HU" sz="6600" b="1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hu-HU" sz="6600" b="1" dirty="0">
              <a:solidFill>
                <a:srgbClr val="FFC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86" y="3361282"/>
            <a:ext cx="5435037" cy="31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3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3464" y="329184"/>
            <a:ext cx="11594592" cy="65288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sz="4000" dirty="0" smtClean="0"/>
              <a:t>Források: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FF00"/>
                </a:solidFill>
                <a:hlinkClick r:id="rId3"/>
              </a:rPr>
              <a:t>https://www.pcx.hu/logic-b26-szamitogep-haz-028795</a:t>
            </a:r>
            <a:endParaRPr lang="hu-H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FFFF00"/>
                </a:solidFill>
                <a:hlinkClick r:id="rId4"/>
              </a:rPr>
              <a:t>https</a:t>
            </a:r>
            <a:r>
              <a:rPr lang="hu-HU" dirty="0">
                <a:solidFill>
                  <a:srgbClr val="FFFF00"/>
                </a:solidFill>
                <a:hlinkClick r:id="rId4"/>
              </a:rPr>
              <a:t>://www.pcx.hu/zalman-500w-zm500-lx-tapegyseg-898723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5"/>
              </a:rPr>
              <a:t>https://www.pcx.hu/asus-h81m-plus-alaplap-075162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6"/>
              </a:rPr>
              <a:t>https://www.pcx.hu/intel-core-i3-4160-bx80646i34160-processzor-059862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7"/>
              </a:rPr>
              <a:t>https://www.pcx.hu/kingston-4gb-ddr3-1600mhz-hyperx-fury-black-hx316c10fb-4-memoria-045405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8"/>
              </a:rPr>
              <a:t>https://www.pcx.hu/western-digital-1tb-64mb-wd10ezex-merevlemez-106787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9"/>
              </a:rPr>
              <a:t>https://www.pcx.hu/lg-gh24nsd1-sata-fekete-oem-dvd-iro-139042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10"/>
              </a:rPr>
              <a:t>http://www.arukereso.hu/billentyuzet-c3111/logitech/wireless-touch-keyboard-k400-plus-p295160983/#termek-leiras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11"/>
              </a:rPr>
              <a:t>http://eger.arukereso.hu/aula/killing-the-soul-si-928-p231061019/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12"/>
              </a:rPr>
              <a:t>http://operacios-rendszer.arukereso.hu/microsoft/windows-10-pro-64bit-hun-fqc-08925-p294299363/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13"/>
              </a:rPr>
              <a:t>http://www.argep.hu/product_2474212.html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14"/>
              </a:rPr>
              <a:t>https://www.google.hu/search?q=office&amp;espv=2&amp;biw=1920&amp;bih=974&amp;source=lnms&amp;tbm=isch&amp;sa=X&amp;ved=0ahUKEwjR5bXUx_7RAhUH1SwKHR5OBZMQ_AUIBigB#tbm=isch&amp;q=microsoft+office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  <a:hlinkClick r:id="rId15"/>
              </a:rPr>
              <a:t>http://www.arukereso.hu/videokartya-c3142/msi/geforce-gt-710-2gb-gddr3-64bit-pcie-gt-710-2gd3-lp-p348407330/#</a:t>
            </a:r>
            <a:r>
              <a:rPr lang="hu-HU" dirty="0" smtClean="0">
                <a:solidFill>
                  <a:srgbClr val="FFFF00"/>
                </a:solidFill>
                <a:hlinkClick r:id="rId15"/>
              </a:rPr>
              <a:t>termek-leiras</a:t>
            </a:r>
            <a:endParaRPr lang="hu-H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FFFF00"/>
                </a:solidFill>
                <a:hlinkClick r:id="rId16"/>
              </a:rPr>
              <a:t>https://www.google.hu/search?q=smiley+gifek&amp;biw=1184&amp;bih=564&amp;source=lnms&amp;tbm=isch&amp;sa=X&amp;sqi=2&amp;ved=0ahUKEwjduY7XqpDSAhUrCcAKHW1UBU4Q_AUIBigB#imgrc=lmzcMMpihcYE-M: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u="sng" dirty="0">
                <a:solidFill>
                  <a:srgbClr val="00FFFF"/>
                </a:solidFill>
              </a:rPr>
              <a:t>https://www.google.hu/search?q=smiley+gifek&amp;biw=1184&amp;bih=564&amp;source=lnms&amp;tbm=isch&amp;sa=X&amp;sqi=2&amp;ved=0ahUKEwjduY7XqpDSAhUrCcAKHW1UBU4Q_AUIBigB#imgrc=lmzcMMpihcYE-M: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01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gépház (</a:t>
            </a:r>
            <a:r>
              <a:rPr lang="hu-HU" dirty="0" err="1"/>
              <a:t>Logic</a:t>
            </a:r>
            <a:r>
              <a:rPr lang="hu-HU" dirty="0"/>
              <a:t> b26)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Alaplap típusa: ATX, Micro-ATX, ITX</a:t>
            </a:r>
          </a:p>
          <a:p>
            <a:r>
              <a:rPr lang="hu-HU" b="1" dirty="0">
                <a:solidFill>
                  <a:schemeClr val="bg1"/>
                </a:solidFill>
              </a:rPr>
              <a:t>Bővítőhelyek száma: 7</a:t>
            </a:r>
          </a:p>
          <a:p>
            <a:r>
              <a:rPr lang="hu-HU" b="1" dirty="0">
                <a:solidFill>
                  <a:schemeClr val="bg1"/>
                </a:solidFill>
              </a:rPr>
              <a:t>Magasság (mm): 422</a:t>
            </a:r>
          </a:p>
          <a:p>
            <a:r>
              <a:rPr lang="hu-HU" b="1" dirty="0">
                <a:solidFill>
                  <a:schemeClr val="bg1"/>
                </a:solidFill>
              </a:rPr>
              <a:t>Mélység (mm): 440</a:t>
            </a:r>
          </a:p>
          <a:p>
            <a:r>
              <a:rPr lang="hu-HU" b="1" dirty="0">
                <a:solidFill>
                  <a:schemeClr val="bg1"/>
                </a:solidFill>
              </a:rPr>
              <a:t>Szélesség (mm): 190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6.379 Ft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81" y="836063"/>
            <a:ext cx="2768271" cy="51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tápegység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>
                <a:solidFill>
                  <a:schemeClr val="bg1"/>
                </a:solidFill>
              </a:rPr>
              <a:t>Zalman</a:t>
            </a:r>
            <a:r>
              <a:rPr lang="hu-HU" b="1" dirty="0">
                <a:solidFill>
                  <a:schemeClr val="bg1"/>
                </a:solidFill>
              </a:rPr>
              <a:t> 500W ZM500-LX</a:t>
            </a:r>
          </a:p>
          <a:p>
            <a:r>
              <a:rPr lang="hu-HU" b="1" dirty="0">
                <a:solidFill>
                  <a:schemeClr val="bg1"/>
                </a:solidFill>
              </a:rPr>
              <a:t>PFC: Aktív</a:t>
            </a:r>
          </a:p>
          <a:p>
            <a:r>
              <a:rPr lang="hu-HU" b="1" dirty="0">
                <a:solidFill>
                  <a:schemeClr val="bg1"/>
                </a:solidFill>
              </a:rPr>
              <a:t>FDD csatlakozó: 1</a:t>
            </a:r>
          </a:p>
          <a:p>
            <a:r>
              <a:rPr lang="hu-HU" b="1" dirty="0">
                <a:solidFill>
                  <a:schemeClr val="bg1"/>
                </a:solidFill>
              </a:rPr>
              <a:t>HDD csatlakozó: 4</a:t>
            </a:r>
          </a:p>
          <a:p>
            <a:r>
              <a:rPr lang="hu-HU" b="1" dirty="0">
                <a:solidFill>
                  <a:schemeClr val="bg1"/>
                </a:solidFill>
              </a:rPr>
              <a:t>SATA csatlakozó: 6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12 680 Ft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21" y="870188"/>
            <a:ext cx="4205091" cy="48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1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alaplap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>
                <a:solidFill>
                  <a:schemeClr val="bg1"/>
                </a:solidFill>
              </a:rPr>
              <a:t>ASUS H81M-PLUS</a:t>
            </a:r>
          </a:p>
          <a:p>
            <a:r>
              <a:rPr lang="hu-HU" b="1" dirty="0">
                <a:solidFill>
                  <a:schemeClr val="bg1"/>
                </a:solidFill>
              </a:rPr>
              <a:t>Chipset típus: H81</a:t>
            </a:r>
          </a:p>
          <a:p>
            <a:r>
              <a:rPr lang="hu-HU" b="1" dirty="0">
                <a:solidFill>
                  <a:schemeClr val="bg1"/>
                </a:solidFill>
              </a:rPr>
              <a:t>Processzor foglalat: Intel 1150</a:t>
            </a:r>
          </a:p>
          <a:p>
            <a:r>
              <a:rPr lang="hu-HU" b="1" dirty="0">
                <a:solidFill>
                  <a:schemeClr val="bg1"/>
                </a:solidFill>
              </a:rPr>
              <a:t>PS/2 csatlakozó: 2</a:t>
            </a:r>
          </a:p>
          <a:p>
            <a:r>
              <a:rPr lang="hu-HU" b="1" dirty="0">
                <a:solidFill>
                  <a:schemeClr val="bg1"/>
                </a:solidFill>
              </a:rPr>
              <a:t>SATA 3 csatlakozó: 2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17.929 Ft</a:t>
            </a:r>
            <a:endParaRPr lang="hu-HU" sz="3200" b="1" u="sng" dirty="0">
              <a:solidFill>
                <a:srgbClr val="FF0000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6" y="968647"/>
            <a:ext cx="4074917" cy="25616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61" y="3880456"/>
            <a:ext cx="4358794" cy="2451822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2058878" y="2014575"/>
            <a:ext cx="8439665" cy="3381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Mire kell figyelni? </a:t>
            </a:r>
            <a:endParaRPr lang="hu-H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Arra</a:t>
            </a:r>
            <a:r>
              <a:rPr lang="hu-HU" sz="3200" b="1" dirty="0">
                <a:solidFill>
                  <a:srgbClr val="FF0000"/>
                </a:solidFill>
              </a:rPr>
              <a:t>, hogy kompatibilis legyen a </a:t>
            </a:r>
            <a:r>
              <a:rPr lang="hu-HU" sz="3200" b="1" dirty="0" err="1">
                <a:solidFill>
                  <a:srgbClr val="FF0000"/>
                </a:solidFill>
              </a:rPr>
              <a:t>videókártyával</a:t>
            </a:r>
            <a:r>
              <a:rPr lang="hu-HU" sz="3200" b="1" dirty="0">
                <a:solidFill>
                  <a:srgbClr val="FF0000"/>
                </a:solidFill>
              </a:rPr>
              <a:t> (pl.: DDR3 – </a:t>
            </a:r>
            <a:r>
              <a:rPr lang="hu-HU" sz="3200" b="1" dirty="0" err="1">
                <a:solidFill>
                  <a:srgbClr val="FF0000"/>
                </a:solidFill>
              </a:rPr>
              <a:t>DDR3</a:t>
            </a:r>
            <a:r>
              <a:rPr lang="hu-HU" sz="3200" b="1" dirty="0">
                <a:solidFill>
                  <a:srgbClr val="FF0000"/>
                </a:solidFill>
              </a:rPr>
              <a:t>) és a gépháznak megfelelő méret legyen.</a:t>
            </a:r>
          </a:p>
        </p:txBody>
      </p:sp>
    </p:spTree>
    <p:extLst>
      <p:ext uri="{BB962C8B-B14F-4D97-AF65-F5344CB8AC3E}">
        <p14:creationId xmlns:p14="http://schemas.microsoft.com/office/powerpoint/2010/main" val="2286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processzor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Intel </a:t>
            </a:r>
            <a:r>
              <a:rPr lang="hu-HU" b="1" dirty="0" err="1">
                <a:solidFill>
                  <a:schemeClr val="bg1"/>
                </a:solidFill>
              </a:rPr>
              <a:t>Core</a:t>
            </a:r>
            <a:r>
              <a:rPr lang="hu-HU" b="1" dirty="0">
                <a:solidFill>
                  <a:schemeClr val="bg1"/>
                </a:solidFill>
              </a:rPr>
              <a:t> i3-4160</a:t>
            </a:r>
          </a:p>
          <a:p>
            <a:r>
              <a:rPr lang="hu-HU" b="1" dirty="0">
                <a:solidFill>
                  <a:schemeClr val="bg1"/>
                </a:solidFill>
              </a:rPr>
              <a:t>Architektúra (bit): 64</a:t>
            </a:r>
          </a:p>
          <a:p>
            <a:r>
              <a:rPr lang="hu-HU" b="1" dirty="0">
                <a:solidFill>
                  <a:schemeClr val="bg1"/>
                </a:solidFill>
              </a:rPr>
              <a:t>Család: Intel </a:t>
            </a:r>
            <a:r>
              <a:rPr lang="hu-HU" b="1" dirty="0" err="1">
                <a:solidFill>
                  <a:schemeClr val="bg1"/>
                </a:solidFill>
              </a:rPr>
              <a:t>Core</a:t>
            </a:r>
            <a:r>
              <a:rPr lang="hu-HU" b="1" dirty="0">
                <a:solidFill>
                  <a:schemeClr val="bg1"/>
                </a:solidFill>
              </a:rPr>
              <a:t> i3</a:t>
            </a:r>
          </a:p>
          <a:p>
            <a:r>
              <a:rPr lang="hu-HU" b="1" dirty="0">
                <a:solidFill>
                  <a:schemeClr val="bg1"/>
                </a:solidFill>
              </a:rPr>
              <a:t>Fogyasztás (W): 54</a:t>
            </a:r>
          </a:p>
          <a:p>
            <a:r>
              <a:rPr lang="hu-HU" b="1" dirty="0">
                <a:solidFill>
                  <a:schemeClr val="bg1"/>
                </a:solidFill>
              </a:rPr>
              <a:t>Órajel (</a:t>
            </a:r>
            <a:r>
              <a:rPr lang="hu-HU" b="1" dirty="0" err="1">
                <a:solidFill>
                  <a:schemeClr val="bg1"/>
                </a:solidFill>
              </a:rPr>
              <a:t>Mhz</a:t>
            </a:r>
            <a:r>
              <a:rPr lang="hu-HU" b="1" dirty="0">
                <a:solidFill>
                  <a:schemeClr val="bg1"/>
                </a:solidFill>
              </a:rPr>
              <a:t>): 3600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34.841 Ft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57" y="1243651"/>
            <a:ext cx="4157908" cy="4157908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2058878" y="2014575"/>
            <a:ext cx="8439665" cy="3381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Mire kell figyelni? </a:t>
            </a:r>
            <a:endParaRPr lang="hu-H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3200" b="1" dirty="0">
                <a:solidFill>
                  <a:srgbClr val="FF0000"/>
                </a:solidFill>
              </a:rPr>
              <a:t>Ha a tápegység Intel 1150-et bír el, akkor a processzor is Intel 1150 legyen. </a:t>
            </a:r>
          </a:p>
          <a:p>
            <a:pPr algn="ctr"/>
            <a:endParaRPr lang="hu-HU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Memória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Kingston 4GB</a:t>
            </a:r>
          </a:p>
          <a:p>
            <a:r>
              <a:rPr lang="hu-HU" b="1" dirty="0">
                <a:solidFill>
                  <a:schemeClr val="bg1"/>
                </a:solidFill>
              </a:rPr>
              <a:t>Feszültség (V): 1,5</a:t>
            </a:r>
          </a:p>
          <a:p>
            <a:r>
              <a:rPr lang="hu-HU" b="1" dirty="0">
                <a:solidFill>
                  <a:schemeClr val="bg1"/>
                </a:solidFill>
              </a:rPr>
              <a:t>Hűtőborda: Van</a:t>
            </a:r>
          </a:p>
          <a:p>
            <a:r>
              <a:rPr lang="hu-HU" b="1" dirty="0">
                <a:solidFill>
                  <a:schemeClr val="bg1"/>
                </a:solidFill>
              </a:rPr>
              <a:t>Kapacitás (GB): 4</a:t>
            </a:r>
          </a:p>
          <a:p>
            <a:r>
              <a:rPr lang="hu-HU" b="1" dirty="0">
                <a:solidFill>
                  <a:schemeClr val="bg1"/>
                </a:solidFill>
              </a:rPr>
              <a:t>Memória típus: DDR3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9.881 Ft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45" y="1484851"/>
            <a:ext cx="5524094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videókártya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Video chipset: NVIDIA </a:t>
            </a:r>
            <a:r>
              <a:rPr lang="hu-HU" b="1" dirty="0" err="1">
                <a:solidFill>
                  <a:schemeClr val="bg1"/>
                </a:solidFill>
              </a:rPr>
              <a:t>GeForce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Hűtés típusa: Aktív hűtés</a:t>
            </a:r>
          </a:p>
          <a:p>
            <a:r>
              <a:rPr lang="hu-HU" b="1" dirty="0">
                <a:solidFill>
                  <a:schemeClr val="bg1"/>
                </a:solidFill>
              </a:rPr>
              <a:t>Grafikus chip sebessége: 954 MHz</a:t>
            </a:r>
          </a:p>
          <a:p>
            <a:r>
              <a:rPr lang="hu-HU" b="1" dirty="0">
                <a:solidFill>
                  <a:schemeClr val="bg1"/>
                </a:solidFill>
              </a:rPr>
              <a:t>Memória típusa: DDR3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11 940 Ft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43" y="1817734"/>
            <a:ext cx="5147859" cy="3468370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2058878" y="2014575"/>
            <a:ext cx="8439665" cy="3381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Mire kell figyelni? </a:t>
            </a:r>
            <a:endParaRPr lang="hu-H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3200" b="1" dirty="0">
                <a:solidFill>
                  <a:srgbClr val="FF0000"/>
                </a:solidFill>
              </a:rPr>
              <a:t>Ha az alaplap DDR3 típusú, akkor a memória típusa is DDR3 legyen.</a:t>
            </a:r>
          </a:p>
          <a:p>
            <a:pPr algn="ctr"/>
            <a:endParaRPr lang="hu-HU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merevlemez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Western Digital 1TB 64MB</a:t>
            </a:r>
          </a:p>
          <a:p>
            <a:r>
              <a:rPr lang="hu-HU" b="1" dirty="0">
                <a:solidFill>
                  <a:schemeClr val="bg1"/>
                </a:solidFill>
              </a:rPr>
              <a:t>Csatolófelület: SATA III</a:t>
            </a:r>
          </a:p>
          <a:p>
            <a:r>
              <a:rPr lang="hu-HU" b="1" dirty="0">
                <a:solidFill>
                  <a:schemeClr val="bg1"/>
                </a:solidFill>
              </a:rPr>
              <a:t>Fordulatszám (</a:t>
            </a:r>
            <a:r>
              <a:rPr lang="hu-HU" b="1" dirty="0" err="1">
                <a:solidFill>
                  <a:schemeClr val="bg1"/>
                </a:solidFill>
              </a:rPr>
              <a:t>rpm</a:t>
            </a:r>
            <a:r>
              <a:rPr lang="hu-HU" b="1" dirty="0">
                <a:solidFill>
                  <a:schemeClr val="bg1"/>
                </a:solidFill>
              </a:rPr>
              <a:t>): 7200</a:t>
            </a:r>
          </a:p>
          <a:p>
            <a:r>
              <a:rPr lang="hu-HU" b="1" dirty="0">
                <a:solidFill>
                  <a:schemeClr val="bg1"/>
                </a:solidFill>
              </a:rPr>
              <a:t>Kapacitás (GB): 1000</a:t>
            </a:r>
          </a:p>
          <a:p>
            <a:r>
              <a:rPr lang="hu-HU" b="1" dirty="0">
                <a:solidFill>
                  <a:schemeClr val="bg1"/>
                </a:solidFill>
              </a:rPr>
              <a:t>Méret (col): 3,5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Ára: 15.506 Ft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80" y="1805017"/>
            <a:ext cx="5343859" cy="31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8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601</TotalTime>
  <Words>577</Words>
  <Application>Microsoft Office PowerPoint</Application>
  <PresentationFormat>Szélesvásznú</PresentationFormat>
  <Paragraphs>153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Tw Cen MT</vt:lpstr>
      <vt:lpstr>Wingdings</vt:lpstr>
      <vt:lpstr>Áramkör</vt:lpstr>
      <vt:lpstr>Ilyen számítógépet szeretnék</vt:lpstr>
      <vt:lpstr>Hogy miért pont ezek?</vt:lpstr>
      <vt:lpstr>A gépház (Logic b26)</vt:lpstr>
      <vt:lpstr>A tápegység</vt:lpstr>
      <vt:lpstr>Az alaplap</vt:lpstr>
      <vt:lpstr>A processzor</vt:lpstr>
      <vt:lpstr>Memória</vt:lpstr>
      <vt:lpstr>videókártya</vt:lpstr>
      <vt:lpstr>A merevlemez</vt:lpstr>
      <vt:lpstr>Az optikai meghajtó</vt:lpstr>
      <vt:lpstr>Az egér</vt:lpstr>
      <vt:lpstr>Billentyűzet</vt:lpstr>
      <vt:lpstr>Az operációs rendszer</vt:lpstr>
      <vt:lpstr>A szerkesztő program </vt:lpstr>
      <vt:lpstr>Irodai szoftvercsomag</vt:lpstr>
      <vt:lpstr>Kérdések</vt:lpstr>
      <vt:lpstr>                    1GB hány mb?</vt:lpstr>
      <vt:lpstr>Gratulálok! Ügyes vagy!  Már van egy helyes válaszod!                        Melyik processzor A legrégibb?      </vt:lpstr>
      <vt:lpstr> Gratulálok! Helyes  Már két jó válaszod van!    Melyik fájlkezelő program az alábbiak közül?     </vt:lpstr>
      <vt:lpstr>Gratlulálok! Helyes válasz  és ez már a harmadik!                                            Melyik nem háttértároló?           </vt:lpstr>
      <vt:lpstr>Ez volt a negyedik jó válaszod! Na, még egy utolsó kérdés…              Melyik a processzor rövidítése?     </vt:lpstr>
      <vt:lpstr>NAGYON ÜGYES VOLTÁL! KÖSZÖNÖM, Hogy velem Tartottál! 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Pátka Patrik</dc:creator>
  <cp:lastModifiedBy>USER</cp:lastModifiedBy>
  <cp:revision>41</cp:revision>
  <dcterms:created xsi:type="dcterms:W3CDTF">2017-02-07T14:55:19Z</dcterms:created>
  <dcterms:modified xsi:type="dcterms:W3CDTF">2017-02-15T14:27:19Z</dcterms:modified>
</cp:coreProperties>
</file>