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69" r:id="rId15"/>
    <p:sldId id="270" r:id="rId16"/>
    <p:sldId id="267" r:id="rId17"/>
    <p:sldId id="268" r:id="rId18"/>
    <p:sldId id="271" r:id="rId19"/>
    <p:sldId id="278" r:id="rId20"/>
    <p:sldId id="281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tanuló" initials="t" lastIdx="1" clrIdx="1">
    <p:extLst>
      <p:ext uri="{19B8F6BF-5375-455C-9EA6-DF929625EA0E}">
        <p15:presenceInfo xmlns:p15="http://schemas.microsoft.com/office/powerpoint/2012/main" userId="tanul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2-16T14:46:30.62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b69c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365.oh.gov.h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ogos-download.com/wp-content/uploads/2016/02/Samsung_logo_transparent.png" TargetMode="External"/><Relationship Id="rId13" Type="http://schemas.openxmlformats.org/officeDocument/2006/relationships/hyperlink" Target="https://www.asus.com/media/global/products/WDMtHSoDORoFttsQ/P_setting_fff_1_90_end_500.png" TargetMode="External"/><Relationship Id="rId18" Type="http://schemas.openxmlformats.org/officeDocument/2006/relationships/hyperlink" Target="https://p1.akcdn.net/full/306879125.kingston-8gb-ddr4-2133mhz-hx421c14fb-8.jpg" TargetMode="External"/><Relationship Id="rId3" Type="http://schemas.openxmlformats.org/officeDocument/2006/relationships/hyperlink" Target="https://www.windows10forums.com/" TargetMode="External"/><Relationship Id="rId21" Type="http://schemas.openxmlformats.org/officeDocument/2006/relationships/hyperlink" Target="https://static9.edstatic.net/product_images/470x470/resize/microsoft-windows-10-pro-64-bit-hun-1-felhasznalo-oem-1pack-operacios-rendszer-szoftver-fqc-08925-_63e94448.jpg?v=14" TargetMode="External"/><Relationship Id="rId7" Type="http://schemas.openxmlformats.org/officeDocument/2006/relationships/hyperlink" Target="https://en.wikipedia.org/wiki/File:Nvidia_logo.svg" TargetMode="External"/><Relationship Id="rId12" Type="http://schemas.openxmlformats.org/officeDocument/2006/relationships/hyperlink" Target="http://www.pcexpress.co.za/media/catalog/product/cache/1/image/650x/040ec09b1e35df139433887a97daa66f/i/n/intel_core_i5_6500_2.jpg" TargetMode="External"/><Relationship Id="rId17" Type="http://schemas.openxmlformats.org/officeDocument/2006/relationships/hyperlink" Target="http://cdn3.volusion.com/ovay6.hxgv9/v/vspfiles/photos/G01-0360-2.jpg" TargetMode="External"/><Relationship Id="rId2" Type="http://schemas.openxmlformats.org/officeDocument/2006/relationships/hyperlink" Target="https://commons.wikimedia.org/wiki/File:Dell_inspiron_one_23_touch_aio_desktop_pc.png" TargetMode="External"/><Relationship Id="rId16" Type="http://schemas.openxmlformats.org/officeDocument/2006/relationships/hyperlink" Target="https://p1.akcdn.net/mid/295000157.samsung-850-evo-basic-2-5-250gb-sata3-mz-75e250b-eu.jpg%20-%20Let&#246;lt&#233;s%202017.02.15" TargetMode="External"/><Relationship Id="rId20" Type="http://schemas.openxmlformats.org/officeDocument/2006/relationships/hyperlink" Target="http://www.zalman.com/DataFile/product/T1_plus_B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tebookcheck.net/uploads/tx_nbc2/csm_4th_Generation_Intel___CoreOE_i5_Processor_Badge_08_d673281aef.png" TargetMode="External"/><Relationship Id="rId11" Type="http://schemas.openxmlformats.org/officeDocument/2006/relationships/hyperlink" Target="http://www.gigabyte.com/fileupload/product/2/5606/20150917172409_big.png" TargetMode="External"/><Relationship Id="rId24" Type="http://schemas.openxmlformats.org/officeDocument/2006/relationships/hyperlink" Target="https://www.arukereso.hu/" TargetMode="External"/><Relationship Id="rId5" Type="http://schemas.openxmlformats.org/officeDocument/2006/relationships/hyperlink" Target="http://4.bp.blogspot.com/-HED88Q-SAEg/UAbb_w1DVxI/AAAAAAAAItU/miEPtzBgw80/s1600/Microsoft+Office+logo+2012.png" TargetMode="External"/><Relationship Id="rId15" Type="http://schemas.openxmlformats.org/officeDocument/2006/relationships/hyperlink" Target="http://acnodes.com/files/downloads/80Plus.jpg" TargetMode="External"/><Relationship Id="rId23" Type="http://schemas.openxmlformats.org/officeDocument/2006/relationships/hyperlink" Target="https://blogsimages.adobe.com/creativecloud/files/2017/01/premiere_pro_cc_logo_no_shadow_1024px.png%20-%20Let&#246;lt&#233;s%202017.02.15" TargetMode="External"/><Relationship Id="rId10" Type="http://schemas.openxmlformats.org/officeDocument/2006/relationships/hyperlink" Target="http://www.gigabyte.com/fileupload/product/2/5606/20150917172321_big.png" TargetMode="External"/><Relationship Id="rId19" Type="http://schemas.openxmlformats.org/officeDocument/2006/relationships/hyperlink" Target="https://p1.akcdn.net/full/346632247.lg-gh24nsd1.jpg" TargetMode="External"/><Relationship Id="rId4" Type="http://schemas.openxmlformats.org/officeDocument/2006/relationships/hyperlink" Target="https://helpx.adobe.com/premiere-pro/using/whats-new/_jcr_content/main-pars/imageandtext/imageandtextimage.img.png/pr_cc_appicon_176x168.png" TargetMode="External"/><Relationship Id="rId9" Type="http://schemas.openxmlformats.org/officeDocument/2006/relationships/hyperlink" Target="https://upload.wikimedia.org/wikipedia/commons/thumb/b/bf/LG_logo_(2015).svg/1024px-LG_logo_(2015).svg.png" TargetMode="External"/><Relationship Id="rId14" Type="http://schemas.openxmlformats.org/officeDocument/2006/relationships/hyperlink" Target="http://cdn.agilitycms.com/xfx/MediaGroupings/162/20131223145443_P1-650G-TS3X_1.jpg" TargetMode="External"/><Relationship Id="rId22" Type="http://schemas.openxmlformats.org/officeDocument/2006/relationships/hyperlink" Target="http://dreamsmortgage.com/wp-content/uploads/2016/08/microsoft-office-365-box-office365-box.jpg%20-%20Let&#246;lt&#233;s%202017.%2002.1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74258"/>
            <a:ext cx="12191999" cy="946713"/>
          </a:xfrm>
        </p:spPr>
        <p:txBody>
          <a:bodyPr>
            <a:noAutofit/>
          </a:bodyPr>
          <a:lstStyle/>
          <a:p>
            <a:pPr algn="ctr"/>
            <a:r>
              <a:rPr lang="hu-HU" sz="6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Ilyen számítógépet szeretnék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53130" y="669409"/>
            <a:ext cx="12191999" cy="4011648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Készítette:</a:t>
            </a:r>
            <a:r>
              <a:rPr lang="hu-HU" cap="small" dirty="0"/>
              <a:t> </a:t>
            </a:r>
            <a:r>
              <a:rPr lang="hu-HU" b="1" cap="small" dirty="0"/>
              <a:t>Lenner András</a:t>
            </a:r>
            <a:r>
              <a:rPr lang="hu-HU" b="1" dirty="0"/>
              <a:t>  </a:t>
            </a:r>
          </a:p>
          <a:p>
            <a:pPr algn="ctr"/>
            <a:r>
              <a:rPr lang="hu-HU" dirty="0"/>
              <a:t>Felkészítő tanárom: </a:t>
            </a:r>
            <a:r>
              <a:rPr lang="hu-HU" b="1" cap="small" dirty="0"/>
              <a:t>Kerekes Gábor</a:t>
            </a:r>
          </a:p>
          <a:p>
            <a:pPr algn="ctr"/>
            <a:r>
              <a:rPr lang="hu-HU" cap="small" dirty="0"/>
              <a:t>iskolám: </a:t>
            </a:r>
            <a:r>
              <a:rPr lang="hu-HU" b="1" cap="small" dirty="0"/>
              <a:t>Szent Benedek Katolikus Általános Iskola </a:t>
            </a:r>
          </a:p>
          <a:p>
            <a:pPr algn="ctr"/>
            <a:r>
              <a:rPr lang="hu-HU" cap="small" dirty="0"/>
              <a:t>cím</a:t>
            </a:r>
            <a:r>
              <a:rPr lang="hu-HU" b="1" cap="small" dirty="0"/>
              <a:t>: Celldömölk, József Attila utca 1.</a:t>
            </a:r>
          </a:p>
          <a:p>
            <a:pPr algn="ctr"/>
            <a:endParaRPr lang="hu-HU" cap="small" dirty="0"/>
          </a:p>
        </p:txBody>
      </p:sp>
      <p:pic>
        <p:nvPicPr>
          <p:cNvPr id="4" name="Kép 3" descr="File:Dell Inspiron One 23 Touch AIO Desktop PC.pn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3" y="2535628"/>
            <a:ext cx="4893654" cy="367374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9302">
            <a:off x="5218858" y="2424740"/>
            <a:ext cx="6351447" cy="127028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550">
            <a:off x="10011690" y="2641005"/>
            <a:ext cx="1824881" cy="178468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366" y="4023321"/>
            <a:ext cx="3380239" cy="106680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46423">
            <a:off x="8779638" y="4914464"/>
            <a:ext cx="1619250" cy="11906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15919">
            <a:off x="5284402" y="5740761"/>
            <a:ext cx="3671101" cy="70882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71214">
            <a:off x="9461725" y="1345316"/>
            <a:ext cx="1891344" cy="838545"/>
          </a:xfrm>
          <a:prstGeom prst="rect">
            <a:avLst/>
          </a:prstGeom>
        </p:spPr>
      </p:pic>
      <p:sp>
        <p:nvSpPr>
          <p:cNvPr id="5" name="AutoShape 2" descr="Képtalálat a következőre: „intel core i5 insid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2054" name="Picture 6" descr="Képtalálat a következőre: „intel core i5 inside”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792">
            <a:off x="10809085" y="4825615"/>
            <a:ext cx="997188" cy="13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Tápegység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5801" y="1049563"/>
            <a:ext cx="12064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Tápegység választásánál oda kell figyelnünk a következő szempontokra:</a:t>
            </a:r>
            <a:r>
              <a:rPr lang="hu-HU" dirty="0"/>
              <a:t>  </a:t>
            </a:r>
          </a:p>
          <a:p>
            <a:pPr marL="342900" indent="-342900">
              <a:buAutoNum type="arabicPeriod"/>
            </a:pPr>
            <a:r>
              <a:rPr lang="hu-HU" u="sng" dirty="0"/>
              <a:t>Beleférjen a gépházba!</a:t>
            </a:r>
          </a:p>
          <a:p>
            <a:pPr marL="358775" indent="177800"/>
            <a:r>
              <a:rPr lang="hu-HU" dirty="0"/>
              <a:t>Hiába választunk minden tulajdonságában számunkra megfelelő alaplapot, ha az nem fér el a gépházban.  </a:t>
            </a:r>
          </a:p>
          <a:p>
            <a:pPr marL="361950" indent="-361950">
              <a:buAutoNum type="arabicPeriod" startAt="2"/>
            </a:pPr>
            <a:r>
              <a:rPr lang="hu-HU" u="sng" dirty="0"/>
              <a:t>Megfelelő teljesítménye legyen!</a:t>
            </a:r>
          </a:p>
          <a:p>
            <a:pPr indent="536575"/>
            <a:r>
              <a:rPr lang="hu-HU" dirty="0"/>
              <a:t>2017-ben a számítógépünk komponensei egyre jobban megkövetelik a nagyobb teljesítményű tápegységeket.</a:t>
            </a:r>
          </a:p>
          <a:p>
            <a:pPr marL="361950" indent="-361950">
              <a:buAutoNum type="arabicPeriod" startAt="3"/>
            </a:pPr>
            <a:r>
              <a:rPr lang="hu-HU" u="sng" dirty="0"/>
              <a:t>Minél jobb minősítési szintű legyen!</a:t>
            </a:r>
          </a:p>
          <a:p>
            <a:pPr indent="536575"/>
            <a:r>
              <a:rPr lang="hu-HU" dirty="0"/>
              <a:t>6 féle minősítési szintet különböztetünk meg. Ezek a szintek a tápegység hatékonyságát tükrözik.</a:t>
            </a:r>
          </a:p>
          <a:p>
            <a:pPr indent="536575"/>
            <a:r>
              <a:rPr lang="hu-HU" dirty="0"/>
              <a:t>A minősítési szintek növekvő sorrendben: 80 Plus</a:t>
            </a:r>
          </a:p>
          <a:p>
            <a:pPr indent="4392613"/>
            <a:r>
              <a:rPr lang="hu-HU" dirty="0"/>
              <a:t> 80 Plus </a:t>
            </a:r>
            <a:r>
              <a:rPr lang="hu-HU" dirty="0" err="1"/>
              <a:t>Bronze</a:t>
            </a:r>
            <a:r>
              <a:rPr lang="hu-HU" dirty="0"/>
              <a:t> (Bronz)</a:t>
            </a:r>
          </a:p>
          <a:p>
            <a:pPr indent="4392613"/>
            <a:r>
              <a:rPr lang="hu-HU" dirty="0"/>
              <a:t> 80 Plus Silver (Ezüst)</a:t>
            </a:r>
          </a:p>
          <a:p>
            <a:pPr indent="4392613"/>
            <a:r>
              <a:rPr lang="hu-HU" dirty="0"/>
              <a:t> 80 Plus Gold (Arany)</a:t>
            </a:r>
          </a:p>
          <a:p>
            <a:pPr indent="4392613"/>
            <a:r>
              <a:rPr lang="hu-HU" dirty="0"/>
              <a:t> 80 Plus </a:t>
            </a:r>
            <a:r>
              <a:rPr lang="hu-HU" dirty="0" err="1"/>
              <a:t>Platinum</a:t>
            </a:r>
            <a:r>
              <a:rPr lang="hu-HU" dirty="0"/>
              <a:t> (Platina)</a:t>
            </a:r>
          </a:p>
          <a:p>
            <a:pPr indent="4392613"/>
            <a:r>
              <a:rPr lang="hu-HU" dirty="0"/>
              <a:t> 80 Plus </a:t>
            </a:r>
            <a:r>
              <a:rPr lang="hu-HU" dirty="0" err="1"/>
              <a:t>Titanium</a:t>
            </a:r>
            <a:r>
              <a:rPr lang="hu-HU" dirty="0"/>
              <a:t> (Titán)  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90" y="4742882"/>
            <a:ext cx="7659498" cy="140835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85801" y="3851318"/>
            <a:ext cx="5991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</a:t>
            </a:r>
            <a:r>
              <a:rPr lang="hu-HU" dirty="0"/>
              <a:t>: Kiváló képességű </a:t>
            </a:r>
          </a:p>
          <a:p>
            <a:r>
              <a:rPr lang="hu-HU" dirty="0"/>
              <a:t>tápegység, a gépünkben tökéletesen </a:t>
            </a:r>
          </a:p>
          <a:p>
            <a:r>
              <a:rPr lang="hu-HU" dirty="0"/>
              <a:t>megállja a helyét. Nem jelent neki </a:t>
            </a:r>
          </a:p>
          <a:p>
            <a:r>
              <a:rPr lang="hu-HU" dirty="0"/>
              <a:t>kihívást a videószerkesztés 2017-ben</a:t>
            </a:r>
          </a:p>
          <a:p>
            <a:r>
              <a:rPr lang="hu-HU" dirty="0"/>
              <a:t>sem, kellő teljesítménnyel (650W) </a:t>
            </a:r>
          </a:p>
          <a:p>
            <a:r>
              <a:rPr lang="hu-HU" dirty="0"/>
              <a:t>rendelkezik.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89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1589594"/>
            <a:ext cx="4028931" cy="3240662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meghajtó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685801" y="1077467"/>
            <a:ext cx="9061514" cy="757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b="1" dirty="0"/>
              <a:t>S</a:t>
            </a:r>
            <a:r>
              <a:rPr lang="hu-HU" sz="3900" b="1" dirty="0"/>
              <a:t>AMSUNG</a:t>
            </a:r>
            <a:r>
              <a:rPr lang="en-US" sz="3900" b="1" dirty="0"/>
              <a:t> 850 EVO Basic 2.5" 250GB</a:t>
            </a:r>
            <a:endParaRPr lang="hu-HU" sz="3900" b="1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5801" y="1710623"/>
            <a:ext cx="7362824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hu-HU" dirty="0"/>
              <a:t>-Az elavult merevlemezek (HDD-k) helyett manapság szinte csak SSD-re érdemes  új gépet telepítenünk. Az operációs rendszert, illetve fontosabb szoftvereket az SSD-re kell telepíteni, míg a képeket, az </a:t>
            </a:r>
            <a:r>
              <a:rPr lang="hu-HU" dirty="0" err="1"/>
              <a:t>audio</a:t>
            </a:r>
            <a:r>
              <a:rPr lang="hu-HU" dirty="0"/>
              <a:t>- és videoanyagokat és a ritkábban használt fájlokat a merevlemezünkre érdemes másolnunk. </a:t>
            </a:r>
          </a:p>
          <a:p>
            <a:pPr>
              <a:lnSpc>
                <a:spcPct val="150000"/>
              </a:lnSpc>
              <a:spcBef>
                <a:spcPts val="130"/>
              </a:spcBef>
              <a:spcAft>
                <a:spcPts val="130"/>
              </a:spcAft>
            </a:pPr>
            <a:r>
              <a:rPr lang="hu-HU" dirty="0"/>
              <a:t>-Nagy sebességgel rendelkezik:</a:t>
            </a:r>
          </a:p>
          <a:p>
            <a:pPr indent="2152650">
              <a:lnSpc>
                <a:spcPct val="150000"/>
              </a:lnSpc>
            </a:pPr>
            <a:r>
              <a:rPr lang="hu-HU" dirty="0"/>
              <a:t>-maximális olvasási sebesség: 540 MB/s</a:t>
            </a:r>
          </a:p>
          <a:p>
            <a:pPr indent="2152650">
              <a:lnSpc>
                <a:spcPct val="150000"/>
              </a:lnSpc>
            </a:pPr>
            <a:r>
              <a:rPr lang="hu-HU" dirty="0"/>
              <a:t>-maximális írási sebesség: 520 MB/s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85801" y="5137193"/>
            <a:ext cx="599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</a:t>
            </a:r>
            <a:r>
              <a:rPr lang="hu-HU" dirty="0"/>
              <a:t>: Ennek az SSD-</a:t>
            </a:r>
            <a:r>
              <a:rPr lang="hu-HU" dirty="0" err="1"/>
              <a:t>nek</a:t>
            </a:r>
            <a:r>
              <a:rPr lang="hu-HU" dirty="0"/>
              <a:t> a tulajdonságaiban nem </a:t>
            </a:r>
          </a:p>
          <a:p>
            <a:r>
              <a:rPr lang="hu-HU" dirty="0"/>
              <a:t>találunk kivetnivalót. Ár-érték arányban szinte tökéletes, a</a:t>
            </a:r>
          </a:p>
          <a:p>
            <a:r>
              <a:rPr lang="hu-HU" dirty="0"/>
              <a:t>Számítógépünk használatát jelentősen meggyorsítja.        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963526" y="553452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</a:t>
            </a:r>
            <a:r>
              <a:rPr lang="hu-HU" b="1" dirty="0" smtClean="0"/>
              <a:t>29 490 </a:t>
            </a:r>
            <a:r>
              <a:rPr lang="hu-HU" b="1" dirty="0" smtClean="0"/>
              <a:t>Ft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85448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85801" y="32143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Merevlemez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85801" y="1209443"/>
            <a:ext cx="10230439" cy="757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b="1" dirty="0"/>
              <a:t>Western Digital </a:t>
            </a:r>
            <a:r>
              <a:rPr lang="hu-HU" sz="3600" b="1" dirty="0" err="1"/>
              <a:t>Caviar</a:t>
            </a:r>
            <a:r>
              <a:rPr lang="hu-HU" sz="3600" b="1" dirty="0"/>
              <a:t> </a:t>
            </a:r>
            <a:r>
              <a:rPr lang="hu-HU" sz="3600" b="1" dirty="0" err="1"/>
              <a:t>Blue</a:t>
            </a:r>
            <a:r>
              <a:rPr lang="hu-HU" sz="3600" b="1" dirty="0"/>
              <a:t> 3.5" 1TB 64MB SATA3</a:t>
            </a:r>
          </a:p>
          <a:p>
            <a:pPr marL="0" indent="0">
              <a:buNone/>
            </a:pPr>
            <a:endParaRPr lang="hu-HU" sz="36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23" y="1588061"/>
            <a:ext cx="5132922" cy="410633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85801" y="1710623"/>
            <a:ext cx="774513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lnSpc>
                <a:spcPct val="150000"/>
              </a:lnSpc>
            </a:pPr>
            <a:r>
              <a:rPr lang="hu-HU" dirty="0"/>
              <a:t>-Nagy kapacitás: 1 TB = 1024 MB</a:t>
            </a:r>
          </a:p>
          <a:p>
            <a:pPr>
              <a:lnSpc>
                <a:spcPct val="150000"/>
              </a:lnSpc>
            </a:pPr>
            <a:r>
              <a:rPr lang="hu-HU" dirty="0"/>
              <a:t>-Jó adatátviteli sebesség: -maximum 6 </a:t>
            </a:r>
            <a:r>
              <a:rPr lang="hu-HU" dirty="0" err="1"/>
              <a:t>Gbit</a:t>
            </a:r>
            <a:r>
              <a:rPr lang="hu-HU" dirty="0"/>
              <a:t> (≈600 MB) /s</a:t>
            </a:r>
          </a:p>
          <a:p>
            <a:pPr>
              <a:lnSpc>
                <a:spcPct val="150000"/>
              </a:lnSpc>
            </a:pPr>
            <a:r>
              <a:rPr lang="hu-HU" dirty="0"/>
              <a:t>-Kiváló minőség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7021" y="3908468"/>
            <a:ext cx="6694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</a:t>
            </a:r>
            <a:r>
              <a:rPr lang="hu-HU" dirty="0"/>
              <a:t>: A merevlemezek, más néven </a:t>
            </a:r>
            <a:r>
              <a:rPr lang="hu-HU" dirty="0" err="1"/>
              <a:t>wincseszter</a:t>
            </a:r>
            <a:r>
              <a:rPr lang="hu-HU" dirty="0"/>
              <a:t> vagy HDD (=</a:t>
            </a:r>
            <a:r>
              <a:rPr lang="hu-HU" b="1" dirty="0" err="1"/>
              <a:t>H</a:t>
            </a:r>
            <a:r>
              <a:rPr lang="hu-HU" dirty="0" err="1"/>
              <a:t>ard</a:t>
            </a:r>
            <a:r>
              <a:rPr lang="hu-HU" dirty="0"/>
              <a:t> </a:t>
            </a:r>
            <a:r>
              <a:rPr lang="hu-HU" b="1" dirty="0" err="1"/>
              <a:t>D</a:t>
            </a:r>
            <a:r>
              <a:rPr lang="hu-HU" dirty="0" err="1"/>
              <a:t>isk</a:t>
            </a:r>
            <a:r>
              <a:rPr lang="hu-HU" dirty="0"/>
              <a:t> </a:t>
            </a:r>
            <a:r>
              <a:rPr lang="hu-HU" b="1" dirty="0"/>
              <a:t>D</a:t>
            </a:r>
            <a:r>
              <a:rPr lang="hu-HU" dirty="0"/>
              <a:t>rive) már kezdenek elavulni, mára már</a:t>
            </a:r>
          </a:p>
          <a:p>
            <a:r>
              <a:rPr lang="hu-HU" dirty="0"/>
              <a:t>sokkal népszerűbbek a modernebb SSD-k. A HDD-k előnyére</a:t>
            </a:r>
          </a:p>
          <a:p>
            <a:r>
              <a:rPr lang="hu-HU" dirty="0"/>
              <a:t>szól, hogy olcsóbbak, emellett pedig nagyobb kapacitást nyújtanak.</a:t>
            </a:r>
          </a:p>
          <a:p>
            <a:r>
              <a:rPr lang="hu-HU" dirty="0"/>
              <a:t>Az SSD-k viszont sokkal gyorsabbak, egy addig (a HDD miatt) nagyon lassú számítógépben ha kicseréljük az adattárolót SSD-re, nem fogunk hinni a szemünknek, mintha egy új gépet használnánk.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963526" y="553452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</a:t>
            </a:r>
            <a:r>
              <a:rPr lang="hu-HU" b="1" dirty="0" smtClean="0"/>
              <a:t>14 980 </a:t>
            </a:r>
            <a:r>
              <a:rPr lang="hu-HU" b="1" dirty="0" smtClean="0"/>
              <a:t>Ft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90063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u-HU" sz="5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emória modul</a:t>
            </a:r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685801" y="1209443"/>
            <a:ext cx="10230439" cy="757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3600" b="1" dirty="0" err="1"/>
          </a:p>
          <a:p>
            <a:pPr marL="0" indent="0">
              <a:buNone/>
            </a:pPr>
            <a:r>
              <a:rPr lang="hu-HU" sz="3600" b="1" dirty="0" smtClean="0"/>
              <a:t>Kingston</a:t>
            </a:r>
            <a:r>
              <a:rPr lang="hu-HU" sz="3600" b="1" dirty="0"/>
              <a:t> 8GB DDR4 2133MHz HX421C14FB/8</a:t>
            </a:r>
          </a:p>
          <a:p>
            <a:pPr marL="0" indent="0">
              <a:buNone/>
            </a:pPr>
            <a:endParaRPr lang="hu-HU" sz="3600" b="1" dirty="0"/>
          </a:p>
          <a:p>
            <a:pPr marL="0" indent="0">
              <a:buNone/>
            </a:pPr>
            <a:endParaRPr lang="hu-HU" sz="3600" dirty="0"/>
          </a:p>
        </p:txBody>
      </p:sp>
      <p:pic>
        <p:nvPicPr>
          <p:cNvPr id="3074" name="Picture 2" descr="Képtalálat a következőre: „Kingston 8GB DDR4 2133MHz HX421C14FB/8”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" b="99353" l="1183" r="100000">
                        <a14:foregroundMark x1="36005" y1="54957" x2="19974" y2="68103"/>
                        <a14:backgroundMark x1="97503" y1="29741" x2="97503" y2="29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32" y="1966680"/>
            <a:ext cx="4407568" cy="26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85801" y="1741495"/>
            <a:ext cx="774513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lnSpc>
                <a:spcPct val="150000"/>
              </a:lnSpc>
            </a:pPr>
            <a:r>
              <a:rPr lang="hu-HU" dirty="0"/>
              <a:t>-Nagy </a:t>
            </a:r>
            <a:r>
              <a:rPr lang="hu-HU" dirty="0" smtClean="0"/>
              <a:t>kapacitás: 8 GB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-Modern DDR4-es RAM, jobb mint a régebbi DDR3-as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-Ebben az </a:t>
            </a:r>
            <a:r>
              <a:rPr lang="hu-HU" dirty="0" err="1" smtClean="0"/>
              <a:t>árkategóriában</a:t>
            </a:r>
            <a:r>
              <a:rPr lang="hu-HU" dirty="0" smtClean="0"/>
              <a:t> a legjobb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-Teljesen kompatibilis a többi alkatrésszel</a:t>
            </a:r>
          </a:p>
          <a:p>
            <a:pPr>
              <a:lnSpc>
                <a:spcPct val="150000"/>
              </a:lnSpc>
            </a:pPr>
            <a:endParaRPr lang="hu-HU" dirty="0" smtClean="0"/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5801" y="4305510"/>
            <a:ext cx="6694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</a:t>
            </a:r>
            <a:r>
              <a:rPr lang="hu-HU" dirty="0" smtClean="0"/>
              <a:t>: Még a mai napig nagyon sok helyen használnak a számítógépekben régebbi DDR3-as </a:t>
            </a:r>
            <a:r>
              <a:rPr lang="hu-HU" dirty="0" err="1" smtClean="0"/>
              <a:t>ramokat</a:t>
            </a:r>
            <a:r>
              <a:rPr lang="hu-HU" dirty="0" smtClean="0"/>
              <a:t>. Az alaplapunkkal teljesen </a:t>
            </a:r>
          </a:p>
          <a:p>
            <a:r>
              <a:rPr lang="hu-HU" dirty="0" smtClean="0"/>
              <a:t>kompatibilis RAM (=Random Access </a:t>
            </a:r>
            <a:r>
              <a:rPr lang="hu-HU" dirty="0" err="1" smtClean="0"/>
              <a:t>Memory</a:t>
            </a:r>
            <a:r>
              <a:rPr lang="hu-HU" dirty="0" smtClean="0"/>
              <a:t>) viszonylag átlagos árban nyújt kiváló minőséget. A számítógépünk nélküle nem működhetne.  Egyetlen hátránya viszont, hogy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r>
              <a:rPr lang="hu-HU" dirty="0" smtClean="0"/>
              <a:t> RAM</a:t>
            </a:r>
          </a:p>
          <a:p>
            <a:r>
              <a:rPr lang="hu-HU" dirty="0" smtClean="0"/>
              <a:t>és nem </a:t>
            </a:r>
            <a:r>
              <a:rPr lang="hu-HU" dirty="0" err="1" smtClean="0"/>
              <a:t>Dual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r>
              <a:rPr lang="hu-HU" dirty="0" smtClean="0"/>
              <a:t>. A párban működő (</a:t>
            </a:r>
            <a:r>
              <a:rPr lang="hu-HU" dirty="0" err="1" smtClean="0"/>
              <a:t>Dual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r>
              <a:rPr lang="hu-HU" dirty="0" smtClean="0"/>
              <a:t>) gyorsabbak.  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963526" y="553452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</a:t>
            </a:r>
            <a:r>
              <a:rPr lang="hu-HU" b="1" dirty="0" smtClean="0"/>
              <a:t>19 790</a:t>
            </a:r>
            <a:r>
              <a:rPr lang="hu-HU" b="1" dirty="0" smtClean="0"/>
              <a:t> </a:t>
            </a:r>
            <a:r>
              <a:rPr lang="hu-HU" b="1" dirty="0" smtClean="0"/>
              <a:t>Ft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64887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85801" y="32143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Optikai meghajtó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85801" y="1077467"/>
            <a:ext cx="9061514" cy="757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b="1" dirty="0"/>
              <a:t>LG GH24NSD1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153" y="2120003"/>
            <a:ext cx="4906174" cy="237395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85801" y="1710623"/>
            <a:ext cx="774513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lnSpc>
                <a:spcPct val="150000"/>
              </a:lnSpc>
            </a:pPr>
            <a:r>
              <a:rPr lang="hu-HU" dirty="0"/>
              <a:t>-Kiváló ár-érték arányú DVD író</a:t>
            </a:r>
          </a:p>
          <a:p>
            <a:pPr>
              <a:lnSpc>
                <a:spcPct val="150000"/>
              </a:lnSpc>
            </a:pPr>
            <a:r>
              <a:rPr lang="hu-HU" dirty="0"/>
              <a:t>-24x-es írási sebesség</a:t>
            </a:r>
          </a:p>
          <a:p>
            <a:pPr>
              <a:lnSpc>
                <a:spcPct val="150000"/>
              </a:lnSpc>
            </a:pPr>
            <a:r>
              <a:rPr lang="hu-HU" dirty="0"/>
              <a:t>-Az összes népszerű DVD formátum írását támogatja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7021" y="3908468"/>
            <a:ext cx="6694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</a:t>
            </a:r>
            <a:r>
              <a:rPr lang="hu-HU" dirty="0"/>
              <a:t>: A mára már </a:t>
            </a:r>
            <a:r>
              <a:rPr lang="hu-HU" dirty="0" err="1"/>
              <a:t>szinrén</a:t>
            </a:r>
            <a:r>
              <a:rPr lang="hu-HU" dirty="0"/>
              <a:t> elavulóban lévő optikai meg-</a:t>
            </a:r>
          </a:p>
          <a:p>
            <a:r>
              <a:rPr lang="hu-HU" dirty="0"/>
              <a:t>hajtókra még mindig szükség van, ha valaki képanyagokkal foglalkozik.</a:t>
            </a:r>
          </a:p>
          <a:p>
            <a:r>
              <a:rPr lang="hu-HU" dirty="0"/>
              <a:t>Néhány szoftvert még mindig CD-ről vagy DVD-ről lehet telepíteni,</a:t>
            </a:r>
          </a:p>
          <a:p>
            <a:r>
              <a:rPr lang="hu-HU" dirty="0"/>
              <a:t>amikor kézhez kapjuk. Ezeket meg lehetne oldani egy külső optikai</a:t>
            </a:r>
          </a:p>
          <a:p>
            <a:r>
              <a:rPr lang="hu-HU" dirty="0"/>
              <a:t>Meghajtóval is, de sosem tudhatjuk mikor jön jól, hogy van a gépünkben.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963526" y="553452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</a:t>
            </a:r>
            <a:r>
              <a:rPr lang="hu-HU" b="1" dirty="0" smtClean="0"/>
              <a:t>3 990 </a:t>
            </a:r>
            <a:r>
              <a:rPr lang="hu-HU" b="1" dirty="0" smtClean="0"/>
              <a:t>Ft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867368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685801" y="32143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Gépház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5801" y="1710623"/>
            <a:ext cx="77451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lnSpc>
                <a:spcPct val="150000"/>
              </a:lnSpc>
            </a:pPr>
            <a:r>
              <a:rPr lang="hu-HU" dirty="0"/>
              <a:t>-Esztétikus, stílusos </a:t>
            </a:r>
            <a:r>
              <a:rPr lang="hu-HU" dirty="0" smtClean="0"/>
              <a:t>megjelenés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-Az összes kiválasztott komponensünk kényelmesen elfér benne,</a:t>
            </a:r>
          </a:p>
          <a:p>
            <a:pPr>
              <a:lnSpc>
                <a:spcPct val="150000"/>
              </a:lnSpc>
            </a:pPr>
            <a:r>
              <a:rPr lang="hu-HU" dirty="0"/>
              <a:t> minden merevlemeznek van elég hely, és akár bővíteni is lehet.</a:t>
            </a:r>
          </a:p>
          <a:p>
            <a:pPr>
              <a:lnSpc>
                <a:spcPct val="150000"/>
              </a:lnSpc>
            </a:pPr>
            <a:r>
              <a:rPr lang="hu-HU" dirty="0"/>
              <a:t>-beépített </a:t>
            </a:r>
            <a:r>
              <a:rPr lang="hu-HU" dirty="0" err="1"/>
              <a:t>ventillátorok</a:t>
            </a:r>
            <a:r>
              <a:rPr lang="hu-HU" dirty="0"/>
              <a:t> a jó hűtés érdekében</a:t>
            </a:r>
          </a:p>
          <a:p>
            <a:pPr>
              <a:lnSpc>
                <a:spcPct val="150000"/>
              </a:lnSpc>
            </a:pPr>
            <a:r>
              <a:rPr lang="hu-HU" dirty="0"/>
              <a:t>-kiváló ár</a:t>
            </a:r>
          </a:p>
          <a:p>
            <a:pPr>
              <a:lnSpc>
                <a:spcPct val="150000"/>
              </a:lnSpc>
            </a:pPr>
            <a:r>
              <a:rPr lang="hu-HU" dirty="0"/>
              <a:t>-előlapi </a:t>
            </a:r>
            <a:r>
              <a:rPr lang="hu-HU" dirty="0" smtClean="0"/>
              <a:t>USB 3.0, </a:t>
            </a:r>
            <a:r>
              <a:rPr lang="hu-HU" dirty="0" err="1"/>
              <a:t>jack</a:t>
            </a:r>
            <a:r>
              <a:rPr lang="hu-HU" dirty="0"/>
              <a:t> 3,5 mm portok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685801" y="1077467"/>
            <a:ext cx="9061514" cy="757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b="1" dirty="0" err="1"/>
              <a:t>Zalman</a:t>
            </a:r>
            <a:r>
              <a:rPr lang="hu-HU" sz="3600" b="1" dirty="0"/>
              <a:t> ZM-T1 PLUS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85801" y="4899409"/>
            <a:ext cx="6694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</a:t>
            </a:r>
            <a:r>
              <a:rPr lang="hu-HU" dirty="0"/>
              <a:t>: Ez a gépház nekem személy szerint nagyon tetszik.</a:t>
            </a:r>
          </a:p>
          <a:p>
            <a:r>
              <a:rPr lang="hu-HU" dirty="0"/>
              <a:t>Ha saját számítógépet állítanék össze, biztosan ezt választanám.</a:t>
            </a:r>
          </a:p>
          <a:p>
            <a:r>
              <a:rPr lang="hu-HU" dirty="0"/>
              <a:t>A gépházaknál szokott probléma lenni, hogy nem fér el benne minden</a:t>
            </a:r>
          </a:p>
          <a:p>
            <a:r>
              <a:rPr lang="hu-HU" dirty="0"/>
              <a:t>komponens. Itt biztosan nem számíthatunk ilyen problémára.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0" b="94600" l="10000" r="90000">
                        <a14:foregroundMark x1="34833" y1="82400" x2="27667" y2="77800"/>
                        <a14:backgroundMark x1="67500" y1="87600" x2="54167" y2="93000"/>
                        <a14:backgroundMark x1="48333" y1="92800" x2="26167" y2="7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37" y="704706"/>
            <a:ext cx="7078675" cy="589889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963526" y="553452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</a:t>
            </a:r>
            <a:r>
              <a:rPr lang="hu-HU" b="1" dirty="0" smtClean="0"/>
              <a:t>7 470 </a:t>
            </a:r>
            <a:r>
              <a:rPr lang="hu-HU" b="1" dirty="0" smtClean="0"/>
              <a:t>Ft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35808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5266" y="1777697"/>
            <a:ext cx="3649662" cy="3649662"/>
          </a:xfr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Operációs rendszer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85801" y="1020460"/>
            <a:ext cx="12264272" cy="757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400" b="1" dirty="0"/>
              <a:t>MICROSOFT</a:t>
            </a:r>
            <a:r>
              <a:rPr lang="en-US" sz="14400" b="1" dirty="0"/>
              <a:t> </a:t>
            </a:r>
            <a:r>
              <a:rPr lang="hu-HU" sz="14400" b="1" dirty="0"/>
              <a:t>Windows 10 Professional 64 bit OEM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5801" y="1710623"/>
            <a:ext cx="807719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lnSpc>
                <a:spcPct val="150000"/>
              </a:lnSpc>
            </a:pPr>
            <a:r>
              <a:rPr lang="hu-HU" dirty="0"/>
              <a:t>-A Windows 10 a legnépszerűbb rendszer az OS X, illetve a Linux mellett.</a:t>
            </a:r>
          </a:p>
          <a:p>
            <a:pPr>
              <a:lnSpc>
                <a:spcPct val="150000"/>
              </a:lnSpc>
            </a:pPr>
            <a:r>
              <a:rPr lang="hu-HU" dirty="0"/>
              <a:t>-Folyamatos fejlesztés alatt áll, a </a:t>
            </a:r>
            <a:r>
              <a:rPr lang="hu-HU" dirty="0" err="1"/>
              <a:t>legfelhasználóbarátabb</a:t>
            </a:r>
            <a:r>
              <a:rPr lang="hu-HU" dirty="0"/>
              <a:t> operációs rendszer.</a:t>
            </a:r>
          </a:p>
          <a:p>
            <a:pPr>
              <a:lnSpc>
                <a:spcPct val="150000"/>
              </a:lnSpc>
            </a:pPr>
            <a:r>
              <a:rPr lang="hu-HU" dirty="0"/>
              <a:t>-A videószerkesztésnél a szoftverek túlnyomó többsége csak Windowsra érhető el.</a:t>
            </a:r>
          </a:p>
          <a:p>
            <a:pPr>
              <a:lnSpc>
                <a:spcPct val="150000"/>
              </a:lnSpc>
            </a:pPr>
            <a:r>
              <a:rPr lang="hu-HU" dirty="0"/>
              <a:t>-2015. július 29-én jelent meg, viszonylag frissnek mondható maga a rendszer.</a:t>
            </a:r>
          </a:p>
          <a:p>
            <a:pPr>
              <a:lnSpc>
                <a:spcPct val="150000"/>
              </a:lnSpc>
            </a:pPr>
            <a:r>
              <a:rPr lang="hu-HU" dirty="0"/>
              <a:t>-A támogatása a közeljövőben nem fog megszűnni</a:t>
            </a:r>
          </a:p>
          <a:p>
            <a:pPr>
              <a:lnSpc>
                <a:spcPct val="150000"/>
              </a:lnSpc>
            </a:pPr>
            <a:r>
              <a:rPr lang="hu-HU" dirty="0"/>
              <a:t>  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00924" y="4430270"/>
            <a:ext cx="758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</a:t>
            </a:r>
            <a:r>
              <a:rPr lang="hu-HU" dirty="0"/>
              <a:t>: A Windows 10-ről személyes tapasztalataim 90%-a jó.</a:t>
            </a:r>
          </a:p>
          <a:p>
            <a:r>
              <a:rPr lang="hu-HU" dirty="0"/>
              <a:t>Egyszerűen lehet telepíteni a gépre, szinte minden szoftver elérhető rá.</a:t>
            </a:r>
          </a:p>
          <a:p>
            <a:r>
              <a:rPr lang="hu-HU" dirty="0"/>
              <a:t>Megfelelő hardver mellett sebességben legyőzhetetlen. A többi eszközünkkel</a:t>
            </a:r>
          </a:p>
          <a:p>
            <a:r>
              <a:rPr lang="hu-HU" dirty="0"/>
              <a:t>(pl.: mobiltelefon) összepárosítva mindent látunk mindkét eszközön.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963524" y="387257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</a:t>
            </a:r>
            <a:r>
              <a:rPr lang="hu-HU" b="1" dirty="0" smtClean="0"/>
              <a:t>19 999 </a:t>
            </a:r>
            <a:r>
              <a:rPr lang="hu-HU" b="1" dirty="0" smtClean="0"/>
              <a:t>Ft 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63524" y="765875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Link: </a:t>
            </a:r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bit.ly/2lb69cK</a:t>
            </a:r>
            <a:r>
              <a:rPr lang="hu-H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5186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Irodai szoftvercsomag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85801" y="1020460"/>
            <a:ext cx="12264272" cy="757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b="1" dirty="0"/>
              <a:t>MICROSOFT</a:t>
            </a:r>
            <a:r>
              <a:rPr lang="en-US" sz="3600" b="1" dirty="0"/>
              <a:t> </a:t>
            </a:r>
            <a:r>
              <a:rPr lang="hu-HU" sz="3600" b="1" dirty="0"/>
              <a:t>Office365 </a:t>
            </a:r>
            <a:r>
              <a:rPr lang="hu-HU" sz="3600" b="1" dirty="0" err="1"/>
              <a:t>ProPlus</a:t>
            </a:r>
            <a:r>
              <a:rPr lang="hu-HU" sz="3600" b="1" dirty="0"/>
              <a:t> (tanulóknak)</a:t>
            </a:r>
            <a:endParaRPr lang="hu-HU" sz="36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8000" l="10000" r="90000">
                        <a14:backgroundMark x1="62563" y1="1875" x2="63438" y2="1812"/>
                        <a14:backgroundMark x1="74313" y1="1125" x2="74313" y2="1125"/>
                        <a14:backgroundMark x1="74063" y1="1125" x2="62438" y2="2188"/>
                        <a14:backgroundMark x1="61187" y1="2375" x2="54125" y2="3125"/>
                        <a14:backgroundMark x1="53000" y1="3313" x2="54375" y2="2938"/>
                        <a14:backgroundMark x1="52938" y1="3250" x2="16313" y2="6938"/>
                        <a14:backgroundMark x1="80000" y1="21875" x2="79938" y2="26375"/>
                        <a14:backgroundMark x1="79125" y1="96500" x2="79813" y2="97375"/>
                        <a14:backgroundMark x1="79438" y1="96188" x2="72938" y2="98000"/>
                        <a14:backgroundMark x1="15812" y1="92688" x2="73188" y2="98250"/>
                        <a14:backgroundMark x1="15875" y1="92563" x2="73188" y2="98250"/>
                        <a14:backgroundMark x1="72813" y1="98250" x2="15375" y2="92250"/>
                        <a14:backgroundMark x1="16125" y1="52875" x2="16125" y2="9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3325" y="1543472"/>
            <a:ext cx="4522675" cy="452267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85801" y="1710623"/>
            <a:ext cx="77451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lnSpc>
                <a:spcPct val="150000"/>
              </a:lnSpc>
            </a:pPr>
            <a:r>
              <a:rPr lang="hu-HU" dirty="0"/>
              <a:t>-Tanulók, diákok és általános/középiskolai tanárok számára egyaránt ingyenes,</a:t>
            </a:r>
          </a:p>
          <a:p>
            <a:pPr>
              <a:lnSpc>
                <a:spcPct val="150000"/>
              </a:lnSpc>
            </a:pPr>
            <a:r>
              <a:rPr lang="hu-HU" dirty="0"/>
              <a:t> akár 5 eszközre is telepíthető miután regisztráltunk a </a:t>
            </a:r>
            <a:r>
              <a:rPr lang="hu-HU" dirty="0">
                <a:hlinkClick r:id="rId4"/>
              </a:rPr>
              <a:t>https://o365.oh.gov.hu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 weboldalon.</a:t>
            </a:r>
          </a:p>
          <a:p>
            <a:pPr>
              <a:lnSpc>
                <a:spcPct val="150000"/>
              </a:lnSpc>
            </a:pPr>
            <a:r>
              <a:rPr lang="hu-HU" dirty="0"/>
              <a:t>-A legnépszerűbb és legjobb irodai szoftvercsomag, tele lehetőségekkel</a:t>
            </a:r>
          </a:p>
          <a:p>
            <a:pPr>
              <a:lnSpc>
                <a:spcPct val="150000"/>
              </a:lnSpc>
            </a:pPr>
            <a:r>
              <a:rPr lang="hu-HU" dirty="0"/>
              <a:t>-Szinte mindenhol van egy olyan gép, amin megtalálható az MS Office</a:t>
            </a:r>
          </a:p>
          <a:p>
            <a:pPr>
              <a:lnSpc>
                <a:spcPct val="150000"/>
              </a:lnSpc>
            </a:pPr>
            <a:r>
              <a:rPr lang="hu-HU" dirty="0"/>
              <a:t>-Adatainkat, </a:t>
            </a:r>
            <a:r>
              <a:rPr lang="hu-HU" dirty="0" err="1"/>
              <a:t>dokumentumjainkat</a:t>
            </a:r>
            <a:r>
              <a:rPr lang="hu-HU" dirty="0"/>
              <a:t>, bemutatóinkat könnyedén szinkronizálhatjuk</a:t>
            </a:r>
          </a:p>
          <a:p>
            <a:pPr>
              <a:lnSpc>
                <a:spcPct val="150000"/>
              </a:lnSpc>
            </a:pPr>
            <a:r>
              <a:rPr lang="hu-HU" dirty="0"/>
              <a:t> a </a:t>
            </a:r>
            <a:r>
              <a:rPr lang="hu-HU" dirty="0" err="1"/>
              <a:t>OneDrive</a:t>
            </a:r>
            <a:r>
              <a:rPr lang="hu-HU" dirty="0"/>
              <a:t> segítségével. 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85801" y="4990147"/>
            <a:ext cx="6893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</a:t>
            </a:r>
            <a:r>
              <a:rPr lang="hu-HU" dirty="0"/>
              <a:t>: A legjobb a kategóriájában, a tanulóknak kifejezetten egy kiváló lehetőség az ingyenes telepítése, mivel így elég sok pénzt és időt lehet megtakarítani, és minden háztartáshoz eljut a szoftvercsomag. Személyes tapasztalataim kizárólag kiválóak, egyik program sem hagy maga után kivetnivalót.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008102" y="574288"/>
            <a:ext cx="287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INGYENES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88006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85801" y="32143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Videoszerkesztő szoftver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85801" y="1020460"/>
            <a:ext cx="12264272" cy="757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b="1" dirty="0"/>
              <a:t>ADOBE </a:t>
            </a:r>
            <a:r>
              <a:rPr lang="hu-HU" sz="3600" b="1" dirty="0" err="1"/>
              <a:t>Premiere</a:t>
            </a:r>
            <a:r>
              <a:rPr lang="hu-HU" sz="3600" b="1" dirty="0"/>
              <a:t> Pro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083" y="1527856"/>
            <a:ext cx="3802288" cy="380228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85801" y="1710623"/>
            <a:ext cx="7745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lnSpc>
                <a:spcPct val="150000"/>
              </a:lnSpc>
            </a:pPr>
            <a:r>
              <a:rPr lang="hu-HU" dirty="0"/>
              <a:t>-Az egyik legprofibb videoszerkesztő szoftver</a:t>
            </a:r>
          </a:p>
          <a:p>
            <a:pPr>
              <a:lnSpc>
                <a:spcPct val="150000"/>
              </a:lnSpc>
            </a:pPr>
            <a:r>
              <a:rPr lang="hu-HU" dirty="0"/>
              <a:t>-Könnyen </a:t>
            </a:r>
            <a:r>
              <a:rPr lang="hu-HU" dirty="0" err="1"/>
              <a:t>szinkronizálhatóak</a:t>
            </a:r>
            <a:r>
              <a:rPr lang="hu-HU" dirty="0"/>
              <a:t> projektjeink az Adobe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Cloud</a:t>
            </a:r>
            <a:r>
              <a:rPr lang="hu-HU" dirty="0"/>
              <a:t> segítségével</a:t>
            </a:r>
          </a:p>
          <a:p>
            <a:pPr>
              <a:lnSpc>
                <a:spcPct val="150000"/>
              </a:lnSpc>
            </a:pPr>
            <a:r>
              <a:rPr lang="hu-HU" dirty="0"/>
              <a:t>-Nagyon sokan használják</a:t>
            </a:r>
          </a:p>
          <a:p>
            <a:pPr>
              <a:lnSpc>
                <a:spcPct val="150000"/>
              </a:lnSpc>
            </a:pPr>
            <a:r>
              <a:rPr lang="hu-HU" dirty="0"/>
              <a:t>-Szinte tökéletes</a:t>
            </a:r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5801" y="3972780"/>
            <a:ext cx="6893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</a:t>
            </a:r>
            <a:r>
              <a:rPr lang="hu-HU" dirty="0"/>
              <a:t>: Sajnos személyes tapasztalatot nem tudok róla írni, de véleményem szerint erre a feladatra ez a tökéletes program. Profi</a:t>
            </a:r>
          </a:p>
          <a:p>
            <a:r>
              <a:rPr lang="hu-HU" dirty="0"/>
              <a:t>Videoszerkesztésre nem ezt választani őrültség lenne.</a:t>
            </a:r>
          </a:p>
          <a:p>
            <a:r>
              <a:rPr lang="hu-HU" dirty="0"/>
              <a:t>Egyedüli hátránya a kifizetése, mert havonta (vagy évente) kell fizetni, a szoftvert jogtisztán nem lehet örök </a:t>
            </a:r>
            <a:r>
              <a:rPr lang="hu-HU" dirty="0" err="1"/>
              <a:t>licenszszel</a:t>
            </a:r>
            <a:r>
              <a:rPr lang="hu-HU" dirty="0"/>
              <a:t> megvenni sajnos.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9008102" y="574288"/>
            <a:ext cx="287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Havidíjas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23885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85801" y="32143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Kérdések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5801" y="1162050"/>
            <a:ext cx="8277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/>
              <a:t>Mire kell odafigyelni alaplap vásárlásakor?</a:t>
            </a:r>
          </a:p>
          <a:p>
            <a:pPr>
              <a:lnSpc>
                <a:spcPct val="150000"/>
              </a:lnSpc>
            </a:pPr>
            <a:r>
              <a:rPr lang="hu-HU" sz="2400" b="1" dirty="0"/>
              <a:t>Mi alapján érdemes videokártyát választani?</a:t>
            </a:r>
          </a:p>
          <a:p>
            <a:pPr>
              <a:lnSpc>
                <a:spcPct val="150000"/>
              </a:lnSpc>
            </a:pPr>
            <a:r>
              <a:rPr lang="hu-HU" sz="2400" b="1" dirty="0"/>
              <a:t>Hogyan </a:t>
            </a:r>
            <a:r>
              <a:rPr lang="hu-HU" sz="2400" b="1" dirty="0" smtClean="0"/>
              <a:t>döntsünk </a:t>
            </a:r>
            <a:r>
              <a:rPr lang="hu-HU" sz="2400" b="1" dirty="0"/>
              <a:t>két tápegység között? Melyiket </a:t>
            </a:r>
            <a:r>
              <a:rPr lang="hu-HU" sz="2400" b="1" dirty="0" err="1"/>
              <a:t>válasszuk</a:t>
            </a:r>
            <a:r>
              <a:rPr lang="hu-HU" sz="2400" b="1" dirty="0"/>
              <a:t>?</a:t>
            </a:r>
          </a:p>
          <a:p>
            <a:pPr>
              <a:lnSpc>
                <a:spcPct val="150000"/>
              </a:lnSpc>
            </a:pPr>
            <a:r>
              <a:rPr lang="hu-HU" sz="2400" b="1" dirty="0"/>
              <a:t>Miért érdemesebb SSD-t választani HDD helyett?</a:t>
            </a:r>
          </a:p>
          <a:p>
            <a:pPr>
              <a:lnSpc>
                <a:spcPct val="150000"/>
              </a:lnSpc>
            </a:pPr>
            <a:r>
              <a:rPr lang="hu-HU" sz="2400" b="1" dirty="0"/>
              <a:t>Mire figyeljünk a gépház tulajdonságaiban?</a:t>
            </a:r>
          </a:p>
          <a:p>
            <a:pPr>
              <a:lnSpc>
                <a:spcPct val="150000"/>
              </a:lnSpc>
            </a:pPr>
            <a:r>
              <a:rPr lang="hu-HU" sz="2400" b="1" dirty="0"/>
              <a:t>Melyek a legjobb operációs rendszerek?</a:t>
            </a:r>
          </a:p>
          <a:p>
            <a:pPr>
              <a:lnSpc>
                <a:spcPct val="150000"/>
              </a:lnSpc>
            </a:pPr>
            <a:r>
              <a:rPr lang="hu-HU" sz="2400" b="1" dirty="0"/>
              <a:t>Hogy érdemes Microsoft Office-t beszerezni?</a:t>
            </a:r>
          </a:p>
        </p:txBody>
      </p:sp>
    </p:spTree>
    <p:extLst>
      <p:ext uri="{BB962C8B-B14F-4D97-AF65-F5344CB8AC3E}">
        <p14:creationId xmlns:p14="http://schemas.microsoft.com/office/powerpoint/2010/main" val="3829435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Személyes tapasztalatom</a:t>
            </a:r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5800" y="1482081"/>
            <a:ext cx="1013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Sokszor kérdezik tőlem számítógép vásárlásakor, hogy milyen alkatrészt ajánlok hozzá. Én mindig próbálom a legjobb javaslatot adni, sokszor jó tapasztalatokat </a:t>
            </a:r>
            <a:r>
              <a:rPr lang="hu-HU" dirty="0" smtClean="0"/>
              <a:t>hallok vissza ajánlásomról. Az alábbiakhoz hasonló kérdéseket szoktak feltenni: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85800" y="2405411"/>
            <a:ext cx="105326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Mire </a:t>
            </a:r>
            <a:r>
              <a:rPr lang="hu-HU" sz="2400" dirty="0"/>
              <a:t>kell odafigyelni alaplap vásárlásakor?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Mi alapján érdemes videokártyát választani?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Hogyan </a:t>
            </a:r>
            <a:r>
              <a:rPr lang="hu-HU" sz="2400" dirty="0" smtClean="0"/>
              <a:t>döntsünk </a:t>
            </a:r>
            <a:r>
              <a:rPr lang="hu-HU" sz="2400" dirty="0"/>
              <a:t>két tápegység között? Melyiket </a:t>
            </a:r>
            <a:r>
              <a:rPr lang="hu-HU" sz="2400" dirty="0" err="1"/>
              <a:t>válasszuk</a:t>
            </a:r>
            <a:r>
              <a:rPr lang="hu-HU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Miért érdemesebb SSD-t választani HDD helyett?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Mire figyeljünk a gépház tulajdonságaiban?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Melyek a legjobb operációs rendszerek?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Hogy érdemes Microsoft Office-t </a:t>
            </a:r>
            <a:r>
              <a:rPr lang="hu-HU" sz="2400" dirty="0" smtClean="0"/>
              <a:t>beszerezni, ha tanulók vagyunk?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Milyen PC-t érdemes videószerkesztésre venni</a:t>
            </a:r>
            <a:r>
              <a:rPr lang="hu-HU" sz="2400" dirty="0" smtClean="0"/>
              <a:t>?</a:t>
            </a:r>
            <a:endParaRPr lang="hu-HU" sz="2400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685800" y="5914064"/>
            <a:ext cx="1013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Ebben a diavetítésben a szerintem legjobbnak talált konfigurációt írom le és mutatom be videó szerkesztéséhez. Maximum 300 000 Ft-ot szánok rá, egy jó, működőképes és funkcionáló PC a célom. 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4635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" y="266320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</a:t>
            </a:r>
            <a:r>
              <a:rPr lang="hu-HU" sz="8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öszönöm a figyelmet!</a:t>
            </a:r>
            <a:endParaRPr lang="hu-H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3758" y="2369805"/>
            <a:ext cx="11378242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800" dirty="0"/>
              <a:t>1. Dia 1. Kép: Dell számítógép: </a:t>
            </a:r>
            <a:r>
              <a:rPr lang="hu-HU" sz="800" dirty="0">
                <a:hlinkClick r:id="rId2"/>
              </a:rPr>
              <a:t>https://commons.wikimedia.org/wiki/File:Dell_inspiron_one_23_touch_aio_desktop_pc.png</a:t>
            </a:r>
            <a:r>
              <a:rPr lang="hu-HU" sz="800" dirty="0"/>
              <a:t> – Letöltés 2017.01.23.</a:t>
            </a:r>
          </a:p>
          <a:p>
            <a:pPr marL="0" indent="0">
              <a:buNone/>
            </a:pPr>
            <a:r>
              <a:rPr lang="hu-HU" sz="800" dirty="0"/>
              <a:t>1. Dia 2. Kép: Windows 10 logó: </a:t>
            </a:r>
            <a:r>
              <a:rPr lang="hu-HU" sz="800" dirty="0">
                <a:hlinkClick r:id="rId3"/>
              </a:rPr>
              <a:t>https://www.windows10forums.com</a:t>
            </a:r>
            <a:r>
              <a:rPr lang="hu-HU" sz="800" dirty="0"/>
              <a:t> – Letöltés 2017.01.23.</a:t>
            </a:r>
          </a:p>
          <a:p>
            <a:pPr marL="0" indent="0">
              <a:buNone/>
            </a:pPr>
            <a:r>
              <a:rPr lang="hu-HU" sz="800" dirty="0"/>
              <a:t>1. Dia 3. Kép: Adobe </a:t>
            </a:r>
            <a:r>
              <a:rPr lang="hu-HU" sz="800" dirty="0" err="1"/>
              <a:t>Premiere</a:t>
            </a:r>
            <a:r>
              <a:rPr lang="hu-HU" sz="800" dirty="0"/>
              <a:t> Pro logó: </a:t>
            </a:r>
            <a:r>
              <a:rPr lang="hu-HU" sz="800" dirty="0">
                <a:hlinkClick r:id="rId4"/>
              </a:rPr>
              <a:t>https://helpx.adobe.com/premiere-pro/using/whats-new/_jcr_content/main-pars/imageandtext/imageandtextimage.img.png/pr_cc_appicon_176x168.png</a:t>
            </a:r>
            <a:r>
              <a:rPr lang="hu-HU" sz="800" dirty="0"/>
              <a:t> – Letöltés 2017.01.23.</a:t>
            </a:r>
          </a:p>
          <a:p>
            <a:pPr marL="0" indent="0">
              <a:buNone/>
            </a:pPr>
            <a:r>
              <a:rPr lang="hu-HU" sz="800" dirty="0"/>
              <a:t>1. Dia 4. Kép: Microsoft Office logó: </a:t>
            </a:r>
            <a:r>
              <a:rPr lang="hu-HU" sz="800" dirty="0">
                <a:hlinkClick r:id="rId5"/>
              </a:rPr>
              <a:t>http://4.bp.blogspot.com/-HED88Q-SAEg/UAbb_w1DVxI/AAAAAAAAItU/miEPtzBgw80/s1600/Microsoft+Office+logo+2012.png</a:t>
            </a:r>
            <a:r>
              <a:rPr lang="hu-HU" sz="800" dirty="0"/>
              <a:t> – Letöltés 2017.01.23.</a:t>
            </a:r>
          </a:p>
          <a:p>
            <a:pPr marL="0" indent="0">
              <a:buNone/>
            </a:pPr>
            <a:r>
              <a:rPr lang="hu-HU" sz="800" dirty="0" smtClean="0"/>
              <a:t>Dia </a:t>
            </a:r>
            <a:r>
              <a:rPr lang="hu-HU" sz="800" dirty="0"/>
              <a:t>5. Kép: Intel </a:t>
            </a:r>
            <a:r>
              <a:rPr lang="hu-HU" sz="800" dirty="0" err="1"/>
              <a:t>Core</a:t>
            </a:r>
            <a:r>
              <a:rPr lang="hu-HU" sz="800" dirty="0"/>
              <a:t> </a:t>
            </a:r>
            <a:r>
              <a:rPr lang="hu-HU" sz="800" dirty="0" smtClean="0"/>
              <a:t>i5</a:t>
            </a:r>
            <a:r>
              <a:rPr lang="hu-HU" sz="800" dirty="0"/>
              <a:t>: </a:t>
            </a:r>
            <a:r>
              <a:rPr lang="hu-HU" sz="800" dirty="0">
                <a:hlinkClick r:id="rId6"/>
              </a:rPr>
              <a:t>http://www.notebookcheck.net/uploads/tx_nbc2/csm_4th_Generation_Intel___</a:t>
            </a:r>
            <a:r>
              <a:rPr lang="hu-HU" sz="800" dirty="0" smtClean="0">
                <a:hlinkClick r:id="rId6"/>
              </a:rPr>
              <a:t>CoreOE_i5_Processor_Badge_08_d673281aef.png</a:t>
            </a:r>
            <a:r>
              <a:rPr lang="hu-HU" sz="800" dirty="0" smtClean="0"/>
              <a:t> - Letöltés 2017.01.23.</a:t>
            </a:r>
            <a:endParaRPr lang="hu-HU" sz="800" dirty="0"/>
          </a:p>
          <a:p>
            <a:pPr marL="0" indent="0">
              <a:buNone/>
            </a:pPr>
            <a:r>
              <a:rPr lang="hu-HU" sz="800" dirty="0" smtClean="0"/>
              <a:t>1. Dia 6. Kép: </a:t>
            </a:r>
            <a:r>
              <a:rPr lang="hu-HU" sz="800" dirty="0" err="1" smtClean="0"/>
              <a:t>Nvidia</a:t>
            </a:r>
            <a:r>
              <a:rPr lang="hu-HU" sz="800" dirty="0" smtClean="0"/>
              <a:t> logó: </a:t>
            </a:r>
            <a:r>
              <a:rPr lang="hu-HU" sz="800" dirty="0" smtClean="0">
                <a:hlinkClick r:id="rId7"/>
              </a:rPr>
              <a:t>https://en.wikipedia.org/wiki/File:Nvidia_logo.svg</a:t>
            </a:r>
            <a:r>
              <a:rPr lang="hu-HU" sz="800" dirty="0" smtClean="0"/>
              <a:t> – Letöltés 2017.01.23.</a:t>
            </a:r>
          </a:p>
          <a:p>
            <a:pPr marL="0" indent="0">
              <a:buNone/>
            </a:pPr>
            <a:r>
              <a:rPr lang="hu-HU" sz="800" dirty="0" smtClean="0"/>
              <a:t>1</a:t>
            </a:r>
            <a:r>
              <a:rPr lang="hu-HU" sz="800" dirty="0"/>
              <a:t>. Dia 7. kép Samsung logó:  </a:t>
            </a:r>
            <a:r>
              <a:rPr lang="hu-HU" sz="800" dirty="0">
                <a:hlinkClick r:id="rId8"/>
              </a:rPr>
              <a:t>http://logos-download.com/wp-content/uploads/2016/02/Samsung_logo_transparent.png</a:t>
            </a:r>
            <a:r>
              <a:rPr lang="hu-HU" sz="800" dirty="0"/>
              <a:t> - Letöltés 2017. 01.23.</a:t>
            </a:r>
          </a:p>
          <a:p>
            <a:pPr marL="0" indent="0">
              <a:buNone/>
            </a:pPr>
            <a:r>
              <a:rPr lang="hu-HU" sz="800" dirty="0"/>
              <a:t>1. Dia 8. kép: LG logó: </a:t>
            </a:r>
            <a:r>
              <a:rPr lang="hu-HU" sz="800" dirty="0">
                <a:hlinkClick r:id="rId9"/>
              </a:rPr>
              <a:t>https://upload.wikimedia.org/wikipedia/commons/thumb/b/bf/LG_logo_(2015).svg/1024px-LG_logo_(2015).svg.png</a:t>
            </a:r>
            <a:r>
              <a:rPr lang="hu-HU" sz="800" dirty="0"/>
              <a:t> – Letöltés 2017.01.23.</a:t>
            </a:r>
          </a:p>
          <a:p>
            <a:pPr marL="0" indent="0">
              <a:buNone/>
            </a:pPr>
            <a:r>
              <a:rPr lang="hu-HU" sz="800" dirty="0"/>
              <a:t>2. Dia 1. kép: GA-H110M-S2H alaplap: </a:t>
            </a:r>
            <a:r>
              <a:rPr lang="hu-HU" sz="800" dirty="0">
                <a:hlinkClick r:id="rId10"/>
              </a:rPr>
              <a:t>http://www.gigabyte.com/fileupload/product/2/5606/20150917172321_big.png</a:t>
            </a:r>
            <a:r>
              <a:rPr lang="hu-HU" sz="800" dirty="0"/>
              <a:t> - Letöltés 2017.02.15.</a:t>
            </a:r>
          </a:p>
          <a:p>
            <a:pPr marL="0" indent="0">
              <a:buNone/>
            </a:pPr>
            <a:r>
              <a:rPr lang="hu-HU" sz="800" dirty="0"/>
              <a:t>2. Dia 2-9. kép: Csatlakozók: </a:t>
            </a:r>
            <a:r>
              <a:rPr lang="hu-HU" sz="800" dirty="0">
                <a:hlinkClick r:id="rId11"/>
              </a:rPr>
              <a:t>http://www.gigabyte.com/fileupload/product/2/5606/20150917172409_big.png</a:t>
            </a:r>
            <a:r>
              <a:rPr lang="hu-HU" sz="800" dirty="0"/>
              <a:t> - Letöltés 2017.02.15.</a:t>
            </a:r>
          </a:p>
          <a:p>
            <a:pPr marL="0" indent="0">
              <a:buNone/>
            </a:pPr>
            <a:r>
              <a:rPr lang="hu-HU" sz="800" dirty="0"/>
              <a:t>4. Dia 1. kép: Intel </a:t>
            </a:r>
            <a:r>
              <a:rPr lang="hu-HU" sz="800" dirty="0" err="1"/>
              <a:t>Core</a:t>
            </a:r>
            <a:r>
              <a:rPr lang="hu-HU" sz="800" dirty="0"/>
              <a:t> </a:t>
            </a:r>
            <a:r>
              <a:rPr lang="hu-HU" sz="800" dirty="0" smtClean="0"/>
              <a:t>i5 </a:t>
            </a:r>
            <a:r>
              <a:rPr lang="hu-HU" sz="800" dirty="0"/>
              <a:t>6700 processzor (doboz): </a:t>
            </a:r>
            <a:r>
              <a:rPr lang="hu-HU" sz="800" dirty="0">
                <a:hlinkClick r:id="rId12"/>
              </a:rPr>
              <a:t>http://</a:t>
            </a:r>
            <a:r>
              <a:rPr lang="hu-HU" sz="800" dirty="0" smtClean="0">
                <a:hlinkClick r:id="rId12"/>
              </a:rPr>
              <a:t>www.pcexpress.co.za/media/catalog/product/cache/1/image/650x/040ec09b1e35df139433887a97daa66f/i/n/intel_core_i5_6500_2.jpg</a:t>
            </a:r>
            <a:r>
              <a:rPr lang="hu-HU" sz="800" dirty="0" smtClean="0"/>
              <a:t> - </a:t>
            </a:r>
            <a:r>
              <a:rPr lang="hu-HU" sz="800" dirty="0"/>
              <a:t>Letöltés 2017.02.15.</a:t>
            </a:r>
          </a:p>
          <a:p>
            <a:pPr marL="0" indent="0">
              <a:buNone/>
            </a:pPr>
            <a:r>
              <a:rPr lang="hu-HU" sz="800" dirty="0"/>
              <a:t>6. Dia 1. kép: ASUS TURBO-GTX1060-6G : </a:t>
            </a:r>
            <a:r>
              <a:rPr lang="hu-HU" sz="800" dirty="0">
                <a:hlinkClick r:id="rId13"/>
              </a:rPr>
              <a:t>https://www.asus.com/media/global/products/WDMtHSoDORoFttsQ/P_setting_fff_1_90_end_500.png</a:t>
            </a:r>
            <a:r>
              <a:rPr lang="hu-HU" sz="800" dirty="0"/>
              <a:t> - Letöltés 2017.02.15.</a:t>
            </a:r>
          </a:p>
          <a:p>
            <a:pPr marL="0" indent="0">
              <a:buNone/>
            </a:pPr>
            <a:r>
              <a:rPr lang="hu-HU" sz="800" dirty="0"/>
              <a:t>8. Dia 1. kép: XFX tápegység: </a:t>
            </a:r>
            <a:r>
              <a:rPr lang="hu-HU" sz="800" dirty="0">
                <a:hlinkClick r:id="rId14"/>
              </a:rPr>
              <a:t>http://cdn.agilitycms.com/xfx/MediaGroupings/162/20131223145443_P1-650G-TS3X_1.jpg</a:t>
            </a:r>
            <a:r>
              <a:rPr lang="hu-HU" sz="800" dirty="0"/>
              <a:t> - Letöltés 2017.02.15.</a:t>
            </a:r>
          </a:p>
          <a:p>
            <a:pPr marL="0" indent="0">
              <a:buNone/>
            </a:pPr>
            <a:r>
              <a:rPr lang="hu-HU" sz="800" dirty="0"/>
              <a:t>9. Dia 1. kép 80 Plus  minősítési szintek: </a:t>
            </a:r>
            <a:r>
              <a:rPr lang="hu-HU" sz="800" dirty="0">
                <a:hlinkClick r:id="rId15"/>
              </a:rPr>
              <a:t>http://acnodes.com/files/downloads/80Plus.jpg</a:t>
            </a:r>
            <a:r>
              <a:rPr lang="hu-HU" sz="800" dirty="0"/>
              <a:t> - Letöltés 2017.02.15.</a:t>
            </a:r>
          </a:p>
          <a:p>
            <a:pPr marL="0" indent="0">
              <a:buNone/>
            </a:pPr>
            <a:r>
              <a:rPr lang="hu-HU" sz="800" dirty="0"/>
              <a:t>10. Dia 1.kép: </a:t>
            </a:r>
            <a:r>
              <a:rPr lang="en-US" sz="800" dirty="0"/>
              <a:t>S</a:t>
            </a:r>
            <a:r>
              <a:rPr lang="hu-HU" sz="800" dirty="0"/>
              <a:t>AMSUNG</a:t>
            </a:r>
            <a:r>
              <a:rPr lang="en-US" sz="800" dirty="0"/>
              <a:t> 850 EVO Basic 2.5" 250GB</a:t>
            </a:r>
            <a:r>
              <a:rPr lang="hu-HU" sz="800" dirty="0"/>
              <a:t>: </a:t>
            </a:r>
            <a:r>
              <a:rPr lang="hu-HU" sz="800" dirty="0">
                <a:hlinkClick r:id="rId16"/>
              </a:rPr>
              <a:t>https://p1.akcdn.net/mid/295000157.samsung-850-evo-basic-2-5-250gb-sata3-mz-75e250b-eu.jpg - Letöltés 2017.02.15</a:t>
            </a:r>
            <a:r>
              <a:rPr lang="hu-HU" sz="800" dirty="0"/>
              <a:t>.</a:t>
            </a:r>
          </a:p>
          <a:p>
            <a:pPr marL="0" indent="0">
              <a:buNone/>
            </a:pPr>
            <a:r>
              <a:rPr lang="hu-HU" sz="800" dirty="0" smtClean="0"/>
              <a:t>11. Dia 1. kép  Western Digital </a:t>
            </a:r>
            <a:r>
              <a:rPr lang="hu-HU" sz="800" dirty="0" err="1" smtClean="0"/>
              <a:t>Caviar</a:t>
            </a:r>
            <a:r>
              <a:rPr lang="hu-HU" sz="800" dirty="0" smtClean="0"/>
              <a:t> </a:t>
            </a:r>
            <a:r>
              <a:rPr lang="hu-HU" sz="800" dirty="0" err="1" smtClean="0"/>
              <a:t>Blue</a:t>
            </a:r>
            <a:r>
              <a:rPr lang="hu-HU" sz="800" dirty="0" smtClean="0"/>
              <a:t> 3.5" 1TB 64MB SATA3: </a:t>
            </a:r>
            <a:r>
              <a:rPr lang="hu-HU" sz="800" dirty="0" smtClean="0">
                <a:hlinkClick r:id="rId17"/>
              </a:rPr>
              <a:t>http://cdn3.volusion.com/ovay6.hxgv9/v/vspfiles/photos/G01-0360-2.jpg</a:t>
            </a:r>
            <a:r>
              <a:rPr lang="hu-HU" sz="800" dirty="0" smtClean="0"/>
              <a:t> -  Letöltés 2017.02.15.</a:t>
            </a:r>
          </a:p>
          <a:p>
            <a:pPr marL="0" indent="0">
              <a:buNone/>
            </a:pPr>
            <a:r>
              <a:rPr lang="hu-HU" sz="800" dirty="0" smtClean="0"/>
              <a:t>12. Dia 1. kép </a:t>
            </a:r>
            <a:r>
              <a:rPr lang="hu-HU" sz="800" dirty="0"/>
              <a:t>Kingston 8GB DDR4 2133MHz HX421C14FB/8: </a:t>
            </a:r>
            <a:r>
              <a:rPr lang="hu-HU" sz="800" dirty="0">
                <a:hlinkClick r:id="rId18"/>
              </a:rPr>
              <a:t>https://</a:t>
            </a:r>
            <a:r>
              <a:rPr lang="hu-HU" sz="800" dirty="0" smtClean="0">
                <a:hlinkClick r:id="rId18"/>
              </a:rPr>
              <a:t>p1.akcdn.net/full/306879125.kingston-8gb-ddr4-2133mhz-hx421c14fb-8.jpg</a:t>
            </a:r>
            <a:r>
              <a:rPr lang="hu-HU" sz="800" dirty="0" smtClean="0"/>
              <a:t> - Letöltés 2017.02.15. </a:t>
            </a:r>
            <a:endParaRPr lang="hu-HU" sz="800" dirty="0"/>
          </a:p>
          <a:p>
            <a:pPr marL="0" indent="0">
              <a:buNone/>
            </a:pPr>
            <a:r>
              <a:rPr lang="hu-HU" sz="800" dirty="0" smtClean="0"/>
              <a:t>13. Dia 1. kép  LG GH24NSD1: </a:t>
            </a:r>
            <a:r>
              <a:rPr lang="hu-HU" sz="800" dirty="0" smtClean="0">
                <a:hlinkClick r:id="rId19"/>
              </a:rPr>
              <a:t>https://p1.akcdn.net/full/346632247.lg-gh24nsd1.jpg</a:t>
            </a:r>
            <a:r>
              <a:rPr lang="hu-HU" sz="800" dirty="0" smtClean="0"/>
              <a:t> - Letöltés 2017.02.15.</a:t>
            </a:r>
          </a:p>
          <a:p>
            <a:pPr marL="0" indent="0">
              <a:buNone/>
            </a:pPr>
            <a:r>
              <a:rPr lang="hu-HU" sz="800" dirty="0" smtClean="0"/>
              <a:t>14. </a:t>
            </a:r>
            <a:r>
              <a:rPr lang="hu-HU" sz="800" dirty="0"/>
              <a:t>Dia 1. kép: ZALMAN </a:t>
            </a:r>
            <a:r>
              <a:rPr lang="hu-HU" sz="800" dirty="0" smtClean="0"/>
              <a:t>gépház</a:t>
            </a:r>
            <a:r>
              <a:rPr lang="hu-HU" sz="800" dirty="0"/>
              <a:t>: </a:t>
            </a:r>
            <a:r>
              <a:rPr lang="hu-HU" sz="800" dirty="0">
                <a:hlinkClick r:id="rId20"/>
              </a:rPr>
              <a:t>http://</a:t>
            </a:r>
            <a:r>
              <a:rPr lang="hu-HU" sz="800" dirty="0" smtClean="0">
                <a:hlinkClick r:id="rId20"/>
              </a:rPr>
              <a:t>www.zalman.com/DataFile/product/T1_plus_B_01.jpg</a:t>
            </a:r>
            <a:r>
              <a:rPr lang="hu-HU" sz="800" dirty="0" smtClean="0"/>
              <a:t> - </a:t>
            </a:r>
            <a:r>
              <a:rPr lang="hu-HU" sz="800" dirty="0"/>
              <a:t>Letöltés </a:t>
            </a:r>
            <a:r>
              <a:rPr lang="hu-HU" sz="800" dirty="0" smtClean="0"/>
              <a:t>2017.02.15.</a:t>
            </a:r>
          </a:p>
          <a:p>
            <a:pPr marL="0" indent="0">
              <a:buNone/>
            </a:pPr>
            <a:r>
              <a:rPr lang="hu-HU" sz="800" dirty="0" smtClean="0"/>
              <a:t> 15. </a:t>
            </a:r>
            <a:r>
              <a:rPr lang="hu-HU" sz="800" dirty="0"/>
              <a:t>Dia 1. kép: Windows 10 Pro: </a:t>
            </a:r>
            <a:r>
              <a:rPr lang="hu-HU" sz="800" dirty="0">
                <a:hlinkClick r:id="rId21"/>
              </a:rPr>
              <a:t>https://static9.edstatic.net/product_images/470x470/resize/microsoft-windows-10-pro-64-bit-hun-1-felhasznalo-oem-1pack-operacios-rendszer-szoftver-fqc-08925-_63e94448.jpg?v=14</a:t>
            </a:r>
            <a:r>
              <a:rPr lang="hu-HU" sz="800" dirty="0"/>
              <a:t> – Letöltés 2017.02.15.</a:t>
            </a:r>
          </a:p>
          <a:p>
            <a:pPr marL="0" indent="0">
              <a:buNone/>
            </a:pPr>
            <a:r>
              <a:rPr lang="hu-HU" sz="800" dirty="0" smtClean="0"/>
              <a:t>16. </a:t>
            </a:r>
            <a:r>
              <a:rPr lang="hu-HU" sz="800" dirty="0"/>
              <a:t>Dia 1. kép: Office 365: </a:t>
            </a:r>
            <a:r>
              <a:rPr lang="hu-HU" sz="800" dirty="0">
                <a:hlinkClick r:id="rId22"/>
              </a:rPr>
              <a:t>http://dreamsmortgage.com/wp-content/uploads/2016/08/microsoft-office-365-box-office365-box.jpg </a:t>
            </a:r>
            <a:r>
              <a:rPr lang="hu-HU" sz="800" dirty="0" smtClean="0"/>
              <a:t>– Letöltés 2017.02.15.</a:t>
            </a:r>
            <a:endParaRPr lang="hu-HU" sz="800" dirty="0" smtClean="0"/>
          </a:p>
          <a:p>
            <a:pPr marL="0" indent="0">
              <a:buNone/>
            </a:pPr>
            <a:r>
              <a:rPr lang="hu-HU" sz="800" dirty="0" smtClean="0"/>
              <a:t>17</a:t>
            </a:r>
            <a:r>
              <a:rPr lang="hu-HU" sz="800" dirty="0" smtClean="0"/>
              <a:t>. </a:t>
            </a:r>
            <a:r>
              <a:rPr lang="hu-HU" sz="800" dirty="0"/>
              <a:t>Dia 1. kép: Adobe </a:t>
            </a:r>
            <a:r>
              <a:rPr lang="hu-HU" sz="800" dirty="0" err="1"/>
              <a:t>Premiere</a:t>
            </a:r>
            <a:r>
              <a:rPr lang="hu-HU" sz="800" dirty="0"/>
              <a:t> Pro: </a:t>
            </a:r>
            <a:r>
              <a:rPr lang="hu-HU" sz="800" dirty="0" smtClean="0"/>
              <a:t> </a:t>
            </a:r>
            <a:r>
              <a:rPr lang="hu-HU" sz="800" dirty="0" smtClean="0">
                <a:hlinkClick r:id="rId23"/>
              </a:rPr>
              <a:t>https</a:t>
            </a:r>
            <a:r>
              <a:rPr lang="hu-HU" sz="800" dirty="0">
                <a:hlinkClick r:id="rId23"/>
              </a:rPr>
              <a:t>://</a:t>
            </a:r>
            <a:r>
              <a:rPr lang="hu-HU" sz="800" dirty="0" smtClean="0">
                <a:hlinkClick r:id="rId23"/>
              </a:rPr>
              <a:t>blogsimages.adobe.com/creativecloud/files/2017/01/premiere_pro_cc_logo_no_shadow_1024px.png </a:t>
            </a:r>
            <a:r>
              <a:rPr lang="hu-HU" sz="800" smtClean="0"/>
              <a:t>- Letöltés 2017.02.15.</a:t>
            </a:r>
            <a:endParaRPr lang="hu-HU" sz="800" dirty="0" smtClean="0"/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endParaRPr lang="hu-HU" sz="800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Felhasznált források: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645539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ctr"/>
            <a:r>
              <a:rPr lang="hu-HU" dirty="0" smtClean="0"/>
              <a:t>A diavetítésben található termékek kiírt ára a </a:t>
            </a:r>
            <a:r>
              <a:rPr lang="hu-HU" dirty="0">
                <a:hlinkClick r:id="rId24"/>
              </a:rPr>
              <a:t>https://www.arukereso.hu</a:t>
            </a:r>
            <a:r>
              <a:rPr lang="hu-HU" dirty="0" smtClean="0">
                <a:hlinkClick r:id="rId24"/>
              </a:rPr>
              <a:t>/</a:t>
            </a:r>
            <a:r>
              <a:rPr lang="hu-HU" dirty="0" smtClean="0"/>
              <a:t> oldal adatai alapján a legalacsonyabb ár.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72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Alaplap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140660"/>
            <a:ext cx="6939792" cy="7570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5100" b="1" dirty="0"/>
              <a:t>GIGABYTE GA-H110M-S2H Alaplap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347" y="1714689"/>
            <a:ext cx="4891045" cy="342862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5801" y="1710623"/>
            <a:ext cx="77451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hu-HU" dirty="0"/>
              <a:t>Azért választottam, mert:</a:t>
            </a:r>
          </a:p>
          <a:p>
            <a:pPr marL="355600" indent="-355600"/>
            <a:r>
              <a:rPr lang="hu-HU" dirty="0"/>
              <a:t>-támogatja a: </a:t>
            </a:r>
          </a:p>
          <a:p>
            <a:pPr marL="355600" indent="-355600"/>
            <a:r>
              <a:rPr lang="hu-HU" dirty="0"/>
              <a:t>  -6. (és 7.) generációs Intel</a:t>
            </a:r>
            <a:r>
              <a:rPr lang="hu-HU" baseline="30000" dirty="0"/>
              <a:t>®</a:t>
            </a:r>
            <a:r>
              <a:rPr lang="hu-HU" dirty="0"/>
              <a:t> </a:t>
            </a:r>
            <a:r>
              <a:rPr lang="hu-HU" dirty="0" err="1"/>
              <a:t>Core</a:t>
            </a:r>
            <a:r>
              <a:rPr lang="hu-HU" dirty="0"/>
              <a:t>™ processzorokat (</a:t>
            </a:r>
            <a:r>
              <a:rPr lang="hu-HU" dirty="0" err="1"/>
              <a:t>Socket</a:t>
            </a:r>
            <a:r>
              <a:rPr lang="hu-HU" dirty="0"/>
              <a:t> 1151 foglalattal)</a:t>
            </a:r>
          </a:p>
          <a:p>
            <a:pPr marL="355600" indent="-355600"/>
            <a:r>
              <a:rPr lang="hu-HU" dirty="0"/>
              <a:t>  -A modern DDR4 </a:t>
            </a:r>
            <a:r>
              <a:rPr lang="hu-HU" dirty="0" err="1"/>
              <a:t>Dual</a:t>
            </a:r>
            <a:r>
              <a:rPr lang="hu-HU" dirty="0"/>
              <a:t> </a:t>
            </a:r>
            <a:r>
              <a:rPr lang="hu-HU" dirty="0" err="1"/>
              <a:t>Channel</a:t>
            </a:r>
            <a:r>
              <a:rPr lang="hu-HU" dirty="0"/>
              <a:t> RAM-</a:t>
            </a:r>
            <a:r>
              <a:rPr lang="hu-HU" dirty="0" err="1"/>
              <a:t>okat</a:t>
            </a:r>
            <a:r>
              <a:rPr lang="hu-HU" dirty="0"/>
              <a:t>  </a:t>
            </a:r>
          </a:p>
          <a:p>
            <a:pPr marL="177800" indent="-177800"/>
            <a:r>
              <a:rPr lang="hu-HU" dirty="0"/>
              <a:t>-4K támogatással is rendelkezik (sajnos ezt a tulajdonságát a PC-</a:t>
            </a:r>
            <a:r>
              <a:rPr lang="hu-HU" dirty="0" err="1"/>
              <a:t>nk</a:t>
            </a:r>
            <a:endParaRPr lang="hu-HU" dirty="0"/>
          </a:p>
          <a:p>
            <a:pPr marL="177800" indent="-177800"/>
            <a:r>
              <a:rPr lang="hu-HU" dirty="0"/>
              <a:t> 300.000 Ft-os </a:t>
            </a:r>
            <a:r>
              <a:rPr lang="hu-HU" dirty="0" err="1"/>
              <a:t>árkategóriájában</a:t>
            </a:r>
            <a:r>
              <a:rPr lang="hu-HU" dirty="0"/>
              <a:t> nem tudjuk kihasználni)</a:t>
            </a:r>
          </a:p>
          <a:p>
            <a:pPr>
              <a:lnSpc>
                <a:spcPct val="150000"/>
              </a:lnSpc>
            </a:pPr>
            <a:r>
              <a:rPr lang="hu-HU" dirty="0"/>
              <a:t>  Megfelelő bemenetekkel rendelkezik: 2 db PS/2 </a:t>
            </a:r>
          </a:p>
          <a:p>
            <a:pPr>
              <a:lnSpc>
                <a:spcPct val="150000"/>
              </a:lnSpc>
            </a:pPr>
            <a:r>
              <a:rPr lang="hu-HU" dirty="0"/>
              <a:t>                                                                   4 db USB 2.0 </a:t>
            </a:r>
          </a:p>
          <a:p>
            <a:pPr>
              <a:lnSpc>
                <a:spcPct val="150000"/>
              </a:lnSpc>
            </a:pPr>
            <a:r>
              <a:rPr lang="hu-HU" dirty="0"/>
              <a:t>                                                                   2 db USB 3.0</a:t>
            </a:r>
            <a:br>
              <a:rPr lang="hu-HU" dirty="0"/>
            </a:br>
            <a:r>
              <a:rPr lang="hu-HU" dirty="0"/>
              <a:t>                                                                   1 db RJ-45 LAN </a:t>
            </a:r>
          </a:p>
          <a:p>
            <a:pPr>
              <a:lnSpc>
                <a:spcPct val="150000"/>
              </a:lnSpc>
            </a:pPr>
            <a:r>
              <a:rPr lang="hu-HU" dirty="0"/>
              <a:t>                                                                   (3 db) 3.5 mm </a:t>
            </a:r>
            <a:r>
              <a:rPr lang="hu-HU" dirty="0" err="1"/>
              <a:t>jack</a:t>
            </a:r>
            <a:r>
              <a:rPr lang="hu-HU" dirty="0"/>
              <a:t> csatlakozók </a:t>
            </a:r>
          </a:p>
          <a:p>
            <a:pPr>
              <a:lnSpc>
                <a:spcPct val="150000"/>
              </a:lnSpc>
            </a:pPr>
            <a:r>
              <a:rPr lang="hu-HU" dirty="0"/>
              <a:t>                                                                   1 db VGA (D-</a:t>
            </a:r>
            <a:r>
              <a:rPr lang="hu-HU" dirty="0" err="1"/>
              <a:t>Sub</a:t>
            </a:r>
            <a:r>
              <a:rPr lang="hu-HU" dirty="0"/>
              <a:t>)</a:t>
            </a:r>
          </a:p>
          <a:p>
            <a:pPr>
              <a:lnSpc>
                <a:spcPct val="150000"/>
              </a:lnSpc>
            </a:pPr>
            <a:r>
              <a:rPr lang="hu-HU" dirty="0"/>
              <a:t>                                                                   1 db DVI-D </a:t>
            </a:r>
          </a:p>
          <a:p>
            <a:pPr>
              <a:lnSpc>
                <a:spcPct val="150000"/>
              </a:lnSpc>
            </a:pPr>
            <a:r>
              <a:rPr lang="hu-HU" dirty="0"/>
              <a:t>                                                                   1 db HDMI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59" y="3389710"/>
            <a:ext cx="1054464" cy="5001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798" y="3911557"/>
            <a:ext cx="653303" cy="30697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334" y="4269857"/>
            <a:ext cx="653302" cy="31327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659" y="4644890"/>
            <a:ext cx="608711" cy="48320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269" y="5133594"/>
            <a:ext cx="1229667" cy="33768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0591" y="5476684"/>
            <a:ext cx="832931" cy="46761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7933" y="5942624"/>
            <a:ext cx="951542" cy="3502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933" y="6374500"/>
            <a:ext cx="747159" cy="300404"/>
          </a:xfrm>
          <a:prstGeom prst="rect">
            <a:avLst/>
          </a:prstGeom>
        </p:spPr>
      </p:pic>
      <p:pic>
        <p:nvPicPr>
          <p:cNvPr id="1028" name="Picture 4" descr="http://www.gigabyte.com/fileupload/product/2/5606/20150917172409_bi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" y="3963280"/>
            <a:ext cx="4018699" cy="24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8963526" y="553452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</a:t>
            </a:r>
            <a:r>
              <a:rPr lang="hu-HU" b="1" dirty="0" smtClean="0"/>
              <a:t>17 495 </a:t>
            </a:r>
            <a:r>
              <a:rPr lang="hu-HU" b="1" dirty="0" smtClean="0"/>
              <a:t>Ft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64241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85801" y="1049563"/>
            <a:ext cx="12064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Alaplap választásánál oda kell figyelnünk a következő szempontokra:</a:t>
            </a:r>
          </a:p>
          <a:p>
            <a:r>
              <a:rPr lang="hu-HU" dirty="0"/>
              <a:t>1. </a:t>
            </a:r>
            <a:r>
              <a:rPr lang="hu-HU" u="sng" dirty="0"/>
              <a:t>Beleférjen a gépházba!</a:t>
            </a:r>
          </a:p>
          <a:p>
            <a:pPr marL="361950" indent="-361950"/>
            <a:r>
              <a:rPr lang="hu-HU" b="1" dirty="0"/>
              <a:t>        </a:t>
            </a:r>
            <a:r>
              <a:rPr lang="hu-HU" dirty="0"/>
              <a:t>Hiába választunk minden tulajdonságában számunkra megfelelő alaplapot, ha az nem fér el a gépházban.  </a:t>
            </a:r>
          </a:p>
          <a:p>
            <a:pPr marL="361950" indent="-361950">
              <a:buAutoNum type="arabicPeriod"/>
            </a:pPr>
            <a:endParaRPr lang="hu-HU" b="1" dirty="0"/>
          </a:p>
          <a:p>
            <a:pPr marL="361950" indent="-361950"/>
            <a:r>
              <a:rPr lang="hu-HU" dirty="0"/>
              <a:t>2. </a:t>
            </a:r>
            <a:r>
              <a:rPr lang="hu-HU" u="sng" dirty="0"/>
              <a:t>Kompatibilis legyen a processzorunkkal!</a:t>
            </a:r>
          </a:p>
          <a:p>
            <a:pPr marL="361950" indent="-361950"/>
            <a:r>
              <a:rPr lang="hu-HU" dirty="0"/>
              <a:t>        Nem minden processzornak egyforma a </a:t>
            </a:r>
            <a:r>
              <a:rPr lang="hu-HU" dirty="0" err="1"/>
              <a:t>foglalata</a:t>
            </a:r>
            <a:r>
              <a:rPr lang="hu-HU" dirty="0"/>
              <a:t>, általában ez </a:t>
            </a:r>
            <a:r>
              <a:rPr lang="hu-HU" dirty="0" err="1"/>
              <a:t>generációnként</a:t>
            </a:r>
            <a:r>
              <a:rPr lang="hu-HU" dirty="0"/>
              <a:t> változik. (Pl. </a:t>
            </a:r>
            <a:r>
              <a:rPr lang="hu-HU" dirty="0" err="1"/>
              <a:t>Socket</a:t>
            </a:r>
            <a:r>
              <a:rPr lang="hu-HU" dirty="0"/>
              <a:t> 1151)</a:t>
            </a:r>
          </a:p>
          <a:p>
            <a:pPr marL="361950" indent="-361950"/>
            <a:endParaRPr lang="hu-HU" dirty="0"/>
          </a:p>
          <a:p>
            <a:pPr marL="361950" indent="-361950"/>
            <a:r>
              <a:rPr lang="hu-HU" dirty="0"/>
              <a:t>3. </a:t>
            </a:r>
            <a:r>
              <a:rPr lang="hu-HU" u="sng" dirty="0"/>
              <a:t>Megfelelő csatlakozókkal rendelkezzen!</a:t>
            </a:r>
          </a:p>
          <a:p>
            <a:pPr marL="361950" indent="-361950"/>
            <a:r>
              <a:rPr lang="hu-HU" dirty="0"/>
              <a:t>        Manapság már érdemes USB 3.0 vagy 3.1, illetve HDMI csatlakozóval is rendelkező alaplapot választani,</a:t>
            </a:r>
          </a:p>
          <a:p>
            <a:pPr marL="361950" indent="-361950"/>
            <a:r>
              <a:rPr lang="hu-HU" dirty="0"/>
              <a:t>        mivel a legtöbb perifériánk igényli ezeket a bemeneteket.</a:t>
            </a:r>
          </a:p>
          <a:p>
            <a:pPr marL="361950" indent="-361950"/>
            <a:endParaRPr lang="hu-HU" dirty="0"/>
          </a:p>
          <a:p>
            <a:pPr marL="361950" indent="-361950"/>
            <a:r>
              <a:rPr lang="hu-HU" dirty="0"/>
              <a:t> </a:t>
            </a: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Alaplap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5801" y="4039854"/>
            <a:ext cx="5991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róla:</a:t>
            </a:r>
          </a:p>
          <a:p>
            <a:r>
              <a:rPr lang="hu-HU" dirty="0"/>
              <a:t>2017-ben is tökéletesen megállja a helyét, a </a:t>
            </a:r>
            <a:r>
              <a:rPr lang="hu-HU" b="1" dirty="0"/>
              <a:t>legjobb ár-érték aránnyal</a:t>
            </a:r>
            <a:r>
              <a:rPr lang="hu-HU" dirty="0"/>
              <a:t> rendelkezik kategóriájában. Videószerkesztésre megfelelő, a 300.000 Ft-os PC-</a:t>
            </a:r>
            <a:r>
              <a:rPr lang="hu-HU" dirty="0" err="1"/>
              <a:t>nk</a:t>
            </a:r>
            <a:r>
              <a:rPr lang="hu-HU" dirty="0"/>
              <a:t> nélkülözhetetlen része.</a:t>
            </a:r>
          </a:p>
        </p:txBody>
      </p:sp>
    </p:spTree>
    <p:extLst>
      <p:ext uri="{BB962C8B-B14F-4D97-AF65-F5344CB8AC3E}">
        <p14:creationId xmlns:p14="http://schemas.microsoft.com/office/powerpoint/2010/main" val="30699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Processzor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685801" y="1140660"/>
            <a:ext cx="9132902" cy="757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400" b="1" dirty="0" smtClean="0"/>
              <a:t>Intel</a:t>
            </a:r>
            <a:r>
              <a:rPr lang="hu-HU" sz="14400" baseline="30000" dirty="0" smtClean="0"/>
              <a:t> ® </a:t>
            </a:r>
            <a:r>
              <a:rPr lang="hu-HU" sz="14400" b="1" dirty="0" err="1" smtClean="0"/>
              <a:t>Core</a:t>
            </a:r>
            <a:r>
              <a:rPr lang="hu-HU" sz="14400" dirty="0" smtClean="0"/>
              <a:t>™</a:t>
            </a:r>
            <a:r>
              <a:rPr lang="hu-HU" sz="14400" b="1" dirty="0" smtClean="0"/>
              <a:t> i5-7600 Processzor </a:t>
            </a:r>
          </a:p>
          <a:p>
            <a:pPr marL="0" indent="0">
              <a:buFont typeface="Arial"/>
              <a:buNone/>
            </a:pPr>
            <a:r>
              <a:rPr lang="hu-HU" sz="5100" b="1" dirty="0"/>
              <a:t> </a:t>
            </a:r>
          </a:p>
          <a:p>
            <a:pPr marL="0" indent="0">
              <a:buFont typeface="Arial"/>
              <a:buNone/>
            </a:pP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85801" y="1710623"/>
            <a:ext cx="77451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lnSpc>
                <a:spcPct val="150000"/>
              </a:lnSpc>
            </a:pPr>
            <a:r>
              <a:rPr lang="hu-HU" dirty="0"/>
              <a:t>-Az Intel</a:t>
            </a:r>
            <a:r>
              <a:rPr lang="hu-HU" baseline="30000" dirty="0"/>
              <a:t>®</a:t>
            </a:r>
            <a:r>
              <a:rPr lang="hu-HU" dirty="0"/>
              <a:t> </a:t>
            </a:r>
            <a:r>
              <a:rPr lang="hu-HU" dirty="0" err="1"/>
              <a:t>Core</a:t>
            </a:r>
            <a:r>
              <a:rPr lang="hu-HU" dirty="0"/>
              <a:t>™ </a:t>
            </a:r>
            <a:r>
              <a:rPr lang="hu-HU" dirty="0" smtClean="0"/>
              <a:t>i5 </a:t>
            </a:r>
            <a:r>
              <a:rPr lang="hu-HU" dirty="0"/>
              <a:t>processzorcsaládban ez a legkedvezőbb ár-érték </a:t>
            </a:r>
          </a:p>
          <a:p>
            <a:pPr>
              <a:lnSpc>
                <a:spcPct val="150000"/>
              </a:lnSpc>
            </a:pPr>
            <a:r>
              <a:rPr lang="hu-HU" dirty="0"/>
              <a:t>  arányú processzor egy 300.000 Ft-os számítógéphez</a:t>
            </a:r>
          </a:p>
          <a:p>
            <a:pPr>
              <a:lnSpc>
                <a:spcPct val="150000"/>
              </a:lnSpc>
            </a:pPr>
            <a:r>
              <a:rPr lang="hu-HU" dirty="0"/>
              <a:t>-Modern </a:t>
            </a:r>
            <a:r>
              <a:rPr lang="hu-HU" dirty="0" err="1"/>
              <a:t>Skylake</a:t>
            </a:r>
            <a:r>
              <a:rPr lang="hu-HU" dirty="0"/>
              <a:t> technológia (2015 óta)</a:t>
            </a:r>
          </a:p>
          <a:p>
            <a:pPr>
              <a:lnSpc>
                <a:spcPct val="150000"/>
              </a:lnSpc>
            </a:pPr>
            <a:r>
              <a:rPr lang="hu-HU" dirty="0"/>
              <a:t>-LGA 1151 foglalat, tökéletesen passzol az alaplapunkhoz</a:t>
            </a:r>
          </a:p>
          <a:p>
            <a:pPr>
              <a:lnSpc>
                <a:spcPct val="150000"/>
              </a:lnSpc>
            </a:pPr>
            <a:r>
              <a:rPr lang="hu-HU" dirty="0"/>
              <a:t>-Energiatakarékos processzor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Képtalálat a következőre: „i5-6700”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" b="98154" l="4462" r="93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52" y="1140660"/>
            <a:ext cx="4787990" cy="47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963526" y="553452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</a:t>
            </a:r>
            <a:r>
              <a:rPr lang="hu-HU" b="1" dirty="0" smtClean="0"/>
              <a:t>71 490 </a:t>
            </a:r>
            <a:r>
              <a:rPr lang="hu-HU" b="1" dirty="0" smtClean="0"/>
              <a:t>Ft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51047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Processzor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85801" y="1049563"/>
            <a:ext cx="120640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Processzorválasztásánál oda kell figyelnünk a következő szempontokra:</a:t>
            </a:r>
            <a:r>
              <a:rPr lang="hu-HU" dirty="0"/>
              <a:t>  </a:t>
            </a:r>
            <a:endParaRPr lang="hu-HU" b="1" dirty="0"/>
          </a:p>
          <a:p>
            <a:pPr marL="361950" indent="-361950"/>
            <a:r>
              <a:rPr lang="hu-HU" dirty="0"/>
              <a:t>1. </a:t>
            </a:r>
            <a:r>
              <a:rPr lang="hu-HU" u="sng" dirty="0"/>
              <a:t>Kompatibilis legyen az alaplapunkkal!</a:t>
            </a:r>
          </a:p>
          <a:p>
            <a:pPr marL="361950" indent="-361950"/>
            <a:r>
              <a:rPr lang="hu-HU" dirty="0"/>
              <a:t>        Nem minden processzornak egyforma a </a:t>
            </a:r>
            <a:r>
              <a:rPr lang="hu-HU" dirty="0" err="1"/>
              <a:t>foglalata</a:t>
            </a:r>
            <a:r>
              <a:rPr lang="hu-HU" dirty="0"/>
              <a:t>, általában ez </a:t>
            </a:r>
            <a:r>
              <a:rPr lang="hu-HU" dirty="0" err="1"/>
              <a:t>generációnként</a:t>
            </a:r>
            <a:r>
              <a:rPr lang="hu-HU" dirty="0"/>
              <a:t> változik. (Pl. </a:t>
            </a:r>
            <a:r>
              <a:rPr lang="hu-HU" dirty="0" err="1"/>
              <a:t>Socket</a:t>
            </a:r>
            <a:r>
              <a:rPr lang="hu-HU" dirty="0"/>
              <a:t> 1151)</a:t>
            </a:r>
          </a:p>
          <a:p>
            <a:pPr marL="361950" indent="-361950"/>
            <a:endParaRPr lang="hu-HU" dirty="0"/>
          </a:p>
          <a:p>
            <a:pPr marL="361950" indent="-361950"/>
            <a:r>
              <a:rPr lang="hu-HU" dirty="0"/>
              <a:t>2. </a:t>
            </a:r>
            <a:r>
              <a:rPr lang="hu-HU" u="sng" dirty="0"/>
              <a:t>Megfelelő fogyasztása legyen!</a:t>
            </a:r>
          </a:p>
          <a:p>
            <a:pPr marL="361950" indent="-361950"/>
            <a:r>
              <a:rPr lang="hu-HU" dirty="0"/>
              <a:t>        Manapság már a legtöbb processzor energiatakarékos, nem fogyasztanak </a:t>
            </a:r>
            <a:r>
              <a:rPr lang="hu-HU" dirty="0" smtClean="0"/>
              <a:t>sokat.</a:t>
            </a:r>
            <a:endParaRPr lang="hu-HU" dirty="0"/>
          </a:p>
          <a:p>
            <a:pPr marL="361950" indent="-361950"/>
            <a:endParaRPr lang="hu-HU" dirty="0"/>
          </a:p>
          <a:p>
            <a:pPr marL="361950" indent="-361950"/>
            <a:r>
              <a:rPr lang="hu-HU" dirty="0"/>
              <a:t>3. </a:t>
            </a:r>
            <a:r>
              <a:rPr lang="hu-HU" u="sng" dirty="0"/>
              <a:t>Számunkra megfelelő </a:t>
            </a:r>
            <a:r>
              <a:rPr lang="hu-HU" u="sng" dirty="0" smtClean="0"/>
              <a:t>típusú </a:t>
            </a:r>
            <a:r>
              <a:rPr lang="hu-HU" u="sng" dirty="0"/>
              <a:t>legyen</a:t>
            </a:r>
          </a:p>
          <a:p>
            <a:pPr marL="361950" indent="87313"/>
            <a:r>
              <a:rPr lang="hu-HU" dirty="0"/>
              <a:t>Videószerkesztéshez </a:t>
            </a:r>
            <a:r>
              <a:rPr lang="hu-HU" dirty="0" smtClean="0"/>
              <a:t>jobb választás lenne egy i7-es processzor, de mivel a 300.000 Ft-os keretünk nem elegendő rá,</a:t>
            </a:r>
          </a:p>
          <a:p>
            <a:pPr marL="361950" indent="87313"/>
            <a:r>
              <a:rPr lang="hu-HU" dirty="0" smtClean="0"/>
              <a:t>Beérjük az i5-ös „kistestvérrel”  </a:t>
            </a:r>
            <a:endParaRPr lang="hu-HU" u="sng" dirty="0"/>
          </a:p>
          <a:p>
            <a:pPr marL="361950" indent="87313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85801" y="4039854"/>
            <a:ext cx="5991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róla:</a:t>
            </a:r>
          </a:p>
          <a:p>
            <a:r>
              <a:rPr lang="hu-HU" dirty="0"/>
              <a:t>Saját </a:t>
            </a:r>
            <a:r>
              <a:rPr lang="hu-HU" dirty="0" err="1"/>
              <a:t>árkategóriájában</a:t>
            </a:r>
            <a:r>
              <a:rPr lang="hu-HU" dirty="0"/>
              <a:t> egyértelműen bajnok ez a processzor. </a:t>
            </a:r>
          </a:p>
          <a:p>
            <a:r>
              <a:rPr lang="hu-HU" dirty="0"/>
              <a:t>Videószerkesztéshez ez a </a:t>
            </a:r>
            <a:r>
              <a:rPr lang="hu-HU" dirty="0" smtClean="0"/>
              <a:t>processzor megfelelő az </a:t>
            </a:r>
            <a:r>
              <a:rPr lang="hu-HU" dirty="0" err="1" smtClean="0"/>
              <a:t>árkategóriájához</a:t>
            </a:r>
            <a:r>
              <a:rPr lang="hu-HU" dirty="0" smtClean="0"/>
              <a:t> </a:t>
            </a:r>
            <a:r>
              <a:rPr lang="hu-HU" dirty="0"/>
              <a:t>képest</a:t>
            </a:r>
            <a:r>
              <a:rPr lang="hu-HU" dirty="0" smtClean="0"/>
              <a:t>. Egy drágább i7-es processzor tökéletesebb lenne, de sajnos drágább lenne.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66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85801" y="1077467"/>
            <a:ext cx="6940550" cy="7572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4200" b="1" dirty="0"/>
              <a:t>ASUS TURBO-GTX1060-6G </a:t>
            </a:r>
            <a:r>
              <a:rPr lang="hu-HU" sz="5100" b="1" dirty="0"/>
              <a:t>Videokártya</a:t>
            </a:r>
            <a:endParaRPr lang="hu-HU" sz="4600" b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539" y="809445"/>
            <a:ext cx="5239109" cy="523910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85801" y="1716351"/>
            <a:ext cx="77451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lnSpc>
                <a:spcPct val="150000"/>
              </a:lnSpc>
            </a:pPr>
            <a:r>
              <a:rPr lang="hu-HU" dirty="0"/>
              <a:t>-Modern </a:t>
            </a:r>
            <a:r>
              <a:rPr lang="hu-HU" dirty="0" err="1"/>
              <a:t>Nvidia</a:t>
            </a:r>
            <a:r>
              <a:rPr lang="hu-HU" dirty="0"/>
              <a:t> </a:t>
            </a:r>
            <a:r>
              <a:rPr lang="hu-HU" dirty="0" err="1"/>
              <a:t>Geforce</a:t>
            </a:r>
            <a:r>
              <a:rPr lang="hu-HU" dirty="0"/>
              <a:t> videókártya (2016-ban adták ki)</a:t>
            </a:r>
          </a:p>
          <a:p>
            <a:pPr>
              <a:lnSpc>
                <a:spcPct val="150000"/>
              </a:lnSpc>
            </a:pPr>
            <a:r>
              <a:rPr lang="hu-HU" dirty="0"/>
              <a:t>-6 GB GDDR5 Memória</a:t>
            </a:r>
          </a:p>
          <a:p>
            <a:pPr>
              <a:lnSpc>
                <a:spcPct val="150000"/>
              </a:lnSpc>
            </a:pPr>
            <a:r>
              <a:rPr lang="hu-HU" dirty="0"/>
              <a:t>-Virtuális Valóság (VR=</a:t>
            </a:r>
            <a:r>
              <a:rPr lang="hu-HU" dirty="0" err="1"/>
              <a:t>Virtual</a:t>
            </a:r>
            <a:r>
              <a:rPr lang="hu-HU" dirty="0"/>
              <a:t> </a:t>
            </a:r>
            <a:r>
              <a:rPr lang="hu-HU" dirty="0" err="1"/>
              <a:t>Reality</a:t>
            </a:r>
            <a:r>
              <a:rPr lang="hu-HU" dirty="0"/>
              <a:t>) technológiára kiélezett kártya</a:t>
            </a:r>
          </a:p>
          <a:p>
            <a:pPr>
              <a:lnSpc>
                <a:spcPct val="150000"/>
              </a:lnSpc>
            </a:pPr>
            <a:r>
              <a:rPr lang="hu-HU" dirty="0"/>
              <a:t>-</a:t>
            </a:r>
            <a:r>
              <a:rPr lang="hu-HU" dirty="0" err="1"/>
              <a:t>Testreszabható</a:t>
            </a:r>
            <a:r>
              <a:rPr lang="hu-HU" dirty="0"/>
              <a:t> LED-es háttérvilágítású ASUS logó</a:t>
            </a:r>
          </a:p>
          <a:p>
            <a:pPr>
              <a:lnSpc>
                <a:spcPct val="150000"/>
              </a:lnSpc>
            </a:pPr>
            <a:r>
              <a:rPr lang="hu-HU" dirty="0"/>
              <a:t>-</a:t>
            </a:r>
            <a:r>
              <a:rPr lang="hu-HU" dirty="0" err="1"/>
              <a:t>Nvidia</a:t>
            </a:r>
            <a:r>
              <a:rPr lang="hu-HU" dirty="0"/>
              <a:t> G-SYNC támogatás (G-SYNC képes monitorokhoz teljesítményjavulás)</a:t>
            </a:r>
          </a:p>
          <a:p>
            <a:r>
              <a:rPr lang="hu-HU" dirty="0"/>
              <a:t>-</a:t>
            </a:r>
            <a:r>
              <a:rPr lang="hu-HU" dirty="0" err="1"/>
              <a:t>SuperAlloyPower</a:t>
            </a:r>
            <a:r>
              <a:rPr lang="hu-HU" dirty="0"/>
              <a:t> II technológia, csökkenti a hőmérsékletet, növeli a teljesítményt</a:t>
            </a:r>
          </a:p>
          <a:p>
            <a:r>
              <a:rPr lang="hu-HU" dirty="0"/>
              <a:t>-Hosszú élettartamú kártya (4x </a:t>
            </a:r>
            <a:r>
              <a:rPr lang="hu-HU" dirty="0" err="1"/>
              <a:t>hoszabb</a:t>
            </a:r>
            <a:r>
              <a:rPr lang="hu-HU" dirty="0"/>
              <a:t> az előző generációkhoz képest)</a:t>
            </a:r>
          </a:p>
          <a:p>
            <a:pPr>
              <a:spcAft>
                <a:spcPts val="900"/>
              </a:spcAft>
            </a:pPr>
            <a:r>
              <a:rPr lang="hu-HU" dirty="0"/>
              <a:t>-Megfelelő csatlakozók: 2 db Display Port</a:t>
            </a:r>
          </a:p>
          <a:p>
            <a:pPr indent="2243138">
              <a:spcAft>
                <a:spcPts val="900"/>
              </a:spcAft>
            </a:pPr>
            <a:r>
              <a:rPr lang="hu-HU" dirty="0"/>
              <a:t>1 db DVI-D</a:t>
            </a:r>
          </a:p>
          <a:p>
            <a:pPr indent="2243138">
              <a:spcAft>
                <a:spcPts val="900"/>
              </a:spcAft>
            </a:pPr>
            <a:r>
              <a:rPr lang="hu-HU" dirty="0"/>
              <a:t>2 db HDMI 2.0 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Videókártya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/>
          <a:srcRect l="4914" t="8275" r="49153" b="80847"/>
          <a:stretch/>
        </p:blipFill>
        <p:spPr>
          <a:xfrm>
            <a:off x="4656222" y="4932946"/>
            <a:ext cx="914400" cy="32485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387" y="5336210"/>
            <a:ext cx="716021" cy="26356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249" y="5678186"/>
            <a:ext cx="747159" cy="30040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8963526" y="553452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</a:t>
            </a:r>
            <a:r>
              <a:rPr lang="hu-HU" b="1" dirty="0" smtClean="0"/>
              <a:t>88 990 </a:t>
            </a:r>
            <a:r>
              <a:rPr lang="hu-HU" b="1" dirty="0" smtClean="0"/>
              <a:t>Ft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30455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72065" y="1040937"/>
            <a:ext cx="120640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Videokártya választásánál oda kell figyelnünk a következő szempontokra:</a:t>
            </a:r>
          </a:p>
          <a:p>
            <a:pPr marL="342900" indent="-342900">
              <a:buAutoNum type="arabicPeriod"/>
            </a:pPr>
            <a:r>
              <a:rPr lang="hu-HU" u="sng" dirty="0"/>
              <a:t>Beleférjen a gépházba!</a:t>
            </a:r>
          </a:p>
          <a:p>
            <a:pPr marL="342900" indent="192088"/>
            <a:r>
              <a:rPr lang="hu-HU" dirty="0"/>
              <a:t>Sok videókártya túl nagy és nem fér bele a gépházunkba, ha nem egy monstrum házat választunk.</a:t>
            </a:r>
          </a:p>
          <a:p>
            <a:pPr marL="342900" indent="192088"/>
            <a:r>
              <a:rPr lang="hu-HU" dirty="0"/>
              <a:t>Ezért érdemes összehasonlítani a videokártyánk és a gépházunk méreteit (főleg a szélességgel szokott </a:t>
            </a:r>
          </a:p>
          <a:p>
            <a:pPr marL="342900" indent="192088"/>
            <a:r>
              <a:rPr lang="hu-HU" dirty="0" smtClean="0"/>
              <a:t>probléma </a:t>
            </a:r>
            <a:r>
              <a:rPr lang="hu-HU" dirty="0"/>
              <a:t>lenni).</a:t>
            </a:r>
          </a:p>
          <a:p>
            <a:pPr marL="342900" indent="-342900">
              <a:buAutoNum type="arabicPeriod" startAt="2"/>
              <a:tabLst>
                <a:tab pos="534988" algn="l"/>
              </a:tabLst>
            </a:pPr>
            <a:r>
              <a:rPr lang="hu-HU" u="sng" dirty="0"/>
              <a:t>Számunkra megfelelő teljesítményű legyen!</a:t>
            </a:r>
          </a:p>
          <a:p>
            <a:pPr indent="534988">
              <a:tabLst>
                <a:tab pos="534988" algn="l"/>
              </a:tabLst>
            </a:pPr>
            <a:r>
              <a:rPr lang="hu-HU" dirty="0"/>
              <a:t>Nem érdemes túl nagy teljesítményű kártyát választanunk, ha nem használjuk ki tudását. Például nem kell</a:t>
            </a:r>
          </a:p>
          <a:p>
            <a:pPr indent="534988">
              <a:tabLst>
                <a:tab pos="534988" algn="l"/>
              </a:tabLst>
            </a:pPr>
            <a:r>
              <a:rPr lang="hu-HU" dirty="0"/>
              <a:t>ezt a kártyát választanunk, ha csak böngészésre használnánk. De ugyanez fordítva is igaz: </a:t>
            </a:r>
            <a:r>
              <a:rPr lang="hu-HU" dirty="0" smtClean="0"/>
              <a:t>ennél </a:t>
            </a:r>
            <a:r>
              <a:rPr lang="hu-HU" dirty="0"/>
              <a:t>jobb kártyát </a:t>
            </a:r>
          </a:p>
          <a:p>
            <a:pPr indent="534988">
              <a:tabLst>
                <a:tab pos="534988" algn="l"/>
              </a:tabLst>
            </a:pPr>
            <a:r>
              <a:rPr lang="hu-HU" dirty="0"/>
              <a:t>kell választanunk, ha atomfizikusok vagyunk vagy 4k-s filmeket készítünk.</a:t>
            </a:r>
          </a:p>
          <a:p>
            <a:pPr marL="342900" indent="-342900">
              <a:buAutoNum type="arabicPeriod" startAt="3"/>
              <a:tabLst>
                <a:tab pos="534988" algn="l"/>
              </a:tabLst>
            </a:pPr>
            <a:r>
              <a:rPr lang="hu-HU" u="sng" dirty="0"/>
              <a:t>Ne </a:t>
            </a:r>
            <a:r>
              <a:rPr lang="hu-HU" u="sng" dirty="0" err="1"/>
              <a:t>döntsünk</a:t>
            </a:r>
            <a:r>
              <a:rPr lang="hu-HU" u="sng" dirty="0"/>
              <a:t> ár alapján!</a:t>
            </a:r>
          </a:p>
          <a:p>
            <a:pPr marL="342900" indent="192088">
              <a:tabLst>
                <a:tab pos="534988" algn="l"/>
              </a:tabLst>
            </a:pPr>
            <a:r>
              <a:rPr lang="hu-HU" dirty="0"/>
              <a:t>Ha kicsit jobban átnézzük a videokártyák kínálatát, észre </a:t>
            </a:r>
            <a:r>
              <a:rPr lang="hu-HU" dirty="0" err="1"/>
              <a:t>vehetjük</a:t>
            </a:r>
            <a:r>
              <a:rPr lang="hu-HU" dirty="0"/>
              <a:t>, hogy vannak </a:t>
            </a:r>
            <a:r>
              <a:rPr lang="hu-HU" dirty="0" err="1"/>
              <a:t>eszméletlenül</a:t>
            </a:r>
            <a:r>
              <a:rPr lang="hu-HU" dirty="0"/>
              <a:t> drága kártyák,</a:t>
            </a:r>
          </a:p>
          <a:p>
            <a:pPr marL="342900" indent="192088">
              <a:tabLst>
                <a:tab pos="534988" algn="l"/>
              </a:tabLst>
            </a:pPr>
            <a:r>
              <a:rPr lang="hu-HU" dirty="0"/>
              <a:t>amik milliókba kerülnek. Ezeket nem otthoni használatra gyártják, hanem hosszú, stúdiófilmek </a:t>
            </a:r>
            <a:r>
              <a:rPr lang="hu-HU" dirty="0" err="1"/>
              <a:t>renderelésére</a:t>
            </a:r>
            <a:r>
              <a:rPr lang="hu-HU" dirty="0"/>
              <a:t>,</a:t>
            </a:r>
          </a:p>
          <a:p>
            <a:pPr marL="342900" indent="192088">
              <a:tabLst>
                <a:tab pos="534988" algn="l"/>
              </a:tabLst>
            </a:pPr>
            <a:r>
              <a:rPr lang="hu-HU" dirty="0"/>
              <a:t>amikor a kártya 24, akár 48 órán át is folyamatosan </a:t>
            </a:r>
            <a:r>
              <a:rPr lang="hu-HU" dirty="0" err="1"/>
              <a:t>renderel</a:t>
            </a:r>
            <a:r>
              <a:rPr lang="hu-HU" dirty="0"/>
              <a:t>. Ez nem azt jelenti, hogy erre ez a kártya nem lenne </a:t>
            </a:r>
          </a:p>
          <a:p>
            <a:pPr marL="342900" indent="192088">
              <a:tabLst>
                <a:tab pos="534988" algn="l"/>
              </a:tabLst>
            </a:pPr>
            <a:r>
              <a:rPr lang="hu-HU" dirty="0"/>
              <a:t>képes, hanem azt, hogy sokkal több hibával </a:t>
            </a:r>
            <a:r>
              <a:rPr lang="hu-HU" dirty="0" err="1"/>
              <a:t>renderelne</a:t>
            </a:r>
            <a:r>
              <a:rPr lang="hu-HU" dirty="0"/>
              <a:t>, és el is romolhatna. Ilyen például az </a:t>
            </a:r>
            <a:r>
              <a:rPr lang="hu-HU" dirty="0" err="1"/>
              <a:t>Nvidia</a:t>
            </a:r>
            <a:r>
              <a:rPr lang="hu-HU" dirty="0"/>
              <a:t> </a:t>
            </a:r>
            <a:r>
              <a:rPr lang="hu-HU" dirty="0" err="1"/>
              <a:t>Quadro</a:t>
            </a:r>
            <a:r>
              <a:rPr lang="hu-HU" dirty="0"/>
              <a:t> </a:t>
            </a:r>
          </a:p>
          <a:p>
            <a:pPr marL="342900" indent="192088">
              <a:tabLst>
                <a:tab pos="534988" algn="l"/>
              </a:tabLst>
            </a:pPr>
            <a:r>
              <a:rPr lang="hu-HU" dirty="0"/>
              <a:t>videokártya-család.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Videókártya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2065" y="5178540"/>
            <a:ext cx="5991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/>
              <a:t>Véleményem róla:</a:t>
            </a:r>
          </a:p>
          <a:p>
            <a:r>
              <a:rPr lang="hu-HU" dirty="0"/>
              <a:t>Ez a kártya tökéletes számítógépünkbe, </a:t>
            </a:r>
            <a:r>
              <a:rPr lang="hu-HU" dirty="0" err="1"/>
              <a:t>árkategóriájában</a:t>
            </a:r>
            <a:r>
              <a:rPr lang="hu-HU" dirty="0"/>
              <a:t> a legjobb. </a:t>
            </a:r>
            <a:r>
              <a:rPr lang="hu-HU" dirty="0" err="1"/>
              <a:t>Videórenderelésnél</a:t>
            </a:r>
            <a:r>
              <a:rPr lang="hu-HU" dirty="0"/>
              <a:t> is tökéletesen megállja a helyét,</a:t>
            </a:r>
          </a:p>
          <a:p>
            <a:r>
              <a:rPr lang="hu-HU" dirty="0"/>
              <a:t>esetleg egy kis játék is beleférhet vele.</a:t>
            </a:r>
          </a:p>
        </p:txBody>
      </p:sp>
    </p:spTree>
    <p:extLst>
      <p:ext uri="{BB962C8B-B14F-4D97-AF65-F5344CB8AC3E}">
        <p14:creationId xmlns:p14="http://schemas.microsoft.com/office/powerpoint/2010/main" val="15455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648" y="288442"/>
            <a:ext cx="7740013" cy="5805010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85801" y="32143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Tápegység</a:t>
            </a:r>
            <a:br>
              <a:rPr lang="hu-HU" sz="5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5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685801" y="1077467"/>
            <a:ext cx="6940550" cy="757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900" b="1" dirty="0"/>
              <a:t>XFX TS 650W (P1-650G-TS3X)</a:t>
            </a:r>
          </a:p>
          <a:p>
            <a:pPr marL="0" indent="0">
              <a:buFont typeface="Arial"/>
              <a:buNone/>
            </a:pP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85801" y="1710623"/>
            <a:ext cx="774513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Azért választottam, mert:</a:t>
            </a:r>
          </a:p>
          <a:p>
            <a:pPr>
              <a:lnSpc>
                <a:spcPct val="150000"/>
              </a:lnSpc>
            </a:pPr>
            <a:r>
              <a:rPr lang="hu-HU" dirty="0"/>
              <a:t>-Nagy a teljesítménye (650 Watt), így nem kell aggódni, hogy valamelyik</a:t>
            </a:r>
          </a:p>
          <a:p>
            <a:pPr>
              <a:lnSpc>
                <a:spcPct val="150000"/>
              </a:lnSpc>
            </a:pPr>
            <a:r>
              <a:rPr lang="hu-HU" dirty="0"/>
              <a:t> komponensünket nem tudja ellátni</a:t>
            </a:r>
          </a:p>
          <a:p>
            <a:pPr>
              <a:lnSpc>
                <a:spcPct val="150000"/>
              </a:lnSpc>
            </a:pPr>
            <a:r>
              <a:rPr lang="hu-HU" dirty="0"/>
              <a:t>-12 cm-es </a:t>
            </a:r>
            <a:r>
              <a:rPr lang="hu-HU" dirty="0" err="1"/>
              <a:t>ventillátorok</a:t>
            </a:r>
            <a:r>
              <a:rPr lang="hu-HU" dirty="0"/>
              <a:t>, jó hűtés</a:t>
            </a:r>
          </a:p>
          <a:p>
            <a:pPr>
              <a:lnSpc>
                <a:spcPct val="150000"/>
              </a:lnSpc>
            </a:pPr>
            <a:r>
              <a:rPr lang="hu-HU" dirty="0"/>
              <a:t>-Csendes működés </a:t>
            </a:r>
          </a:p>
          <a:p>
            <a:pPr>
              <a:lnSpc>
                <a:spcPct val="150000"/>
              </a:lnSpc>
            </a:pPr>
            <a:r>
              <a:rPr lang="hu-HU" dirty="0"/>
              <a:t>-Akár 2 videokártya támogatása egyszerre</a:t>
            </a:r>
          </a:p>
          <a:p>
            <a:pPr>
              <a:lnSpc>
                <a:spcPct val="150000"/>
              </a:lnSpc>
            </a:pPr>
            <a:r>
              <a:rPr lang="hu-HU" dirty="0"/>
              <a:t>-80+ Gold besorolás, magas minőségű táp</a:t>
            </a:r>
          </a:p>
          <a:p>
            <a:pPr>
              <a:lnSpc>
                <a:spcPct val="150000"/>
              </a:lnSpc>
            </a:pPr>
            <a:r>
              <a:rPr lang="hu-HU" dirty="0"/>
              <a:t>-5 év </a:t>
            </a:r>
            <a:r>
              <a:rPr lang="hu-HU" u="sng" dirty="0"/>
              <a:t>gyártói</a:t>
            </a:r>
            <a:r>
              <a:rPr lang="hu-HU" dirty="0"/>
              <a:t> garancia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963526" y="553452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 (2017.02.16.): </a:t>
            </a:r>
            <a:r>
              <a:rPr lang="hu-HU" b="1" dirty="0" smtClean="0"/>
              <a:t>26 201 </a:t>
            </a:r>
            <a:r>
              <a:rPr lang="hu-HU" b="1" dirty="0" smtClean="0"/>
              <a:t>Ft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7148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999</TotalTime>
  <Words>2167</Words>
  <Application>Microsoft Office PowerPoint</Application>
  <PresentationFormat>Szélesvásznú</PresentationFormat>
  <Paragraphs>314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Berlin Sans FB Demi</vt:lpstr>
      <vt:lpstr>Calibri</vt:lpstr>
      <vt:lpstr>Calibri Light</vt:lpstr>
      <vt:lpstr>Égi</vt:lpstr>
      <vt:lpstr>Ilyen számítógépet szeretnék</vt:lpstr>
      <vt:lpstr>Személyes tapasztalatom </vt:lpstr>
      <vt:lpstr>Alaplap </vt:lpstr>
      <vt:lpstr>Alaplap </vt:lpstr>
      <vt:lpstr>Processzor </vt:lpstr>
      <vt:lpstr>Processzor </vt:lpstr>
      <vt:lpstr>Videókártya </vt:lpstr>
      <vt:lpstr>Videókártya </vt:lpstr>
      <vt:lpstr>Tápegység </vt:lpstr>
      <vt:lpstr>Tápegység </vt:lpstr>
      <vt:lpstr>SSD meghajtó </vt:lpstr>
      <vt:lpstr>PowerPoint-bemutató</vt:lpstr>
      <vt:lpstr>Memória modul </vt:lpstr>
      <vt:lpstr>PowerPoint-bemutató</vt:lpstr>
      <vt:lpstr>PowerPoint-bemutató</vt:lpstr>
      <vt:lpstr>Operációs rendszer </vt:lpstr>
      <vt:lpstr>Irodai szoftvercsomag </vt:lpstr>
      <vt:lpstr>PowerPoint-bemutató</vt:lpstr>
      <vt:lpstr>PowerPoint-bemutató</vt:lpstr>
      <vt:lpstr>PowerPoint-bemutató</vt:lpstr>
      <vt:lpstr>Felhasznált források: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User</dc:creator>
  <cp:lastModifiedBy>tanuló</cp:lastModifiedBy>
  <cp:revision>36</cp:revision>
  <dcterms:created xsi:type="dcterms:W3CDTF">2017-01-21T21:38:21Z</dcterms:created>
  <dcterms:modified xsi:type="dcterms:W3CDTF">2017-02-16T14:02:19Z</dcterms:modified>
</cp:coreProperties>
</file>