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2F7"/>
    <a:srgbClr val="3FCDFF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5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13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81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0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9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5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53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72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84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19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88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FC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F403-761A-4212-9377-B7BE04039DE9}" type="datetimeFigureOut">
              <a:rPr lang="hu-HU" smtClean="0"/>
              <a:t>2017. 02. 08.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7BAD-8FB1-40FE-BD4E-E6F48E07CFC3}" type="slidenum">
              <a:rPr lang="hu-HU" smtClean="0"/>
              <a:t>‹#›</a:t>
            </a:fld>
            <a:endParaRPr lang="hu-HU"/>
          </a:p>
        </p:txBody>
      </p:sp>
      <p:sp>
        <p:nvSpPr>
          <p:cNvPr id="7" name="Ötszög 6"/>
          <p:cNvSpPr/>
          <p:nvPr userDrawn="1"/>
        </p:nvSpPr>
        <p:spPr>
          <a:xfrm flipH="1">
            <a:off x="10790490" y="0"/>
            <a:ext cx="1401510" cy="547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K.T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86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illgates" TargetMode="External"/><Relationship Id="rId7" Type="http://schemas.openxmlformats.org/officeDocument/2006/relationships/hyperlink" Target="http://www.i18nwithvb.com/" TargetMode="External"/><Relationship Id="rId2" Type="http://schemas.openxmlformats.org/officeDocument/2006/relationships/hyperlink" Target="https://hu.wikipedia.org/wiki/Bill_Gates#Fiatalkor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u.wikipedia.org/wiki/Microsoft_Visual_Studio" TargetMode="External"/><Relationship Id="rId5" Type="http://schemas.openxmlformats.org/officeDocument/2006/relationships/hyperlink" Target="https://www.crunchbase.com/person/mark-zuckerberg#/entity" TargetMode="External"/><Relationship Id="rId4" Type="http://schemas.openxmlformats.org/officeDocument/2006/relationships/hyperlink" Target="https://hu.wikipedia.org/wiki/Mark_Zuckerbe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Kedvenc programozási nyelvem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38200" y="3890513"/>
            <a:ext cx="5520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Kiss Tamás 8. osztály</a:t>
            </a:r>
          </a:p>
          <a:p>
            <a:endParaRPr lang="hu-HU" dirty="0" smtClean="0"/>
          </a:p>
          <a:p>
            <a:r>
              <a:rPr lang="hu-HU" dirty="0" smtClean="0"/>
              <a:t>Felkészítő tanár: </a:t>
            </a:r>
            <a:r>
              <a:rPr lang="hu-HU" dirty="0" err="1" smtClean="0"/>
              <a:t>Fila</a:t>
            </a:r>
            <a:r>
              <a:rPr lang="hu-HU" dirty="0" smtClean="0"/>
              <a:t> Gyula</a:t>
            </a:r>
          </a:p>
          <a:p>
            <a:endParaRPr lang="hu-HU" dirty="0"/>
          </a:p>
          <a:p>
            <a:r>
              <a:rPr lang="hu-HU" dirty="0" smtClean="0"/>
              <a:t>Kaposmérő Hunyadi János Általános Iskola és AMI</a:t>
            </a:r>
            <a:br>
              <a:rPr lang="hu-HU" dirty="0" smtClean="0"/>
            </a:br>
            <a:r>
              <a:rPr lang="hu-HU" dirty="0" smtClean="0"/>
              <a:t>7521, Kaposmérő, Hunyadi utca 9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920487" y="5705224"/>
            <a:ext cx="261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http://www.i18nwithvb.com/</a:t>
            </a:r>
          </a:p>
        </p:txBody>
      </p:sp>
      <p:pic>
        <p:nvPicPr>
          <p:cNvPr id="1030" name="Picture 6" descr="Képtalálat a következőre: „visual basic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59" y="2413808"/>
            <a:ext cx="3344622" cy="32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 project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24" y="1815377"/>
            <a:ext cx="7131714" cy="49385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48887" y="2011680"/>
            <a:ext cx="32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Válasszuk ki a „Windows </a:t>
            </a:r>
            <a:r>
              <a:rPr lang="hu-HU" dirty="0" err="1" smtClean="0"/>
              <a:t>Forms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”-t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7" idx="2"/>
          </p:cNvCxnSpPr>
          <p:nvPr/>
        </p:nvCxnSpPr>
        <p:spPr>
          <a:xfrm flipV="1">
            <a:off x="2061556" y="2502131"/>
            <a:ext cx="3524597" cy="15588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7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</a:t>
            </a:r>
            <a:r>
              <a:rPr lang="hu-HU" dirty="0" err="1"/>
              <a:t>f</a:t>
            </a:r>
            <a:r>
              <a:rPr lang="hu-HU" dirty="0" err="1" smtClean="0"/>
              <a:t>orm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1690688"/>
            <a:ext cx="8810625" cy="495597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775" y="1690688"/>
            <a:ext cx="3086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form</a:t>
            </a:r>
            <a:r>
              <a:rPr lang="hu-HU" dirty="0" smtClean="0"/>
              <a:t> az az ablak, amit majd a program futása alatt fogunk látni. Itt tervezhetjük meg a program kinézetét, és ide kell objektumokat elhelyezni, a bal oldali „</a:t>
            </a:r>
            <a:r>
              <a:rPr lang="hu-HU" dirty="0" err="1" smtClean="0"/>
              <a:t>Toolbox</a:t>
            </a:r>
            <a:r>
              <a:rPr lang="hu-HU" dirty="0" smtClean="0"/>
              <a:t>”-</a:t>
            </a:r>
            <a:r>
              <a:rPr lang="hu-HU" dirty="0" err="1" smtClean="0"/>
              <a:t>ból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48378" y="2815135"/>
            <a:ext cx="257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Innen választhatjuk ki, hogy mit szeretnénk elhelyezni a </a:t>
            </a:r>
            <a:r>
              <a:rPr lang="hu-HU" dirty="0" err="1"/>
              <a:t>f</a:t>
            </a:r>
            <a:r>
              <a:rPr lang="hu-HU" dirty="0" err="1" smtClean="0"/>
              <a:t>ormon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>
          <a:xfrm flipH="1" flipV="1">
            <a:off x="3959524" y="3082553"/>
            <a:ext cx="1388854" cy="194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832120" y="5313871"/>
            <a:ext cx="284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állíthatjuk be az objektumok tulajdonságait.</a:t>
            </a:r>
            <a:endParaRPr lang="hu-HU" dirty="0"/>
          </a:p>
        </p:txBody>
      </p:sp>
      <p:cxnSp>
        <p:nvCxnSpPr>
          <p:cNvPr id="10" name="Egyenes összekötő nyíllal 9"/>
          <p:cNvCxnSpPr>
            <a:stCxn id="8" idx="3"/>
          </p:cNvCxnSpPr>
          <p:nvPr/>
        </p:nvCxnSpPr>
        <p:spPr>
          <a:xfrm flipV="1">
            <a:off x="9678837" y="5218981"/>
            <a:ext cx="1319842" cy="418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909758" y="566242"/>
            <a:ext cx="276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válthatunk a </a:t>
            </a:r>
            <a:r>
              <a:rPr lang="hu-HU" dirty="0" err="1" smtClean="0"/>
              <a:t>formok</a:t>
            </a:r>
            <a:r>
              <a:rPr lang="hu-HU" dirty="0" smtClean="0"/>
              <a:t> kódablaka és tervezőablaka között.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9678837" y="1492370"/>
            <a:ext cx="1242205" cy="1190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39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label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91177" y="489204"/>
            <a:ext cx="323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Ezt az objektumot nevezzük </a:t>
            </a:r>
            <a:r>
              <a:rPr lang="hu-HU" dirty="0" err="1" smtClean="0"/>
              <a:t>labelnek</a:t>
            </a:r>
            <a:r>
              <a:rPr lang="hu-HU" dirty="0" smtClean="0"/>
              <a:t>. Ide írhatunk ki szöveget, számokat, amit szeretnénk.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42" y="1868013"/>
            <a:ext cx="8433316" cy="4743740"/>
          </a:xfrm>
          <a:prstGeom prst="rect">
            <a:avLst/>
          </a:prstGeom>
        </p:spPr>
      </p:pic>
      <p:cxnSp>
        <p:nvCxnSpPr>
          <p:cNvPr id="12" name="Egyenes összekötő nyíllal 11"/>
          <p:cNvCxnSpPr>
            <a:stCxn id="6" idx="2"/>
          </p:cNvCxnSpPr>
          <p:nvPr/>
        </p:nvCxnSpPr>
        <p:spPr>
          <a:xfrm flipH="1">
            <a:off x="3933645" y="1689533"/>
            <a:ext cx="2574985" cy="1717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85836" y="5598543"/>
            <a:ext cx="358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tudod megváltoztatni a kiírandó szöveget.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8013939" y="5995358"/>
            <a:ext cx="1725284" cy="86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7591245" y="3407434"/>
            <a:ext cx="207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tudod formázni a szöveget.</a:t>
            </a:r>
            <a:endParaRPr lang="hu-HU" dirty="0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8609162" y="4071668"/>
            <a:ext cx="1130061" cy="33643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TextBox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45" y="1690688"/>
            <a:ext cx="8235509" cy="463247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32385" y="241540"/>
            <a:ext cx="412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Ezt az objektumot nevezzük </a:t>
            </a:r>
            <a:r>
              <a:rPr lang="hu-HU" dirty="0" err="1" smtClean="0"/>
              <a:t>TextBoxnak</a:t>
            </a:r>
            <a:r>
              <a:rPr lang="hu-HU" dirty="0" smtClean="0"/>
              <a:t>. A program futása alatt itt vihetünk be adatokat.</a:t>
            </a:r>
            <a:endParaRPr lang="hu-HU" dirty="0"/>
          </a:p>
        </p:txBody>
      </p:sp>
      <p:cxnSp>
        <p:nvCxnSpPr>
          <p:cNvPr id="6" name="Egyenes összekötő nyíllal 5"/>
          <p:cNvCxnSpPr>
            <a:stCxn id="4" idx="2"/>
          </p:cNvCxnSpPr>
          <p:nvPr/>
        </p:nvCxnSpPr>
        <p:spPr>
          <a:xfrm flipH="1">
            <a:off x="4839420" y="1164870"/>
            <a:ext cx="1854678" cy="2233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858000" y="2674189"/>
            <a:ext cx="221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Itt tudod formázni a szöveget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10" name="Egyenes összekötő nyíllal 9"/>
          <p:cNvCxnSpPr>
            <a:stCxn id="8" idx="2"/>
          </p:cNvCxnSpPr>
          <p:nvPr/>
        </p:nvCxnSpPr>
        <p:spPr>
          <a:xfrm>
            <a:off x="7966495" y="3320520"/>
            <a:ext cx="1255143" cy="1294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8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parancsgomb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32" y="1690688"/>
            <a:ext cx="8219536" cy="46234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32385" y="241540"/>
            <a:ext cx="448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Ezt az objektumot nevezzük </a:t>
            </a:r>
            <a:r>
              <a:rPr lang="hu-HU" dirty="0" smtClean="0"/>
              <a:t>parancsgombnak.</a:t>
            </a:r>
          </a:p>
          <a:p>
            <a:r>
              <a:rPr lang="hu-HU" dirty="0" smtClean="0"/>
              <a:t>Ha a program futása alatt rákattintunk, akkor elindítható egy előre beprogramozott folyamat.</a:t>
            </a:r>
            <a:endParaRPr lang="hu-HU" dirty="0"/>
          </a:p>
        </p:txBody>
      </p:sp>
      <p:cxnSp>
        <p:nvCxnSpPr>
          <p:cNvPr id="5" name="Egyenes összekötő nyíllal 4"/>
          <p:cNvCxnSpPr>
            <a:stCxn id="4" idx="2"/>
          </p:cNvCxnSpPr>
          <p:nvPr/>
        </p:nvCxnSpPr>
        <p:spPr>
          <a:xfrm flipH="1">
            <a:off x="5943601" y="1441869"/>
            <a:ext cx="931652" cy="1698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858000" y="2674189"/>
            <a:ext cx="221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Itt tudod formázni a szöveget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8" idx="2"/>
          </p:cNvCxnSpPr>
          <p:nvPr/>
        </p:nvCxnSpPr>
        <p:spPr>
          <a:xfrm>
            <a:off x="7966495" y="3320520"/>
            <a:ext cx="1281022" cy="742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794130" y="5244860"/>
            <a:ext cx="358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tudod megváltoztatni a kiírandó szöveget.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7522233" y="5641675"/>
            <a:ext cx="1725284" cy="86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program kódja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8200" y="1472862"/>
            <a:ext cx="2940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dizájn megtervezése csak az első lépés. Utána meg kell írni a programkódot. Ez kicsit már nehezebb feladat lesz</a:t>
            </a:r>
            <a:r>
              <a:rPr lang="hu-HU" dirty="0" smtClean="0"/>
              <a:t>. Meg kell tanulnunk az adott programozási nyelv utasításait, és nyelvi szabályait.</a:t>
            </a:r>
          </a:p>
          <a:p>
            <a:r>
              <a:rPr lang="hu-HU" dirty="0" smtClean="0"/>
              <a:t>A Visual </a:t>
            </a:r>
            <a:r>
              <a:rPr lang="hu-HU" dirty="0"/>
              <a:t>B</a:t>
            </a:r>
            <a:r>
              <a:rPr lang="hu-HU" dirty="0" smtClean="0"/>
              <a:t>asic viszonylag könnyen megtanulható, és az itt tanultakat később más környezetben is hasznosítani tudod.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370" y="1472862"/>
            <a:ext cx="8015487" cy="45087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119887" y="6107198"/>
            <a:ext cx="595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solidFill>
                  <a:srgbClr val="3942F7"/>
                </a:solidFill>
              </a:rPr>
              <a:t>Remélem felkeltettem az érdeklődésed!</a:t>
            </a:r>
            <a:endParaRPr lang="hu-HU" sz="2800" i="1" dirty="0">
              <a:solidFill>
                <a:srgbClr val="3942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06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Legújabb programjaim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67944"/>
            <a:ext cx="3105509" cy="251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238342"/>
            <a:ext cx="3105509" cy="24816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037" y="1792231"/>
            <a:ext cx="6227252" cy="441016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235570" y="1337094"/>
            <a:ext cx="33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Billentyűzetgyakorló, Egérgyakorló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4091841" y="1706426"/>
            <a:ext cx="454280" cy="622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8" idx="3"/>
          </p:cNvCxnSpPr>
          <p:nvPr/>
        </p:nvCxnSpPr>
        <p:spPr>
          <a:xfrm>
            <a:off x="7625751" y="1521760"/>
            <a:ext cx="353683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4019909" y="1706426"/>
            <a:ext cx="526212" cy="3245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8200" y="1604513"/>
            <a:ext cx="6701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Milyen programozási nyelveket ismersz?</a:t>
            </a:r>
          </a:p>
          <a:p>
            <a:r>
              <a:rPr lang="hu-HU" dirty="0" smtClean="0"/>
              <a:t>Melyik híres programozókat említettem?</a:t>
            </a:r>
          </a:p>
          <a:p>
            <a:r>
              <a:rPr lang="hu-HU" dirty="0" smtClean="0"/>
              <a:t>Melyik programozási nyelvet mutattam be?</a:t>
            </a:r>
          </a:p>
          <a:p>
            <a:r>
              <a:rPr lang="hu-HU" dirty="0" smtClean="0"/>
              <a:t>Mi az a </a:t>
            </a:r>
            <a:r>
              <a:rPr lang="hu-HU" dirty="0" err="1" smtClean="0"/>
              <a:t>Form</a:t>
            </a:r>
            <a:r>
              <a:rPr lang="hu-HU" dirty="0" smtClean="0"/>
              <a:t>?</a:t>
            </a:r>
          </a:p>
          <a:p>
            <a:r>
              <a:rPr lang="hu-HU" dirty="0" smtClean="0"/>
              <a:t>Sorold fel a Visual Basic program három legalapvetőbb elemeit!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84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38199" y="1690688"/>
            <a:ext cx="6364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</a:t>
            </a: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hu.wikipedia.org/wiki/Bill_Gates#Fiatalkora</a:t>
            </a:r>
            <a:endParaRPr lang="hu-H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twitter.com/billgates</a:t>
            </a:r>
            <a:endParaRPr lang="hu-H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hu.wikipedia.org/wiki/Mark_Zuckerberg</a:t>
            </a:r>
            <a:endParaRPr lang="hu-H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https://www.crunchbase.com/person/mark-zuckerberg#/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entity</a:t>
            </a:r>
            <a:endParaRPr lang="hu-H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https://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hu.wikipedia.org/wiki/Microsoft_Visual_Studio</a:t>
            </a:r>
            <a:endParaRPr lang="hu-H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http://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www.i18nwithvb.com/</a:t>
            </a:r>
            <a:endParaRPr lang="hu-H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0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606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tudhatsz meg a bemutatómból?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8200" y="1690688"/>
            <a:ext cx="57782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Programozási nyelvek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Mit jelent a programozás?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Híres programozók: Bill </a:t>
            </a:r>
            <a:r>
              <a:rPr lang="hu-HU" dirty="0" err="1" smtClean="0"/>
              <a:t>Gates</a:t>
            </a:r>
            <a:r>
              <a:rPr lang="hu-HU" dirty="0" smtClean="0"/>
              <a:t>, Mark Zuckerberg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Amit én használok: A Visual Basic bemutatása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Hogyan juthatsz hozzá?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Indítsuk el a programot!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új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Mi az a </a:t>
            </a:r>
            <a:r>
              <a:rPr lang="hu-HU" dirty="0" err="1" smtClean="0"/>
              <a:t>form</a:t>
            </a:r>
            <a:r>
              <a:rPr lang="hu-HU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 err="1" smtClean="0"/>
              <a:t>label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 err="1" smtClean="0"/>
              <a:t>TextBox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parancsgomb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program kódja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Programjaim</a:t>
            </a:r>
          </a:p>
        </p:txBody>
      </p:sp>
    </p:spTree>
    <p:extLst>
      <p:ext uri="{BB962C8B-B14F-4D97-AF65-F5344CB8AC3E}">
        <p14:creationId xmlns:p14="http://schemas.microsoft.com/office/powerpoint/2010/main" val="92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FC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</a:t>
            </a:r>
            <a:r>
              <a:rPr lang="hu-HU" dirty="0" smtClean="0"/>
              <a:t>rogramozási nyelvek</a:t>
            </a:r>
            <a:endParaRPr lang="hu-HU" dirty="0"/>
          </a:p>
        </p:txBody>
      </p:sp>
      <p:pic>
        <p:nvPicPr>
          <p:cNvPr id="1026" name="Picture 2" descr="Képtalálat a következőre: „imagine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803">
            <a:off x="7979165" y="1949421"/>
            <a:ext cx="2061793" cy="11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turbo pasca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0639">
            <a:off x="1280627" y="2074149"/>
            <a:ext cx="1482033" cy="18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java nyelv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06">
            <a:off x="3015780" y="3991059"/>
            <a:ext cx="2224872" cy="22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zis 10"/>
          <p:cNvSpPr/>
          <p:nvPr/>
        </p:nvSpPr>
        <p:spPr>
          <a:xfrm>
            <a:off x="4730548" y="1821239"/>
            <a:ext cx="2965652" cy="211258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2" name="Picture 8" descr="Képtalálat a következőre: „scratch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433">
            <a:off x="7792819" y="4270033"/>
            <a:ext cx="2189645" cy="14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jelent a programozás?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39833" y="1461156"/>
            <a:ext cx="1017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programozás egy számítógépes vagy telefonos alkalmazás létrehozását jelenti.</a:t>
            </a:r>
          </a:p>
          <a:p>
            <a:pPr algn="just"/>
            <a:r>
              <a:rPr lang="hu-HU" dirty="0" smtClean="0"/>
              <a:t>Meg kell tanulni hozzá egy vagy több programozási nyelvet.</a:t>
            </a:r>
          </a:p>
          <a:p>
            <a:pPr algn="just"/>
            <a:r>
              <a:rPr lang="hu-HU" dirty="0" smtClean="0"/>
              <a:t>A program utasításokból, adatokból áll amit az adott nyelv szabályai szerint kell megírni.</a:t>
            </a:r>
          </a:p>
          <a:p>
            <a:pPr algn="just"/>
            <a:r>
              <a:rPr lang="hu-HU" dirty="0" smtClean="0"/>
              <a:t>Ügyelni kell az utasítások nagyon pontos megadására, mert a legkisebb elírás is hibát jelent.</a:t>
            </a:r>
          </a:p>
          <a:p>
            <a:pPr algn="just"/>
            <a:r>
              <a:rPr lang="hu-HU" dirty="0" smtClean="0"/>
              <a:t>A kódok ismerete mellett sok ötletre is szükség van egy jó program megírásához</a:t>
            </a:r>
            <a:r>
              <a:rPr lang="hu-HU" dirty="0" smtClean="0"/>
              <a:t>.</a:t>
            </a: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739833" y="3309634"/>
            <a:ext cx="204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Ezt biztos ismered: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985164" y="3309634"/>
            <a:ext cx="356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 </a:t>
            </a:r>
            <a:r>
              <a:rPr lang="hu-HU" dirty="0" smtClean="0"/>
              <a:t>lehet, </a:t>
            </a:r>
            <a:r>
              <a:rPr lang="hu-HU" dirty="0" smtClean="0"/>
              <a:t>hogy újdonság lesz neked: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3889767"/>
            <a:ext cx="5152204" cy="25465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3" y="3867270"/>
            <a:ext cx="3715789" cy="259156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41455" y="6488668"/>
            <a:ext cx="331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rgbClr val="3942F7"/>
                </a:solidFill>
              </a:rPr>
              <a:t>Találd ki mit fog rajzolni a teknőc! </a:t>
            </a:r>
            <a:endParaRPr lang="hu-HU" i="1" dirty="0">
              <a:solidFill>
                <a:srgbClr val="3942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43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Híres programozók: Bill </a:t>
            </a:r>
            <a:r>
              <a:rPr lang="hu-HU" dirty="0" err="1" smtClean="0"/>
              <a:t>Gates</a:t>
            </a:r>
            <a:endParaRPr lang="hu-HU" dirty="0"/>
          </a:p>
        </p:txBody>
      </p:sp>
      <p:pic>
        <p:nvPicPr>
          <p:cNvPr id="1026" name="Picture 2" descr="Képtalálat a következőre: „bill gat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90" y="1873105"/>
            <a:ext cx="3285894" cy="3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170228" y="5158999"/>
            <a:ext cx="295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https://twitter.com/billgates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1496291"/>
            <a:ext cx="586047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Gates</a:t>
            </a:r>
            <a:r>
              <a:rPr lang="hu-HU" dirty="0"/>
              <a:t> már nyolcadikos korában programozni tanult, BASIC nyelven, amely tevékenységet lenyűgözőnek találta.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Első </a:t>
            </a:r>
            <a:r>
              <a:rPr lang="hu-HU" dirty="0"/>
              <a:t>programja egy amőbajáték volt. A játékot futtató számítógépnek nem volt képernyője, az eredményeket nyomtatóra küldte, lassú volt és nagy, de a fiatal </a:t>
            </a:r>
            <a:r>
              <a:rPr lang="hu-HU" dirty="0" err="1"/>
              <a:t>Gatest</a:t>
            </a:r>
            <a:r>
              <a:rPr lang="hu-HU" dirty="0"/>
              <a:t> lenyűgözte a tény</a:t>
            </a:r>
            <a:r>
              <a:rPr lang="hu-HU" dirty="0" smtClean="0"/>
              <a:t>, hogy </a:t>
            </a:r>
            <a:r>
              <a:rPr lang="hu-HU" dirty="0"/>
              <a:t>utasításokat adhat egy hatalmas gépnek, és az végrehajtja </a:t>
            </a:r>
            <a:r>
              <a:rPr lang="hu-HU" dirty="0" smtClean="0"/>
              <a:t>azokat.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Microsoft cég alapítójaként és tulajdonosaként Bill </a:t>
            </a:r>
            <a:r>
              <a:rPr lang="hu-HU" dirty="0" err="1"/>
              <a:t>Gates</a:t>
            </a:r>
            <a:r>
              <a:rPr lang="hu-HU" dirty="0"/>
              <a:t> fontos szerepet játszott a 20. század végén felvirágzó mikroszámítógép-ipar történetében, olyan széles körben elterjedt szoftverek fűződnek a nevéhez, mint az MS-DOS vagy a Microsoft Windows</a:t>
            </a:r>
            <a:r>
              <a:rPr lang="hu-H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Microsoft terméke a sokak által ismert MS Office-csomag is.</a:t>
            </a:r>
          </a:p>
          <a:p>
            <a:pPr>
              <a:spcBef>
                <a:spcPts val="4800"/>
              </a:spcBef>
            </a:pPr>
            <a:r>
              <a:rPr lang="hu-H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Forrás: https</a:t>
            </a:r>
            <a:r>
              <a:rPr lang="hu-H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://hu.wikipedia.org/wiki/Bill_Gates#Fiatalkora</a:t>
            </a:r>
            <a:endParaRPr lang="hu-HU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6566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Híres programozók: Mark Zuckerberg</a:t>
            </a:r>
            <a:endParaRPr lang="hu-HU" dirty="0"/>
          </a:p>
        </p:txBody>
      </p:sp>
      <p:pic>
        <p:nvPicPr>
          <p:cNvPr id="2050" name="Picture 2" descr="Képtalálat a következőre: „Mark zuckerber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0" y="2484813"/>
            <a:ext cx="3232265" cy="32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121535" y="5717078"/>
            <a:ext cx="379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https://www.crunchbase.com/person/mark-zuckerberg#/entity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1541702"/>
            <a:ext cx="64756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Mark Zuckerberg született Mark Elliot Zuckerberg </a:t>
            </a:r>
            <a:r>
              <a:rPr lang="hu-HU" dirty="0" smtClean="0"/>
              <a:t>(1984</a:t>
            </a:r>
            <a:r>
              <a:rPr lang="hu-HU" dirty="0"/>
              <a:t>. május 14. –) amerikai feltaláló, programozó, filantróp, a Facebook közösségi oldal megálmodója és készítője</a:t>
            </a:r>
            <a:r>
              <a:rPr lang="hu-H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számítógép iránti érdeklődése már 12 éves korában megmutatkozott. Édesapja fogorvos volt és hogy segítsen neki munkájában, írt egy programot, amelynek a neve </a:t>
            </a:r>
            <a:r>
              <a:rPr lang="hu-HU" dirty="0" err="1"/>
              <a:t>Zucknet</a:t>
            </a:r>
            <a:r>
              <a:rPr lang="hu-HU" dirty="0"/>
              <a:t> lett. </a:t>
            </a:r>
            <a:r>
              <a:rPr lang="hu-HU" dirty="0" smtClean="0"/>
              <a:t>Ebben </a:t>
            </a:r>
            <a:r>
              <a:rPr lang="hu-HU" dirty="0"/>
              <a:t>az időben magántanárként David Newman fejlesztette Mark számítástechnikai ismereteit, aki elismerte, hogy nagyon nehéz volt lépést tartani a fiúval, aki korához képest </a:t>
            </a:r>
            <a:r>
              <a:rPr lang="hu-HU" dirty="0" smtClean="0"/>
              <a:t>feltűnően </a:t>
            </a:r>
            <a:r>
              <a:rPr lang="hu-HU" dirty="0"/>
              <a:t>tehetséges volt a programozás területén</a:t>
            </a:r>
            <a:r>
              <a:rPr lang="hu-H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2004. február 4-én indította el a </a:t>
            </a:r>
            <a:r>
              <a:rPr lang="hu-HU" dirty="0" err="1"/>
              <a:t>Facebookot</a:t>
            </a:r>
            <a:r>
              <a:rPr lang="hu-HU" dirty="0"/>
              <a:t> a Harvard egyetemi kollégiumából. Az ötlet a </a:t>
            </a:r>
            <a:r>
              <a:rPr lang="hu-HU" dirty="0" err="1" smtClean="0"/>
              <a:t>Phillips</a:t>
            </a:r>
            <a:r>
              <a:rPr lang="hu-HU" dirty="0" smtClean="0"/>
              <a:t> </a:t>
            </a:r>
            <a:r>
              <a:rPr lang="hu-HU" dirty="0" err="1"/>
              <a:t>Exeter</a:t>
            </a:r>
            <a:r>
              <a:rPr lang="hu-HU" dirty="0"/>
              <a:t> Academy-ben töltött napjaitól jön, amikor a legtöbb főiskola és előkészítő iskola, a tradícióknak megfelelően, évkönyvet, "Facebook"-</a:t>
            </a:r>
            <a:r>
              <a:rPr lang="hu-HU" dirty="0" err="1"/>
              <a:t>ot</a:t>
            </a:r>
            <a:r>
              <a:rPr lang="hu-HU" dirty="0"/>
              <a:t> készít a hallgatók, az egyetemi kar tagjainak arcképeiből</a:t>
            </a:r>
            <a:r>
              <a:rPr lang="hu-HU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hu-H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Forrás: https</a:t>
            </a:r>
            <a:r>
              <a:rPr lang="hu-H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://hu.wikipedia.org/wiki/Mark_Zuckerberg</a:t>
            </a:r>
          </a:p>
        </p:txBody>
      </p:sp>
    </p:spTree>
    <p:extLst>
      <p:ext uri="{BB962C8B-B14F-4D97-AF65-F5344CB8AC3E}">
        <p14:creationId xmlns:p14="http://schemas.microsoft.com/office/powerpoint/2010/main" val="20032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Amit én használok: A Visual Basic </a:t>
            </a:r>
            <a:r>
              <a:rPr lang="hu-HU" dirty="0" smtClean="0"/>
              <a:t>bemutatása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8200" y="1690688"/>
            <a:ext cx="53963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1997-ben adták ki az első Visual Studiot.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második kiadás 1998-ban érkezett, ez volt az utolsó, ami még a Windows 9x-ekre lett kifejlesztve. (a későbbi verziók már Windows XP-re készültek)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nyelv 2002-ben alaposan megváltozott, megjelent a Microsoft Visual Studio .NET </a:t>
            </a:r>
            <a:r>
              <a:rPr lang="hu-HU" dirty="0" smtClean="0"/>
              <a:t>2002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2005-ben </a:t>
            </a:r>
            <a:r>
              <a:rPr lang="hu-HU" dirty="0"/>
              <a:t>jelentek meg az Express első kiadások, amelyeket regisztráció után bárki ingyenesen letölthet és </a:t>
            </a:r>
            <a:r>
              <a:rPr lang="hu-HU" dirty="0" smtClean="0"/>
              <a:t>használhat. Microsoft </a:t>
            </a:r>
            <a:r>
              <a:rPr lang="hu-HU" dirty="0"/>
              <a:t>Visual Studio 2005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Folyamatosan jöttek az új verziók.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legújabb a Microsoft Visual Studio 2015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Sajnos a méret is egyre nő egyre lassabban indul a program, ezért maradtam a 2010-es verziónál.</a:t>
            </a:r>
          </a:p>
          <a:p>
            <a:pPr>
              <a:spcBef>
                <a:spcPts val="3600"/>
              </a:spcBef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https://hu.wikipedia.org/wiki/Microsoft_Visual_Studio</a:t>
            </a:r>
          </a:p>
          <a:p>
            <a:endParaRPr lang="hu-H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Képtalálat a következőre: „alan Coope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6" y="1690688"/>
            <a:ext cx="2571000" cy="32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535443" y="4953120"/>
            <a:ext cx="4220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Alan Cooper </a:t>
            </a:r>
          </a:p>
          <a:p>
            <a:pPr algn="ctr"/>
            <a:r>
              <a:rPr lang="hu-H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 Visual Basic „feltalálója”</a:t>
            </a:r>
          </a:p>
          <a:p>
            <a:pPr algn="ctr"/>
            <a:r>
              <a:rPr lang="hu-H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https://en.wikipedia.org/wiki/Alan_Cooper</a:t>
            </a:r>
          </a:p>
        </p:txBody>
      </p:sp>
    </p:spTree>
    <p:extLst>
      <p:ext uri="{BB962C8B-B14F-4D97-AF65-F5344CB8AC3E}">
        <p14:creationId xmlns:p14="http://schemas.microsoft.com/office/powerpoint/2010/main" val="16467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juthatsz hozzá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8200" y="1690688"/>
            <a:ext cx="1065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Visual Studionak van egy ingyenes verziója, amit diákok használhatnak. Én a 2010-es Express verziót szeretném bemutatni.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89" y="2409613"/>
            <a:ext cx="7580421" cy="4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71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Indítsuk el a programot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58" y="1690688"/>
            <a:ext cx="8831965" cy="496798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07818" y="1936866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Kezdjük is el a projectet!</a:t>
            </a:r>
            <a:endParaRPr lang="hu-HU" dirty="0"/>
          </a:p>
        </p:txBody>
      </p:sp>
      <p:cxnSp>
        <p:nvCxnSpPr>
          <p:cNvPr id="9" name="Egyenes összekötő 8"/>
          <p:cNvCxnSpPr>
            <a:stCxn id="7" idx="2"/>
          </p:cNvCxnSpPr>
          <p:nvPr/>
        </p:nvCxnSpPr>
        <p:spPr>
          <a:xfrm>
            <a:off x="1496291" y="2306198"/>
            <a:ext cx="2601884" cy="42037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903</Words>
  <Application>Microsoft Office PowerPoint</Application>
  <PresentationFormat>Szélesvásznú</PresentationFormat>
  <Paragraphs>100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Office-téma</vt:lpstr>
      <vt:lpstr>Kedvenc programozási nyelvem</vt:lpstr>
      <vt:lpstr>Mit tudhatsz meg a bemutatómból?</vt:lpstr>
      <vt:lpstr>Programozási nyelvek</vt:lpstr>
      <vt:lpstr>Mit jelent a programozás?</vt:lpstr>
      <vt:lpstr>Híres programozók: Bill Gates</vt:lpstr>
      <vt:lpstr>Híres programozók: Mark Zuckerberg</vt:lpstr>
      <vt:lpstr>Amit én használok: A Visual Basic bemutatása</vt:lpstr>
      <vt:lpstr>Hogyan juthatsz hozzá?</vt:lpstr>
      <vt:lpstr>Indítsuk el a programot!</vt:lpstr>
      <vt:lpstr>Az új project</vt:lpstr>
      <vt:lpstr>Mi az a form?</vt:lpstr>
      <vt:lpstr>A label</vt:lpstr>
      <vt:lpstr>A TextBox</vt:lpstr>
      <vt:lpstr>A parancsgomb</vt:lpstr>
      <vt:lpstr>A program kódja</vt:lpstr>
      <vt:lpstr>Legújabb programjaim</vt:lpstr>
      <vt:lpstr>Kérdések</vt:lpstr>
      <vt:lpstr>Források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Programozási nyelvek</dc:title>
  <dc:creator>Tanuló14</dc:creator>
  <cp:lastModifiedBy>Tanuló14</cp:lastModifiedBy>
  <cp:revision>36</cp:revision>
  <dcterms:created xsi:type="dcterms:W3CDTF">2017-01-18T13:00:56Z</dcterms:created>
  <dcterms:modified xsi:type="dcterms:W3CDTF">2017-02-08T13:30:47Z</dcterms:modified>
</cp:coreProperties>
</file>