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9" r:id="rId8"/>
    <p:sldId id="264" r:id="rId9"/>
    <p:sldId id="267" r:id="rId10"/>
    <p:sldId id="265" r:id="rId11"/>
    <p:sldId id="272" r:id="rId12"/>
    <p:sldId id="263" r:id="rId13"/>
    <p:sldId id="266" r:id="rId14"/>
    <p:sldId id="270" r:id="rId15"/>
    <p:sldId id="268" r:id="rId16"/>
    <p:sldId id="271" r:id="rId1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F0F5"/>
    <a:srgbClr val="F62AE7"/>
    <a:srgbClr val="4CF923"/>
    <a:srgbClr val="2D0AC2"/>
    <a:srgbClr val="72E878"/>
    <a:srgbClr val="24F029"/>
    <a:srgbClr val="14B432"/>
    <a:srgbClr val="12F63D"/>
    <a:srgbClr val="31BACD"/>
    <a:srgbClr val="18B4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737" autoAdjust="0"/>
  </p:normalViewPr>
  <p:slideViewPr>
    <p:cSldViewPr snapToGrid="0">
      <p:cViewPr varScale="1">
        <p:scale>
          <a:sx n="65" d="100"/>
          <a:sy n="65" d="100"/>
        </p:scale>
        <p:origin x="-126" y="-10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3037C-92F6-4522-BA8D-A390A5721CA9}" type="datetimeFigureOut">
              <a:rPr lang="hu-HU" smtClean="0"/>
              <a:t>2017. 02. 14.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2350-2772-43EC-8983-A3E0584D80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4600719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3037C-92F6-4522-BA8D-A390A5721CA9}" type="datetimeFigureOut">
              <a:rPr lang="hu-HU" smtClean="0"/>
              <a:t>2017. 02. 14.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2350-2772-43EC-8983-A3E0584D80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7946133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3037C-92F6-4522-BA8D-A390A5721CA9}" type="datetimeFigureOut">
              <a:rPr lang="hu-HU" smtClean="0"/>
              <a:t>2017. 02. 14.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2350-2772-43EC-8983-A3E0584D80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3350607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3037C-92F6-4522-BA8D-A390A5721CA9}" type="datetimeFigureOut">
              <a:rPr lang="hu-HU" smtClean="0"/>
              <a:t>2017. 02. 14.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2350-2772-43EC-8983-A3E0584D80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6524334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3037C-92F6-4522-BA8D-A390A5721CA9}" type="datetimeFigureOut">
              <a:rPr lang="hu-HU" smtClean="0"/>
              <a:t>2017. 02. 14.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2350-2772-43EC-8983-A3E0584D80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5343143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3037C-92F6-4522-BA8D-A390A5721CA9}" type="datetimeFigureOut">
              <a:rPr lang="hu-HU" smtClean="0"/>
              <a:t>2017. 02. 14.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2350-2772-43EC-8983-A3E0584D80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4504281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3037C-92F6-4522-BA8D-A390A5721CA9}" type="datetimeFigureOut">
              <a:rPr lang="hu-HU" smtClean="0"/>
              <a:t>2017. 02. 14.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2350-2772-43EC-8983-A3E0584D80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1360777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3037C-92F6-4522-BA8D-A390A5721CA9}" type="datetimeFigureOut">
              <a:rPr lang="hu-HU" smtClean="0"/>
              <a:t>2017. 02. 14.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2350-2772-43EC-8983-A3E0584D80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6044970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3037C-92F6-4522-BA8D-A390A5721CA9}" type="datetimeFigureOut">
              <a:rPr lang="hu-HU" smtClean="0"/>
              <a:t>2017. 02. 14.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2350-2772-43EC-8983-A3E0584D80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9548097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3037C-92F6-4522-BA8D-A390A5721CA9}" type="datetimeFigureOut">
              <a:rPr lang="hu-HU" smtClean="0"/>
              <a:t>2017. 02. 14.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2350-2772-43EC-8983-A3E0584D80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6263835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3037C-92F6-4522-BA8D-A390A5721CA9}" type="datetimeFigureOut">
              <a:rPr lang="hu-HU" smtClean="0"/>
              <a:t>2017. 02. 14.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2350-2772-43EC-8983-A3E0584D80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5425021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rgbClr val="00B0F0"/>
            </a:gs>
            <a:gs pos="16000">
              <a:srgbClr val="00B0F0"/>
            </a:gs>
            <a:gs pos="70000">
              <a:srgbClr val="00B0F0"/>
            </a:gs>
            <a:gs pos="28000">
              <a:srgbClr val="31BACD"/>
            </a:gs>
            <a:gs pos="96000">
              <a:srgbClr val="2D0AC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3037C-92F6-4522-BA8D-A390A5721CA9}" type="datetimeFigureOut">
              <a:rPr lang="hu-HU" smtClean="0"/>
              <a:t>2017. 02. 14.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52350-2772-43EC-8983-A3E0584D80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6837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kazinczybcs.hu/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kazinczybcs.hu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1398" y="954191"/>
            <a:ext cx="9910010" cy="4094580"/>
          </a:xfrm>
          <a:effectLst>
            <a:glow>
              <a:schemeClr val="tx1"/>
            </a:glow>
            <a:reflection endPos="0" dist="50800" dir="5400000" sy="-100000" algn="bl" rotWithShape="0"/>
          </a:effectLst>
        </p:spPr>
        <p:txBody>
          <a:bodyPr>
            <a:prstTxWarp prst="textDoubleWave1">
              <a:avLst/>
            </a:prstTxWarp>
            <a:noAutofit/>
          </a:bodyPr>
          <a:lstStyle/>
          <a:p>
            <a:pPr algn="ctr"/>
            <a:r>
              <a:rPr lang="hu-HU" sz="6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Papírtakarékos megoldások</a:t>
            </a:r>
            <a:endParaRPr lang="hu-HU" sz="6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9810053" y="271926"/>
            <a:ext cx="1822478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2400" dirty="0" smtClean="0">
                <a:latin typeface="Agency FB" panose="020B0503020202020204" pitchFamily="34" charset="0"/>
              </a:rPr>
              <a:t>Bálint Viktória</a:t>
            </a:r>
            <a:endParaRPr lang="hu-HU" sz="2400" dirty="0">
              <a:latin typeface="Agency FB" panose="020B050302020202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512915" y="5158935"/>
            <a:ext cx="911961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Felkészítő tanárom neve: </a:t>
            </a:r>
            <a:r>
              <a:rPr lang="hu-HU" sz="2400" dirty="0" err="1" smtClean="0">
                <a:solidFill>
                  <a:schemeClr val="bg1"/>
                </a:solidFill>
                <a:latin typeface="Agency FB" panose="020B0503020202020204" pitchFamily="34" charset="0"/>
              </a:rPr>
              <a:t>Endrészné</a:t>
            </a:r>
            <a:r>
              <a:rPr lang="hu-HU" sz="24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 Monori Gyöngyi</a:t>
            </a:r>
            <a:endParaRPr lang="hu-HU" sz="24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621374" y="5498680"/>
            <a:ext cx="64860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chemeClr val="bg1"/>
                </a:solidFill>
                <a:latin typeface="Agency FB" panose="020B0503020202020204" pitchFamily="34" charset="0"/>
              </a:rPr>
              <a:t>Iskolám neve: Békéscsabai Kazinczy Ferenc Általános Iskola</a:t>
            </a:r>
          </a:p>
          <a:p>
            <a:r>
              <a:rPr lang="hu-HU" sz="20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                Cím</a:t>
            </a:r>
            <a:r>
              <a:rPr lang="hu-HU" sz="2000" dirty="0">
                <a:solidFill>
                  <a:schemeClr val="bg1"/>
                </a:solidFill>
                <a:latin typeface="Agency FB" panose="020B0503020202020204" pitchFamily="34" charset="0"/>
              </a:rPr>
              <a:t>: 5600 Békéscsaba Irányi utca 14.</a:t>
            </a:r>
          </a:p>
          <a:p>
            <a:r>
              <a:rPr lang="hu-HU" sz="20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                    További </a:t>
            </a:r>
            <a:r>
              <a:rPr lang="hu-HU" sz="2000" dirty="0">
                <a:solidFill>
                  <a:schemeClr val="bg1"/>
                </a:solidFill>
                <a:latin typeface="Agency FB" panose="020B0503020202020204" pitchFamily="34" charset="0"/>
              </a:rPr>
              <a:t>információhoz </a:t>
            </a:r>
            <a:r>
              <a:rPr lang="hu-HU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katt</a:t>
            </a:r>
            <a:r>
              <a:rPr lang="hu-HU" sz="2000" dirty="0">
                <a:solidFill>
                  <a:schemeClr val="bg1"/>
                </a:solidFill>
                <a:latin typeface="Agency FB" panose="020B0503020202020204" pitchFamily="34" charset="0"/>
              </a:rPr>
              <a:t> ide!</a:t>
            </a:r>
          </a:p>
        </p:txBody>
      </p:sp>
      <p:sp>
        <p:nvSpPr>
          <p:cNvPr id="5" name="Mosolygó arc 4">
            <a:hlinkClick r:id="rId2"/>
          </p:cNvPr>
          <p:cNvSpPr/>
          <p:nvPr/>
        </p:nvSpPr>
        <p:spPr>
          <a:xfrm>
            <a:off x="6270172" y="6134517"/>
            <a:ext cx="624114" cy="553998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00477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24F0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038" y="918692"/>
            <a:ext cx="5863924" cy="5020617"/>
          </a:xfrm>
          <a:prstGeom prst="rect">
            <a:avLst/>
          </a:prstGeom>
          <a:ln>
            <a:noFill/>
          </a:ln>
          <a:effectLst>
            <a:glow>
              <a:schemeClr val="accent1">
                <a:alpha val="41000"/>
              </a:schemeClr>
            </a:glow>
            <a:softEdge rad="139700"/>
          </a:effectLst>
        </p:spPr>
      </p:pic>
      <p:sp>
        <p:nvSpPr>
          <p:cNvPr id="3" name="Téglalap 2"/>
          <p:cNvSpPr/>
          <p:nvPr/>
        </p:nvSpPr>
        <p:spPr>
          <a:xfrm>
            <a:off x="778321" y="170688"/>
            <a:ext cx="108548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Ügyes vagy,sikerült jól válaszolnod a kérdésre</a:t>
            </a:r>
            <a:r>
              <a:rPr lang="hu-H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  <a:endParaRPr lang="hu-H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Jobbra nyíl 3">
            <a:hlinkClick r:id="rId3" action="ppaction://hlinksldjump"/>
          </p:cNvPr>
          <p:cNvSpPr/>
          <p:nvPr/>
        </p:nvSpPr>
        <p:spPr>
          <a:xfrm>
            <a:off x="9090127" y="5189500"/>
            <a:ext cx="2706624" cy="149961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9253728" y="5708476"/>
            <a:ext cx="2379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Vissza a kérdésekre</a:t>
            </a:r>
            <a:r>
              <a:rPr lang="hu-HU" dirty="0" smtClean="0">
                <a:solidFill>
                  <a:schemeClr val="bg1"/>
                </a:solidFill>
                <a:latin typeface="Agency FB" panose="020B0503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8876205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24F0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581" y="918692"/>
            <a:ext cx="5863924" cy="5020617"/>
          </a:xfrm>
          <a:prstGeom prst="rect">
            <a:avLst/>
          </a:prstGeom>
          <a:ln>
            <a:noFill/>
          </a:ln>
          <a:effectLst>
            <a:glow>
              <a:schemeClr val="accent1">
                <a:alpha val="41000"/>
              </a:schemeClr>
            </a:glow>
            <a:softEdge rad="139700"/>
          </a:effectLst>
        </p:spPr>
      </p:pic>
      <p:sp>
        <p:nvSpPr>
          <p:cNvPr id="3" name="Téglalap 2"/>
          <p:cNvSpPr/>
          <p:nvPr/>
        </p:nvSpPr>
        <p:spPr>
          <a:xfrm>
            <a:off x="778321" y="170688"/>
            <a:ext cx="108548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Ügyes vagy,sikerült jól válaszolnod a kérdésre</a:t>
            </a:r>
            <a:r>
              <a:rPr lang="hu-H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  <a:endParaRPr lang="hu-H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67158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209874" y="3296519"/>
            <a:ext cx="11982126" cy="92333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hu-HU" sz="54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radley Hand ITC" panose="03070402050302030203" pitchFamily="66" charset="0"/>
              </a:rPr>
              <a:t>Köszönöm hogy megnézted a bemutatót!</a:t>
            </a:r>
            <a:endParaRPr lang="hu-HU" sz="54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5363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4602117" y="354763"/>
            <a:ext cx="26103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Források</a:t>
            </a:r>
            <a:endParaRPr lang="hu-H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348343" y="670335"/>
            <a:ext cx="2084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Képek:</a:t>
            </a:r>
            <a:endParaRPr lang="hu-H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348343" y="1997894"/>
            <a:ext cx="110163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/>
              <a:t>https://hu.wikipedia.org/wiki/Erd%C5%91irt%C3%A1s#/media/File:Lacanja_burn.JPG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348343" y="2354964"/>
            <a:ext cx="956491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A  harmadik dián saját képek láthatók.</a:t>
            </a:r>
          </a:p>
          <a:p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348343" y="2883908"/>
            <a:ext cx="116404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/>
              <a:t>https://hu.wikipedia.org/wiki/Pap%C3%ADr-%C3%BAjrahasznos%C3%ADt%C3%A1s#/media/File:Paper_recycling_in_Ponte_a_Serraglio.JPG</a:t>
            </a:r>
          </a:p>
        </p:txBody>
      </p:sp>
      <p:sp>
        <p:nvSpPr>
          <p:cNvPr id="12" name="Téglalap 11"/>
          <p:cNvSpPr/>
          <p:nvPr/>
        </p:nvSpPr>
        <p:spPr>
          <a:xfrm>
            <a:off x="348343" y="1608024"/>
            <a:ext cx="42105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/>
              <a:t>http://www.gyerekperec.com/tudod-e</a:t>
            </a:r>
          </a:p>
        </p:txBody>
      </p:sp>
      <p:sp>
        <p:nvSpPr>
          <p:cNvPr id="13" name="Téglalap 12"/>
          <p:cNvSpPr/>
          <p:nvPr/>
        </p:nvSpPr>
        <p:spPr>
          <a:xfrm>
            <a:off x="348343" y="3791849"/>
            <a:ext cx="94286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/>
              <a:t>https://commons.wikimedia.org/wiki/File:Not_facebook_dislike_thumbs_down.png</a:t>
            </a:r>
          </a:p>
        </p:txBody>
      </p:sp>
      <p:sp>
        <p:nvSpPr>
          <p:cNvPr id="14" name="Téglalap 13"/>
          <p:cNvSpPr/>
          <p:nvPr/>
        </p:nvSpPr>
        <p:spPr>
          <a:xfrm>
            <a:off x="348343" y="4313879"/>
            <a:ext cx="111121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/>
              <a:t>https://pixabay.com/hu/pap%C3%ADr-%C3%BAjrahasznos%C3%ADt%C3%A1s-makr%C3%B3-20109/</a:t>
            </a:r>
          </a:p>
        </p:txBody>
      </p:sp>
      <p:sp>
        <p:nvSpPr>
          <p:cNvPr id="15" name="Téglalap 14"/>
          <p:cNvSpPr/>
          <p:nvPr/>
        </p:nvSpPr>
        <p:spPr>
          <a:xfrm>
            <a:off x="348343" y="4788817"/>
            <a:ext cx="95649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/>
              <a:t>http://www.publicdomainpictures.net/view-image.php?image=25748&amp;picture=&amp;jazyk=HU</a:t>
            </a:r>
          </a:p>
        </p:txBody>
      </p:sp>
      <p:sp>
        <p:nvSpPr>
          <p:cNvPr id="16" name="Téglalap 15"/>
          <p:cNvSpPr/>
          <p:nvPr/>
        </p:nvSpPr>
        <p:spPr>
          <a:xfrm>
            <a:off x="348343" y="5188927"/>
            <a:ext cx="95649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/>
              <a:t>http://www.publicdomainpictures.net/view-image.php?image=25748&amp;picture=&amp;jazyk=HU</a:t>
            </a:r>
          </a:p>
        </p:txBody>
      </p:sp>
    </p:spTree>
    <p:extLst>
      <p:ext uri="{BB962C8B-B14F-4D97-AF65-F5344CB8AC3E}">
        <p14:creationId xmlns:p14="http://schemas.microsoft.com/office/powerpoint/2010/main" val="31276397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2" grpId="0"/>
      <p:bldP spid="13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24F0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038" y="918692"/>
            <a:ext cx="5863924" cy="5020617"/>
          </a:xfrm>
          <a:prstGeom prst="rect">
            <a:avLst/>
          </a:prstGeom>
          <a:ln>
            <a:noFill/>
          </a:ln>
          <a:effectLst>
            <a:glow>
              <a:schemeClr val="accent1">
                <a:alpha val="41000"/>
              </a:schemeClr>
            </a:glow>
            <a:softEdge rad="139700"/>
          </a:effectLst>
        </p:spPr>
      </p:pic>
      <p:sp>
        <p:nvSpPr>
          <p:cNvPr id="3" name="Téglalap 2"/>
          <p:cNvSpPr/>
          <p:nvPr/>
        </p:nvSpPr>
        <p:spPr>
          <a:xfrm>
            <a:off x="778321" y="170688"/>
            <a:ext cx="108548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Ügyes vagy,sikerült jól válaszolnod a kérdésre</a:t>
            </a:r>
            <a:r>
              <a:rPr lang="hu-H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  <a:endParaRPr lang="hu-H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Balra nyíl 5">
            <a:hlinkClick r:id="rId3" action="ppaction://hlinksldjump"/>
          </p:cNvPr>
          <p:cNvSpPr/>
          <p:nvPr/>
        </p:nvSpPr>
        <p:spPr>
          <a:xfrm>
            <a:off x="9333967" y="5189500"/>
            <a:ext cx="2706624" cy="1499616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9717024" y="5754642"/>
            <a:ext cx="247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Vissza a kérdésekhez</a:t>
            </a:r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55284432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550" y="1391835"/>
            <a:ext cx="5928014" cy="5081155"/>
          </a:xfrm>
          <a:prstGeom prst="rect">
            <a:avLst/>
          </a:prstGeom>
          <a:ln>
            <a:noFill/>
          </a:ln>
          <a:effectLst>
            <a:glow>
              <a:schemeClr val="accent1">
                <a:alpha val="40000"/>
              </a:schemeClr>
            </a:glow>
            <a:softEdge rad="165100"/>
          </a:effectLst>
        </p:spPr>
      </p:pic>
      <p:sp>
        <p:nvSpPr>
          <p:cNvPr id="3" name="Téglalap 2"/>
          <p:cNvSpPr/>
          <p:nvPr/>
        </p:nvSpPr>
        <p:spPr>
          <a:xfrm>
            <a:off x="1432540" y="320388"/>
            <a:ext cx="9166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Rossz választ adtál,</a:t>
            </a:r>
            <a:r>
              <a:rPr lang="hu-H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próbáld ú</a:t>
            </a:r>
            <a:r>
              <a:rPr lang="hu-H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jra!</a:t>
            </a:r>
            <a:endParaRPr lang="hu-H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Balra nyíl 3">
            <a:hlinkClick r:id="rId3" action="ppaction://hlinksldjump"/>
          </p:cNvPr>
          <p:cNvSpPr/>
          <p:nvPr/>
        </p:nvSpPr>
        <p:spPr>
          <a:xfrm>
            <a:off x="9107424" y="5596128"/>
            <a:ext cx="2694432" cy="1109472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9631680" y="5966198"/>
            <a:ext cx="2170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Vissza a kérdésekre</a:t>
            </a:r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43890613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122" y="1391835"/>
            <a:ext cx="5928014" cy="5081155"/>
          </a:xfrm>
          <a:prstGeom prst="rect">
            <a:avLst/>
          </a:prstGeom>
          <a:ln>
            <a:noFill/>
          </a:ln>
          <a:effectLst>
            <a:glow>
              <a:schemeClr val="accent1">
                <a:alpha val="40000"/>
              </a:schemeClr>
            </a:glow>
            <a:softEdge rad="165100"/>
          </a:effectLst>
        </p:spPr>
      </p:pic>
      <p:sp>
        <p:nvSpPr>
          <p:cNvPr id="3" name="Téglalap 2"/>
          <p:cNvSpPr/>
          <p:nvPr/>
        </p:nvSpPr>
        <p:spPr>
          <a:xfrm>
            <a:off x="1432540" y="320388"/>
            <a:ext cx="9166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Rossz választ adtál,</a:t>
            </a:r>
            <a:r>
              <a:rPr lang="hu-H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próbáld ú</a:t>
            </a:r>
            <a:r>
              <a:rPr lang="hu-H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jra!</a:t>
            </a:r>
            <a:endParaRPr lang="hu-H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Balra nyíl 3">
            <a:hlinkClick r:id="rId3" action="ppaction://hlinksldjump"/>
          </p:cNvPr>
          <p:cNvSpPr/>
          <p:nvPr/>
        </p:nvSpPr>
        <p:spPr>
          <a:xfrm>
            <a:off x="9107424" y="5596128"/>
            <a:ext cx="2694432" cy="1109472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9631680" y="5966198"/>
            <a:ext cx="2170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Vissza a kérdésekre</a:t>
            </a:r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54574722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718590" y="193660"/>
            <a:ext cx="65806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6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gency FB" panose="020B0503020202020204" pitchFamily="34" charset="0"/>
              </a:rPr>
              <a:t>N</a:t>
            </a:r>
            <a:r>
              <a:rPr lang="hu-HU" sz="66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gency FB" panose="020B0503020202020204" pitchFamily="34" charset="0"/>
              </a:rPr>
              <a:t>e </a:t>
            </a:r>
            <a:r>
              <a:rPr lang="hu-HU" sz="6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gency FB" panose="020B0503020202020204" pitchFamily="34" charset="0"/>
              </a:rPr>
              <a:t>pocsékold</a:t>
            </a:r>
            <a:r>
              <a:rPr lang="hu-HU" sz="66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gency FB" panose="020B0503020202020204" pitchFamily="34" charset="0"/>
              </a:rPr>
              <a:t> a </a:t>
            </a:r>
            <a:r>
              <a:rPr lang="hu-HU" sz="6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gency FB" panose="020B0503020202020204" pitchFamily="34" charset="0"/>
              </a:rPr>
              <a:t>papírt!</a:t>
            </a:r>
            <a:endParaRPr lang="hu-HU" sz="6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497305" y="1796716"/>
            <a:ext cx="44917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latin typeface="Bernard MT Condensed" panose="02050806060905020404" pitchFamily="18" charset="0"/>
              </a:rPr>
              <a:t>Gondolkozz milyen sok papírlapot pocsékolsz el napi szinten!!!</a:t>
            </a:r>
            <a:endParaRPr lang="hu-HU" sz="4000" dirty="0">
              <a:latin typeface="Bernard MT Condensed" panose="02050806060905020404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7518399" y="1428383"/>
            <a:ext cx="38805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>
                <a:latin typeface="Agency FB" panose="020B0503020202020204" pitchFamily="34" charset="0"/>
              </a:rPr>
              <a:t>Gondolj</a:t>
            </a:r>
            <a:r>
              <a:rPr lang="hu-HU" sz="36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 bele, </a:t>
            </a:r>
            <a:r>
              <a:rPr lang="hu-HU" sz="3600" dirty="0">
                <a:latin typeface="Agency FB" panose="020B0503020202020204" pitchFamily="34" charset="0"/>
              </a:rPr>
              <a:t>hogy</a:t>
            </a:r>
            <a:r>
              <a:rPr lang="hu-HU" sz="36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 csak úgy </a:t>
            </a:r>
            <a:r>
              <a:rPr lang="hu-HU" sz="3600" dirty="0">
                <a:latin typeface="Agency FB" panose="020B0503020202020204" pitchFamily="34" charset="0"/>
              </a:rPr>
              <a:t>eldobálod</a:t>
            </a:r>
            <a:r>
              <a:rPr lang="hu-HU" sz="36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 a </a:t>
            </a:r>
            <a:r>
              <a:rPr lang="hu-HU" sz="3600" dirty="0">
                <a:latin typeface="Agency FB" panose="020B0503020202020204" pitchFamily="34" charset="0"/>
              </a:rPr>
              <a:t>papírt</a:t>
            </a:r>
            <a:r>
              <a:rPr lang="hu-HU" sz="36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, </a:t>
            </a:r>
            <a:r>
              <a:rPr lang="hu-HU" sz="3600" dirty="0">
                <a:latin typeface="Agency FB" panose="020B0503020202020204" pitchFamily="34" charset="0"/>
              </a:rPr>
              <a:t>amit</a:t>
            </a:r>
            <a:r>
              <a:rPr lang="hu-HU" sz="36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 fából </a:t>
            </a:r>
            <a:r>
              <a:rPr lang="hu-HU" sz="3600" dirty="0">
                <a:latin typeface="Agency FB" panose="020B0503020202020204" pitchFamily="34" charset="0"/>
              </a:rPr>
              <a:t>készítenek</a:t>
            </a:r>
            <a:r>
              <a:rPr lang="hu-HU" sz="36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 és, </a:t>
            </a:r>
            <a:r>
              <a:rPr lang="hu-HU" sz="3600" dirty="0">
                <a:latin typeface="Agency FB" panose="020B0503020202020204" pitchFamily="34" charset="0"/>
              </a:rPr>
              <a:t>hogy</a:t>
            </a:r>
            <a:r>
              <a:rPr lang="hu-HU" sz="36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 mennyi </a:t>
            </a:r>
            <a:r>
              <a:rPr lang="hu-HU" sz="3600" dirty="0">
                <a:latin typeface="Agency FB" panose="020B0503020202020204" pitchFamily="34" charset="0"/>
              </a:rPr>
              <a:t>és</a:t>
            </a:r>
            <a:r>
              <a:rPr lang="hu-HU" sz="36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 mennyi </a:t>
            </a:r>
            <a:r>
              <a:rPr lang="hu-HU" sz="3600" dirty="0">
                <a:latin typeface="Agency FB" panose="020B0503020202020204" pitchFamily="34" charset="0"/>
              </a:rPr>
              <a:t>fát</a:t>
            </a:r>
            <a:r>
              <a:rPr lang="hu-HU" sz="36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 és </a:t>
            </a:r>
            <a:r>
              <a:rPr lang="hu-HU" sz="3600" dirty="0">
                <a:latin typeface="Agency FB" panose="020B0503020202020204" pitchFamily="34" charset="0"/>
              </a:rPr>
              <a:t>mennyi</a:t>
            </a:r>
            <a:r>
              <a:rPr lang="hu-HU" sz="36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 erdőt </a:t>
            </a:r>
            <a:r>
              <a:rPr lang="hu-HU" sz="3600" dirty="0">
                <a:latin typeface="Agency FB" panose="020B0503020202020204" pitchFamily="34" charset="0"/>
              </a:rPr>
              <a:t>pusztítanak</a:t>
            </a:r>
            <a:r>
              <a:rPr lang="hu-HU" sz="36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 ki </a:t>
            </a:r>
            <a:r>
              <a:rPr lang="hu-HU" sz="3600" dirty="0">
                <a:latin typeface="Agency FB" panose="020B0503020202020204" pitchFamily="34" charset="0"/>
              </a:rPr>
              <a:t>azért</a:t>
            </a:r>
            <a:r>
              <a:rPr lang="hu-HU" sz="36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, hogy te </a:t>
            </a:r>
            <a:r>
              <a:rPr lang="hu-HU" sz="3600" dirty="0">
                <a:latin typeface="Agency FB" panose="020B0503020202020204" pitchFamily="34" charset="0"/>
              </a:rPr>
              <a:t>napi</a:t>
            </a:r>
            <a:r>
              <a:rPr lang="hu-HU" sz="36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 szinten </a:t>
            </a:r>
            <a:r>
              <a:rPr lang="hu-HU" sz="3600" dirty="0">
                <a:latin typeface="Agency FB" panose="020B0503020202020204" pitchFamily="34" charset="0"/>
              </a:rPr>
              <a:t>írj</a:t>
            </a:r>
            <a:r>
              <a:rPr lang="hu-HU" sz="36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, rajzolj, </a:t>
            </a:r>
            <a:r>
              <a:rPr lang="hu-HU" sz="3600" dirty="0">
                <a:latin typeface="Agency FB" panose="020B0503020202020204" pitchFamily="34" charset="0"/>
              </a:rPr>
              <a:t>nyomtass</a:t>
            </a:r>
            <a:r>
              <a:rPr lang="hu-HU" sz="36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 !!</a:t>
            </a:r>
            <a:endParaRPr lang="hu-HU" sz="36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00" y="1543261"/>
            <a:ext cx="4252229" cy="2808000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4560099" y="2628712"/>
            <a:ext cx="2897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latin typeface="Agency FB" panose="020B0503020202020204" pitchFamily="34" charset="0"/>
              </a:rPr>
              <a:t>Papír</a:t>
            </a:r>
            <a:r>
              <a:rPr lang="hu-HU" sz="36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hu-HU" sz="3600" dirty="0">
                <a:solidFill>
                  <a:schemeClr val="bg1"/>
                </a:solidFill>
                <a:latin typeface="Agency FB" panose="020B0503020202020204" pitchFamily="34" charset="0"/>
              </a:rPr>
              <a:t>gyártás</a:t>
            </a:r>
            <a:r>
              <a:rPr lang="hu-HU" sz="36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 előtt.</a:t>
            </a:r>
            <a:endParaRPr lang="hu-HU" sz="36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00" y="4351260"/>
            <a:ext cx="4252229" cy="2325311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4499430" y="5080000"/>
            <a:ext cx="2768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>
                <a:latin typeface="Agency FB" panose="020B0503020202020204" pitchFamily="34" charset="0"/>
              </a:rPr>
              <a:t>Papír </a:t>
            </a:r>
            <a:r>
              <a:rPr lang="hu-HU" sz="3600" dirty="0">
                <a:solidFill>
                  <a:schemeClr val="bg1"/>
                </a:solidFill>
                <a:latin typeface="Agency FB" panose="020B0503020202020204" pitchFamily="34" charset="0"/>
              </a:rPr>
              <a:t>gyártás</a:t>
            </a:r>
            <a:r>
              <a:rPr lang="hu-HU" sz="36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 után.</a:t>
            </a:r>
            <a:endParaRPr lang="hu-HU" sz="36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9961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79926" y="354764"/>
            <a:ext cx="7020000" cy="1188000"/>
          </a:xfrm>
          <a:prstGeom prst="rect">
            <a:avLst/>
          </a:prstGeom>
          <a:noFill/>
          <a:effectLst>
            <a:softEdge rad="635000"/>
          </a:effectLst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hu-HU" sz="5400" dirty="0" smtClean="0">
                <a:ln w="0"/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gency FB" panose="020B0503020202020204" pitchFamily="34" charset="0"/>
              </a:rPr>
              <a:t>Papír </a:t>
            </a:r>
            <a:r>
              <a:rPr lang="hu-HU" sz="540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gency FB" panose="020B0503020202020204" pitchFamily="34" charset="0"/>
              </a:rPr>
              <a:t>ú</a:t>
            </a:r>
            <a:r>
              <a:rPr lang="hu-HU" sz="5400" dirty="0" smtClean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gency FB" panose="020B0503020202020204" pitchFamily="34" charset="0"/>
              </a:rPr>
              <a:t>jrahasznosítás</a:t>
            </a:r>
            <a:endParaRPr lang="hu-HU" sz="5400" dirty="0">
              <a:ln w="0"/>
              <a:solidFill>
                <a:schemeClr val="bg1">
                  <a:lumMod val="95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295689" y="1542764"/>
            <a:ext cx="11588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Papírt</a:t>
            </a:r>
            <a:r>
              <a:rPr lang="hu-HU" sz="3600" dirty="0" smtClean="0">
                <a:latin typeface="Agency FB" panose="020B0503020202020204" pitchFamily="34" charset="0"/>
              </a:rPr>
              <a:t> több </a:t>
            </a:r>
            <a:r>
              <a:rPr lang="hu-HU" sz="3600" dirty="0">
                <a:solidFill>
                  <a:schemeClr val="bg1"/>
                </a:solidFill>
                <a:latin typeface="Agency FB" panose="020B0503020202020204" pitchFamily="34" charset="0"/>
              </a:rPr>
              <a:t>féle</a:t>
            </a:r>
            <a:r>
              <a:rPr lang="hu-HU" sz="3600" dirty="0" smtClean="0">
                <a:latin typeface="Agency FB" panose="020B0503020202020204" pitchFamily="34" charset="0"/>
              </a:rPr>
              <a:t> képen </a:t>
            </a:r>
            <a:r>
              <a:rPr lang="hu-HU" sz="3600" dirty="0">
                <a:solidFill>
                  <a:schemeClr val="bg1"/>
                </a:solidFill>
                <a:latin typeface="Agency FB" panose="020B0503020202020204" pitchFamily="34" charset="0"/>
              </a:rPr>
              <a:t>is</a:t>
            </a:r>
            <a:r>
              <a:rPr lang="hu-HU" sz="3600" dirty="0" smtClean="0">
                <a:latin typeface="Agency FB" panose="020B0503020202020204" pitchFamily="34" charset="0"/>
              </a:rPr>
              <a:t> </a:t>
            </a:r>
            <a:r>
              <a:rPr lang="hu-HU" sz="3600" dirty="0">
                <a:latin typeface="Agency FB" panose="020B0503020202020204" pitchFamily="34" charset="0"/>
              </a:rPr>
              <a:t>újrahasznosíthatunk</a:t>
            </a:r>
            <a:r>
              <a:rPr lang="hu-HU" sz="3600" dirty="0" smtClean="0">
                <a:latin typeface="Agency FB" panose="020B0503020202020204" pitchFamily="34" charset="0"/>
              </a:rPr>
              <a:t>.</a:t>
            </a:r>
          </a:p>
          <a:p>
            <a:r>
              <a:rPr lang="hu-HU" sz="3600" dirty="0" smtClean="0">
                <a:latin typeface="Agency FB" panose="020B0503020202020204" pitchFamily="34" charset="0"/>
              </a:rPr>
              <a:t>Például </a:t>
            </a:r>
            <a:r>
              <a:rPr lang="hu-HU" sz="3600" dirty="0">
                <a:solidFill>
                  <a:schemeClr val="bg1"/>
                </a:solidFill>
                <a:latin typeface="Agency FB" panose="020B0503020202020204" pitchFamily="34" charset="0"/>
              </a:rPr>
              <a:t>dekorációt</a:t>
            </a:r>
            <a:r>
              <a:rPr lang="hu-HU" sz="36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, </a:t>
            </a:r>
            <a:r>
              <a:rPr lang="hu-HU" sz="3600" dirty="0" smtClean="0">
                <a:latin typeface="Agency FB" panose="020B0503020202020204" pitchFamily="34" charset="0"/>
              </a:rPr>
              <a:t>asztaldíszt,</a:t>
            </a:r>
            <a:r>
              <a:rPr lang="hu-HU" sz="36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 ajtódíszt</a:t>
            </a:r>
            <a:r>
              <a:rPr lang="hu-HU" sz="3600" dirty="0" smtClean="0">
                <a:latin typeface="Agency FB" panose="020B0503020202020204" pitchFamily="34" charset="0"/>
              </a:rPr>
              <a:t> készíthetünk </a:t>
            </a:r>
            <a:r>
              <a:rPr lang="hu-HU" sz="3600" dirty="0">
                <a:solidFill>
                  <a:schemeClr val="bg1"/>
                </a:solidFill>
                <a:latin typeface="Agency FB" panose="020B0503020202020204" pitchFamily="34" charset="0"/>
              </a:rPr>
              <a:t>az</a:t>
            </a:r>
            <a:r>
              <a:rPr lang="hu-HU" sz="3600" dirty="0" smtClean="0">
                <a:latin typeface="Agency FB" panose="020B0503020202020204" pitchFamily="34" charset="0"/>
              </a:rPr>
              <a:t> </a:t>
            </a:r>
            <a:r>
              <a:rPr lang="hu-HU" sz="3600" dirty="0">
                <a:latin typeface="Agency FB" panose="020B0503020202020204" pitchFamily="34" charset="0"/>
              </a:rPr>
              <a:t>ú</a:t>
            </a:r>
            <a:r>
              <a:rPr lang="hu-HU" sz="3600" dirty="0" smtClean="0">
                <a:latin typeface="Agency FB" panose="020B0503020202020204" pitchFamily="34" charset="0"/>
              </a:rPr>
              <a:t>jságpapírból.</a:t>
            </a:r>
            <a:endParaRPr lang="hu-HU" sz="3600" dirty="0">
              <a:latin typeface="Agency FB" panose="020B0503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6" y="2730764"/>
            <a:ext cx="4876800" cy="36576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411" y="2730764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2739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364342" y="420914"/>
            <a:ext cx="10232572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InflateBottom">
              <a:avLst/>
            </a:prstTxWarp>
            <a:spAutoFit/>
          </a:bodyPr>
          <a:lstStyle/>
          <a:p>
            <a:r>
              <a:rPr lang="hu-HU" sz="5400" dirty="0" smtClean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gency FB" panose="020B0503020202020204" pitchFamily="34" charset="0"/>
              </a:rPr>
              <a:t>Hasznosítsd</a:t>
            </a:r>
            <a:r>
              <a:rPr lang="hu-HU" sz="54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gency FB" panose="020B0503020202020204" pitchFamily="34" charset="0"/>
              </a:rPr>
              <a:t> újra </a:t>
            </a:r>
            <a:r>
              <a:rPr lang="hu-HU" sz="5400" dirty="0" smtClean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gency FB" panose="020B0503020202020204" pitchFamily="34" charset="0"/>
              </a:rPr>
              <a:t>a</a:t>
            </a:r>
            <a:r>
              <a:rPr lang="hu-HU" sz="54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gency FB" panose="020B0503020202020204" pitchFamily="34" charset="0"/>
              </a:rPr>
              <a:t> környezeted</a:t>
            </a:r>
            <a:endParaRPr lang="hu-HU" sz="5400" dirty="0">
              <a:ln w="0">
                <a:solidFill>
                  <a:sysClr val="windowText" lastClr="000000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972458" y="1957106"/>
            <a:ext cx="11219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Figyelj </a:t>
            </a:r>
            <a:r>
              <a:rPr lang="hu-HU" sz="3600" dirty="0" smtClean="0">
                <a:latin typeface="Agency FB" panose="020B0503020202020204" pitchFamily="34" charset="0"/>
              </a:rPr>
              <a:t>oda </a:t>
            </a:r>
            <a:r>
              <a:rPr lang="hu-HU" sz="36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mennyi</a:t>
            </a:r>
            <a:r>
              <a:rPr lang="hu-HU" sz="3600" dirty="0" smtClean="0">
                <a:latin typeface="Agency FB" panose="020B0503020202020204" pitchFamily="34" charset="0"/>
              </a:rPr>
              <a:t> papírt </a:t>
            </a:r>
            <a:r>
              <a:rPr lang="hu-HU" sz="36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használsz</a:t>
            </a:r>
            <a:r>
              <a:rPr lang="hu-HU" sz="3600" dirty="0" smtClean="0">
                <a:latin typeface="Agency FB" panose="020B0503020202020204" pitchFamily="34" charset="0"/>
              </a:rPr>
              <a:t> és </a:t>
            </a:r>
            <a:r>
              <a:rPr lang="hu-HU" sz="3600" dirty="0">
                <a:solidFill>
                  <a:schemeClr val="bg1"/>
                </a:solidFill>
                <a:latin typeface="Agency FB" panose="020B0503020202020204" pitchFamily="34" charset="0"/>
              </a:rPr>
              <a:t>mennyit </a:t>
            </a:r>
            <a:r>
              <a:rPr lang="hu-HU" sz="3600" dirty="0" smtClean="0">
                <a:latin typeface="Agency FB" panose="020B0503020202020204" pitchFamily="34" charset="0"/>
              </a:rPr>
              <a:t>hasznosíthatsz </a:t>
            </a:r>
            <a:r>
              <a:rPr lang="hu-HU" sz="36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újra!</a:t>
            </a:r>
            <a:r>
              <a:rPr lang="hu-HU" sz="3600" dirty="0" smtClean="0">
                <a:latin typeface="Agency FB" panose="020B0503020202020204" pitchFamily="34" charset="0"/>
              </a:rPr>
              <a:t> </a:t>
            </a:r>
            <a:endParaRPr lang="hu-HU" sz="3600" dirty="0">
              <a:latin typeface="Agency FB" panose="020B0503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012" y="2840443"/>
            <a:ext cx="5544000" cy="3655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385894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84" y="1414272"/>
            <a:ext cx="6342787" cy="4212000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2983675" y="199751"/>
            <a:ext cx="55419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Papírfeldolgozás</a:t>
            </a:r>
            <a:r>
              <a:rPr lang="hu-H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 menete</a:t>
            </a:r>
            <a:endParaRPr lang="hu-H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7339584" y="1535113"/>
            <a:ext cx="44500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Először</a:t>
            </a:r>
            <a:r>
              <a:rPr lang="hu-HU" sz="3600" dirty="0" smtClean="0">
                <a:latin typeface="Agency FB" panose="020B0503020202020204" pitchFamily="34" charset="0"/>
              </a:rPr>
              <a:t> papírtelepre </a:t>
            </a:r>
            <a:r>
              <a:rPr lang="hu-HU" sz="3600" dirty="0">
                <a:solidFill>
                  <a:schemeClr val="bg1"/>
                </a:solidFill>
                <a:latin typeface="Agency FB" panose="020B0503020202020204" pitchFamily="34" charset="0"/>
              </a:rPr>
              <a:t>kerülnek</a:t>
            </a:r>
            <a:r>
              <a:rPr lang="hu-HU" sz="3600" dirty="0" smtClean="0">
                <a:latin typeface="Agency FB" panose="020B0503020202020204" pitchFamily="34" charset="0"/>
              </a:rPr>
              <a:t> a </a:t>
            </a:r>
            <a:r>
              <a:rPr lang="hu-HU" sz="3600" dirty="0">
                <a:solidFill>
                  <a:schemeClr val="bg1"/>
                </a:solidFill>
                <a:latin typeface="Agency FB" panose="020B0503020202020204" pitchFamily="34" charset="0"/>
              </a:rPr>
              <a:t>papírok</a:t>
            </a:r>
            <a:r>
              <a:rPr lang="hu-HU" sz="3600" dirty="0" smtClean="0">
                <a:latin typeface="Agency FB" panose="020B0503020202020204" pitchFamily="34" charset="0"/>
              </a:rPr>
              <a:t>. Utána </a:t>
            </a:r>
            <a:r>
              <a:rPr lang="hu-HU" sz="3600" dirty="0">
                <a:latin typeface="Agency FB" panose="020B0503020202020204" pitchFamily="34" charset="0"/>
              </a:rPr>
              <a:t>átdolgozzák</a:t>
            </a:r>
            <a:r>
              <a:rPr lang="hu-HU" sz="3600" dirty="0" smtClean="0">
                <a:latin typeface="Agency FB" panose="020B0503020202020204" pitchFamily="34" charset="0"/>
              </a:rPr>
              <a:t>. </a:t>
            </a:r>
            <a:r>
              <a:rPr lang="hu-HU" sz="3600" dirty="0">
                <a:solidFill>
                  <a:schemeClr val="bg1"/>
                </a:solidFill>
                <a:latin typeface="Agency FB" panose="020B0503020202020204" pitchFamily="34" charset="0"/>
              </a:rPr>
              <a:t>Sok</a:t>
            </a:r>
            <a:r>
              <a:rPr lang="hu-HU" sz="3600" dirty="0" smtClean="0">
                <a:latin typeface="Agency FB" panose="020B0503020202020204" pitchFamily="34" charset="0"/>
              </a:rPr>
              <a:t> </a:t>
            </a:r>
            <a:r>
              <a:rPr lang="hu-HU" sz="3600" dirty="0">
                <a:latin typeface="Agency FB" panose="020B0503020202020204" pitchFamily="34" charset="0"/>
              </a:rPr>
              <a:t>csomagolást</a:t>
            </a:r>
            <a:r>
              <a:rPr lang="hu-HU" sz="3600" dirty="0" smtClean="0">
                <a:latin typeface="Agency FB" panose="020B0503020202020204" pitchFamily="34" charset="0"/>
              </a:rPr>
              <a:t> </a:t>
            </a:r>
            <a:r>
              <a:rPr lang="hu-HU" sz="3600" dirty="0">
                <a:solidFill>
                  <a:schemeClr val="bg1"/>
                </a:solidFill>
                <a:latin typeface="Agency FB" panose="020B0503020202020204" pitchFamily="34" charset="0"/>
              </a:rPr>
              <a:t>készítenek</a:t>
            </a:r>
            <a:r>
              <a:rPr lang="hu-HU" sz="3600" dirty="0" smtClean="0">
                <a:latin typeface="Agency FB" panose="020B0503020202020204" pitchFamily="34" charset="0"/>
              </a:rPr>
              <a:t> </a:t>
            </a:r>
            <a:r>
              <a:rPr lang="hu-HU" sz="3600" dirty="0">
                <a:latin typeface="Agency FB" panose="020B0503020202020204" pitchFamily="34" charset="0"/>
              </a:rPr>
              <a:t>az</a:t>
            </a:r>
            <a:r>
              <a:rPr lang="hu-HU" sz="3600" dirty="0" smtClean="0">
                <a:latin typeface="Agency FB" panose="020B0503020202020204" pitchFamily="34" charset="0"/>
              </a:rPr>
              <a:t> </a:t>
            </a:r>
            <a:r>
              <a:rPr lang="hu-HU" sz="3600" dirty="0">
                <a:latin typeface="Agency FB" panose="020B0503020202020204" pitchFamily="34" charset="0"/>
              </a:rPr>
              <a:t>újrahasznosított</a:t>
            </a:r>
            <a:r>
              <a:rPr lang="hu-HU" sz="3600" dirty="0" smtClean="0">
                <a:latin typeface="Agency FB" panose="020B0503020202020204" pitchFamily="34" charset="0"/>
              </a:rPr>
              <a:t> </a:t>
            </a:r>
            <a:r>
              <a:rPr lang="hu-HU" sz="3600" dirty="0">
                <a:solidFill>
                  <a:schemeClr val="bg1"/>
                </a:solidFill>
                <a:latin typeface="Agency FB" panose="020B0503020202020204" pitchFamily="34" charset="0"/>
              </a:rPr>
              <a:t>papírból</a:t>
            </a:r>
            <a:r>
              <a:rPr lang="hu-HU" sz="3600" dirty="0" smtClean="0">
                <a:latin typeface="Agency FB" panose="020B0503020202020204" pitchFamily="34" charset="0"/>
              </a:rPr>
              <a:t> </a:t>
            </a:r>
            <a:r>
              <a:rPr lang="hu-HU" sz="3600" dirty="0">
                <a:latin typeface="Agency FB" panose="020B0503020202020204" pitchFamily="34" charset="0"/>
              </a:rPr>
              <a:t>ilyen</a:t>
            </a:r>
            <a:r>
              <a:rPr lang="hu-HU" sz="3600" dirty="0" smtClean="0">
                <a:latin typeface="Agency FB" panose="020B0503020202020204" pitchFamily="34" charset="0"/>
              </a:rPr>
              <a:t> </a:t>
            </a:r>
            <a:r>
              <a:rPr lang="hu-HU" sz="3600" dirty="0">
                <a:solidFill>
                  <a:schemeClr val="bg1"/>
                </a:solidFill>
                <a:latin typeface="Agency FB" panose="020B0503020202020204" pitchFamily="34" charset="0"/>
              </a:rPr>
              <a:t>például</a:t>
            </a:r>
            <a:r>
              <a:rPr lang="hu-HU" sz="3600" dirty="0" smtClean="0">
                <a:latin typeface="Agency FB" panose="020B0503020202020204" pitchFamily="34" charset="0"/>
              </a:rPr>
              <a:t> a </a:t>
            </a:r>
            <a:r>
              <a:rPr lang="hu-HU" sz="3600" dirty="0">
                <a:solidFill>
                  <a:schemeClr val="bg1"/>
                </a:solidFill>
                <a:latin typeface="Agency FB" panose="020B0503020202020204" pitchFamily="34" charset="0"/>
              </a:rPr>
              <a:t>tojástartó</a:t>
            </a:r>
            <a:r>
              <a:rPr lang="hu-HU" sz="3600" dirty="0" smtClean="0">
                <a:latin typeface="Agency FB" panose="020B0503020202020204" pitchFamily="34" charset="0"/>
              </a:rPr>
              <a:t> </a:t>
            </a:r>
            <a:r>
              <a:rPr lang="hu-HU" sz="3600" dirty="0">
                <a:latin typeface="Agency FB" panose="020B0503020202020204" pitchFamily="34" charset="0"/>
              </a:rPr>
              <a:t>és</a:t>
            </a:r>
            <a:r>
              <a:rPr lang="hu-HU" sz="3600" dirty="0" smtClean="0">
                <a:latin typeface="Agency FB" panose="020B0503020202020204" pitchFamily="34" charset="0"/>
              </a:rPr>
              <a:t> </a:t>
            </a:r>
            <a:r>
              <a:rPr lang="hu-HU" sz="36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a</a:t>
            </a:r>
            <a:r>
              <a:rPr lang="hu-HU" sz="3600" dirty="0" smtClean="0">
                <a:latin typeface="Agency FB" panose="020B0503020202020204" pitchFamily="34" charset="0"/>
              </a:rPr>
              <a:t> </a:t>
            </a:r>
            <a:r>
              <a:rPr lang="hu-HU" sz="3600" dirty="0">
                <a:latin typeface="Agency FB" panose="020B0503020202020204" pitchFamily="34" charset="0"/>
              </a:rPr>
              <a:t>papírzacskók</a:t>
            </a:r>
            <a:r>
              <a:rPr lang="hu-HU" sz="2800" dirty="0" smtClean="0">
                <a:latin typeface="Arial Black" panose="020B0A04020102020204" pitchFamily="34" charset="0"/>
              </a:rPr>
              <a:t>.</a:t>
            </a:r>
            <a:endParaRPr lang="hu-HU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8625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13628" y="1968655"/>
            <a:ext cx="54254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chemeClr val="bg1"/>
                </a:solidFill>
                <a:latin typeface="Agency FB" panose="020B0503020202020204" pitchFamily="34" charset="0"/>
              </a:rPr>
              <a:t>Meg</a:t>
            </a:r>
            <a:r>
              <a:rPr lang="hu-HU" sz="3200" dirty="0">
                <a:latin typeface="Agency FB" panose="020B0503020202020204" pitchFamily="34" charset="0"/>
              </a:rPr>
              <a:t> fogsz </a:t>
            </a:r>
            <a:r>
              <a:rPr lang="hu-HU" sz="32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lepődni,</a:t>
            </a:r>
            <a:r>
              <a:rPr lang="hu-HU" sz="3200" dirty="0" smtClean="0">
                <a:latin typeface="Agency FB" panose="020B0503020202020204" pitchFamily="34" charset="0"/>
              </a:rPr>
              <a:t> </a:t>
            </a:r>
            <a:r>
              <a:rPr lang="hu-HU" sz="3200" dirty="0">
                <a:latin typeface="Agency FB" panose="020B0503020202020204" pitchFamily="34" charset="0"/>
              </a:rPr>
              <a:t>amikor </a:t>
            </a:r>
            <a:r>
              <a:rPr lang="hu-HU" sz="32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rájössz,</a:t>
            </a:r>
            <a:r>
              <a:rPr lang="hu-HU" sz="3200" dirty="0" smtClean="0">
                <a:latin typeface="Agency FB" panose="020B0503020202020204" pitchFamily="34" charset="0"/>
              </a:rPr>
              <a:t> </a:t>
            </a:r>
            <a:r>
              <a:rPr lang="hu-HU" sz="3200" dirty="0">
                <a:latin typeface="Agency FB" panose="020B0503020202020204" pitchFamily="34" charset="0"/>
              </a:rPr>
              <a:t>hogy </a:t>
            </a:r>
            <a:r>
              <a:rPr lang="hu-HU" sz="3200" dirty="0">
                <a:solidFill>
                  <a:schemeClr val="bg1"/>
                </a:solidFill>
                <a:latin typeface="Agency FB" panose="020B0503020202020204" pitchFamily="34" charset="0"/>
              </a:rPr>
              <a:t>majdnem</a:t>
            </a:r>
            <a:r>
              <a:rPr lang="hu-HU" sz="3200" dirty="0">
                <a:latin typeface="Agency FB" panose="020B0503020202020204" pitchFamily="34" charset="0"/>
              </a:rPr>
              <a:t> minden </a:t>
            </a:r>
            <a:r>
              <a:rPr lang="hu-HU" sz="3200" dirty="0">
                <a:solidFill>
                  <a:schemeClr val="bg1"/>
                </a:solidFill>
                <a:latin typeface="Agency FB" panose="020B0503020202020204" pitchFamily="34" charset="0"/>
              </a:rPr>
              <a:t>papírral</a:t>
            </a:r>
            <a:r>
              <a:rPr lang="hu-HU" sz="3200" dirty="0">
                <a:latin typeface="Agency FB" panose="020B0503020202020204" pitchFamily="34" charset="0"/>
              </a:rPr>
              <a:t> tudsz </a:t>
            </a:r>
            <a:r>
              <a:rPr lang="hu-HU" sz="3200" dirty="0">
                <a:solidFill>
                  <a:schemeClr val="bg1"/>
                </a:solidFill>
                <a:latin typeface="Agency FB" panose="020B0503020202020204" pitchFamily="34" charset="0"/>
              </a:rPr>
              <a:t>valamit</a:t>
            </a:r>
            <a:r>
              <a:rPr lang="hu-HU" sz="3200" dirty="0">
                <a:latin typeface="Agency FB" panose="020B0503020202020204" pitchFamily="34" charset="0"/>
              </a:rPr>
              <a:t> kezdeni. </a:t>
            </a:r>
            <a:r>
              <a:rPr lang="hu-HU" sz="3200" dirty="0">
                <a:solidFill>
                  <a:schemeClr val="bg1"/>
                </a:solidFill>
                <a:latin typeface="Agency FB" panose="020B0503020202020204" pitchFamily="34" charset="0"/>
              </a:rPr>
              <a:t>Például</a:t>
            </a:r>
            <a:r>
              <a:rPr lang="hu-HU" sz="3200" dirty="0">
                <a:latin typeface="Agency FB" panose="020B0503020202020204" pitchFamily="34" charset="0"/>
              </a:rPr>
              <a:t> az </a:t>
            </a:r>
            <a:r>
              <a:rPr lang="hu-HU" sz="3200" dirty="0">
                <a:solidFill>
                  <a:schemeClr val="bg1"/>
                </a:solidFill>
                <a:latin typeface="Agency FB" panose="020B0503020202020204" pitchFamily="34" charset="0"/>
              </a:rPr>
              <a:t>újságpapírt</a:t>
            </a:r>
            <a:r>
              <a:rPr lang="hu-HU" sz="3200" dirty="0">
                <a:latin typeface="Agency FB" panose="020B0503020202020204" pitchFamily="34" charset="0"/>
              </a:rPr>
              <a:t> is </a:t>
            </a:r>
            <a:r>
              <a:rPr lang="hu-HU" sz="3200" dirty="0">
                <a:solidFill>
                  <a:schemeClr val="bg1"/>
                </a:solidFill>
                <a:latin typeface="Agency FB" panose="020B0503020202020204" pitchFamily="34" charset="0"/>
              </a:rPr>
              <a:t>újrahasznosíthatod</a:t>
            </a:r>
            <a:r>
              <a:rPr lang="hu-HU" sz="3200" dirty="0">
                <a:latin typeface="Agency FB" panose="020B0503020202020204" pitchFamily="34" charset="0"/>
              </a:rPr>
              <a:t> akár </a:t>
            </a:r>
            <a:r>
              <a:rPr lang="hu-HU" sz="3200" dirty="0">
                <a:solidFill>
                  <a:schemeClr val="bg1"/>
                </a:solidFill>
                <a:latin typeface="Agency FB" panose="020B0503020202020204" pitchFamily="34" charset="0"/>
              </a:rPr>
              <a:t>gyűjtőmunkát</a:t>
            </a:r>
            <a:r>
              <a:rPr lang="hu-HU" sz="3200" dirty="0">
                <a:latin typeface="Agency FB" panose="020B0503020202020204" pitchFamily="34" charset="0"/>
              </a:rPr>
              <a:t> is </a:t>
            </a:r>
            <a:r>
              <a:rPr lang="hu-HU" sz="3200" dirty="0">
                <a:solidFill>
                  <a:schemeClr val="bg1"/>
                </a:solidFill>
                <a:latin typeface="Agency FB" panose="020B0503020202020204" pitchFamily="34" charset="0"/>
              </a:rPr>
              <a:t>tudsz</a:t>
            </a:r>
            <a:r>
              <a:rPr lang="hu-HU" sz="3200" dirty="0">
                <a:latin typeface="Agency FB" panose="020B0503020202020204" pitchFamily="34" charset="0"/>
              </a:rPr>
              <a:t> készíteni </a:t>
            </a:r>
            <a:r>
              <a:rPr lang="hu-HU" sz="3200" dirty="0">
                <a:solidFill>
                  <a:schemeClr val="bg1"/>
                </a:solidFill>
                <a:latin typeface="Agency FB" panose="020B0503020202020204" pitchFamily="34" charset="0"/>
              </a:rPr>
              <a:t>némelyik</a:t>
            </a:r>
            <a:r>
              <a:rPr lang="hu-HU" sz="3200" dirty="0">
                <a:latin typeface="Agency FB" panose="020B0503020202020204" pitchFamily="34" charset="0"/>
              </a:rPr>
              <a:t> újság </a:t>
            </a:r>
            <a:r>
              <a:rPr lang="hu-HU" sz="3200" dirty="0">
                <a:solidFill>
                  <a:schemeClr val="bg1"/>
                </a:solidFill>
                <a:latin typeface="Agency FB" panose="020B0503020202020204" pitchFamily="34" charset="0"/>
              </a:rPr>
              <a:t>cikkből</a:t>
            </a:r>
            <a:r>
              <a:rPr lang="hu-HU" sz="3200" dirty="0">
                <a:latin typeface="Agency FB" panose="020B0503020202020204" pitchFamily="34" charset="0"/>
              </a:rPr>
              <a:t> kivágott </a:t>
            </a:r>
            <a:r>
              <a:rPr lang="hu-HU" sz="3200" dirty="0">
                <a:solidFill>
                  <a:schemeClr val="bg1"/>
                </a:solidFill>
                <a:latin typeface="Agency FB" panose="020B0503020202020204" pitchFamily="34" charset="0"/>
              </a:rPr>
              <a:t>képekkel</a:t>
            </a:r>
            <a:r>
              <a:rPr lang="hu-HU" sz="3200" dirty="0">
                <a:latin typeface="Agency FB" panose="020B0503020202020204" pitchFamily="34" charset="0"/>
              </a:rPr>
              <a:t> díszítheted a </a:t>
            </a:r>
            <a:r>
              <a:rPr lang="hu-HU" sz="3200" dirty="0">
                <a:solidFill>
                  <a:schemeClr val="bg1"/>
                </a:solidFill>
                <a:latin typeface="Agency FB" panose="020B0503020202020204" pitchFamily="34" charset="0"/>
              </a:rPr>
              <a:t>munkád</a:t>
            </a:r>
            <a:r>
              <a:rPr lang="hu-HU" sz="3200" dirty="0">
                <a:latin typeface="Agency FB" panose="020B0503020202020204" pitchFamily="34" charset="0"/>
              </a:rPr>
              <a:t>.</a:t>
            </a:r>
          </a:p>
        </p:txBody>
      </p:sp>
      <p:sp>
        <p:nvSpPr>
          <p:cNvPr id="3" name="Téglalap 2"/>
          <p:cNvSpPr/>
          <p:nvPr/>
        </p:nvSpPr>
        <p:spPr>
          <a:xfrm>
            <a:off x="4142133" y="597483"/>
            <a:ext cx="27558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Kreatívkodj</a:t>
            </a:r>
            <a:r>
              <a:rPr lang="hu-H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!</a:t>
            </a:r>
            <a:endParaRPr lang="hu-H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ency FB" panose="020B0503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068" y="1923149"/>
            <a:ext cx="5588164" cy="3868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62428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2" y="1367028"/>
            <a:ext cx="39624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églalap 2"/>
          <p:cNvSpPr/>
          <p:nvPr/>
        </p:nvSpPr>
        <p:spPr>
          <a:xfrm>
            <a:off x="2801340" y="356830"/>
            <a:ext cx="55529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Iskolai papírgyűjtés</a:t>
            </a:r>
            <a:endParaRPr lang="hu-H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552" y="4073050"/>
            <a:ext cx="4194048" cy="2784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zövegdoboz 5"/>
          <p:cNvSpPr txBox="1"/>
          <p:nvPr/>
        </p:nvSpPr>
        <p:spPr>
          <a:xfrm>
            <a:off x="530352" y="4592341"/>
            <a:ext cx="64251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latin typeface="Agency FB" panose="020B0503020202020204" pitchFamily="34" charset="0"/>
              </a:rPr>
              <a:t>Ha </a:t>
            </a:r>
            <a:r>
              <a:rPr lang="hu-HU" sz="3200" dirty="0">
                <a:solidFill>
                  <a:schemeClr val="bg1"/>
                </a:solidFill>
                <a:latin typeface="Agency FB" panose="020B0503020202020204" pitchFamily="34" charset="0"/>
              </a:rPr>
              <a:t>többet</a:t>
            </a:r>
            <a:r>
              <a:rPr lang="hu-HU" sz="3200" dirty="0" smtClean="0">
                <a:latin typeface="Agency FB" panose="020B0503020202020204" pitchFamily="34" charset="0"/>
              </a:rPr>
              <a:t> megszeretnél </a:t>
            </a:r>
            <a:r>
              <a:rPr lang="hu-HU" sz="3200" dirty="0">
                <a:latin typeface="Agency FB" panose="020B0503020202020204" pitchFamily="34" charset="0"/>
              </a:rPr>
              <a:t>megtudni</a:t>
            </a:r>
            <a:r>
              <a:rPr lang="hu-HU" sz="3200" dirty="0" smtClean="0">
                <a:latin typeface="Agency FB" panose="020B0503020202020204" pitchFamily="34" charset="0"/>
              </a:rPr>
              <a:t> </a:t>
            </a:r>
            <a:r>
              <a:rPr lang="hu-HU" sz="3200" dirty="0">
                <a:solidFill>
                  <a:schemeClr val="bg1"/>
                </a:solidFill>
                <a:latin typeface="Agency FB" panose="020B0503020202020204" pitchFamily="34" charset="0"/>
              </a:rPr>
              <a:t>nézz</a:t>
            </a:r>
            <a:r>
              <a:rPr lang="hu-HU" sz="3200" dirty="0" smtClean="0">
                <a:latin typeface="Agency FB" panose="020B0503020202020204" pitchFamily="34" charset="0"/>
              </a:rPr>
              <a:t> fel </a:t>
            </a:r>
            <a:r>
              <a:rPr lang="hu-HU" sz="3200" dirty="0">
                <a:solidFill>
                  <a:schemeClr val="bg1"/>
                </a:solidFill>
                <a:latin typeface="Agency FB" panose="020B0503020202020204" pitchFamily="34" charset="0"/>
              </a:rPr>
              <a:t>az</a:t>
            </a:r>
            <a:r>
              <a:rPr lang="hu-HU" sz="3200" dirty="0" smtClean="0">
                <a:latin typeface="Agency FB" panose="020B0503020202020204" pitchFamily="34" charset="0"/>
              </a:rPr>
              <a:t> iskolánk </a:t>
            </a:r>
            <a:r>
              <a:rPr lang="hu-HU" sz="3200" dirty="0">
                <a:solidFill>
                  <a:schemeClr val="bg1"/>
                </a:solidFill>
                <a:latin typeface="Agency FB" panose="020B0503020202020204" pitchFamily="34" charset="0"/>
              </a:rPr>
              <a:t>oldalára</a:t>
            </a:r>
            <a:r>
              <a:rPr lang="hu-HU" sz="3200" dirty="0" smtClean="0">
                <a:latin typeface="Agency FB" panose="020B0503020202020204" pitchFamily="34" charset="0"/>
              </a:rPr>
              <a:t>!</a:t>
            </a:r>
            <a:endParaRPr lang="hu-HU" sz="3200" dirty="0">
              <a:latin typeface="Agency FB" panose="020B0503020202020204" pitchFamily="34" charset="0"/>
            </a:endParaRPr>
          </a:p>
        </p:txBody>
      </p:sp>
      <p:sp>
        <p:nvSpPr>
          <p:cNvPr id="7" name="Szaggatott nyíl jobbra 6">
            <a:hlinkClick r:id="rId4"/>
          </p:cNvPr>
          <p:cNvSpPr/>
          <p:nvPr/>
        </p:nvSpPr>
        <p:spPr>
          <a:xfrm>
            <a:off x="2118588" y="5669559"/>
            <a:ext cx="2892324" cy="1126770"/>
          </a:xfrm>
          <a:prstGeom prst="strip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Irány az oldal!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4706077" y="1421767"/>
            <a:ext cx="62118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latin typeface="Agency FB" panose="020B0503020202020204" pitchFamily="34" charset="0"/>
              </a:rPr>
              <a:t>Az </a:t>
            </a:r>
            <a:r>
              <a:rPr lang="hu-HU" sz="3200" dirty="0">
                <a:solidFill>
                  <a:schemeClr val="bg1"/>
                </a:solidFill>
                <a:latin typeface="Agency FB" panose="020B0503020202020204" pitchFamily="34" charset="0"/>
              </a:rPr>
              <a:t>iskolánkban</a:t>
            </a:r>
            <a:r>
              <a:rPr lang="hu-HU" sz="3200" dirty="0" smtClean="0">
                <a:latin typeface="Agency FB" panose="020B0503020202020204" pitchFamily="34" charset="0"/>
              </a:rPr>
              <a:t> évente </a:t>
            </a:r>
            <a:r>
              <a:rPr lang="hu-HU" sz="3200" dirty="0">
                <a:solidFill>
                  <a:schemeClr val="bg1"/>
                </a:solidFill>
                <a:latin typeface="Agency FB" panose="020B0503020202020204" pitchFamily="34" charset="0"/>
              </a:rPr>
              <a:t>kétszer</a:t>
            </a:r>
            <a:r>
              <a:rPr lang="hu-HU" sz="3200" dirty="0" smtClean="0">
                <a:latin typeface="Agency FB" panose="020B0503020202020204" pitchFamily="34" charset="0"/>
              </a:rPr>
              <a:t> rendeznek </a:t>
            </a:r>
            <a:r>
              <a:rPr lang="hu-HU" sz="3200" dirty="0">
                <a:solidFill>
                  <a:schemeClr val="bg1"/>
                </a:solidFill>
                <a:latin typeface="Agency FB" panose="020B0503020202020204" pitchFamily="34" charset="0"/>
              </a:rPr>
              <a:t>az</a:t>
            </a:r>
            <a:r>
              <a:rPr lang="hu-HU" sz="3200" dirty="0" smtClean="0">
                <a:latin typeface="Agency FB" panose="020B0503020202020204" pitchFamily="34" charset="0"/>
              </a:rPr>
              <a:t> osztályok </a:t>
            </a:r>
            <a:r>
              <a:rPr lang="hu-HU" sz="3200" dirty="0">
                <a:solidFill>
                  <a:schemeClr val="bg1"/>
                </a:solidFill>
                <a:latin typeface="Agency FB" panose="020B0503020202020204" pitchFamily="34" charset="0"/>
              </a:rPr>
              <a:t>között</a:t>
            </a:r>
            <a:r>
              <a:rPr lang="hu-HU" sz="3200" dirty="0" smtClean="0">
                <a:latin typeface="Agency FB" panose="020B0503020202020204" pitchFamily="34" charset="0"/>
              </a:rPr>
              <a:t> papírgyűjtő </a:t>
            </a:r>
            <a:r>
              <a:rPr lang="hu-HU" sz="3200" dirty="0">
                <a:solidFill>
                  <a:schemeClr val="bg1"/>
                </a:solidFill>
                <a:latin typeface="Agency FB" panose="020B0503020202020204" pitchFamily="34" charset="0"/>
              </a:rPr>
              <a:t>versenyt</a:t>
            </a:r>
            <a:r>
              <a:rPr lang="hu-HU" sz="3200" dirty="0" smtClean="0">
                <a:latin typeface="Agency FB" panose="020B0503020202020204" pitchFamily="34" charset="0"/>
              </a:rPr>
              <a:t>. Ilyenkor a </a:t>
            </a:r>
            <a:r>
              <a:rPr lang="hu-HU" sz="3200" dirty="0">
                <a:solidFill>
                  <a:schemeClr val="bg1"/>
                </a:solidFill>
                <a:latin typeface="Agency FB" panose="020B0503020202020204" pitchFamily="34" charset="0"/>
              </a:rPr>
              <a:t>nyertes</a:t>
            </a:r>
            <a:r>
              <a:rPr lang="hu-HU" sz="3200" dirty="0" smtClean="0">
                <a:latin typeface="Agency FB" panose="020B0503020202020204" pitchFamily="34" charset="0"/>
              </a:rPr>
              <a:t> osztály </a:t>
            </a:r>
            <a:r>
              <a:rPr lang="hu-HU" sz="3200" dirty="0">
                <a:solidFill>
                  <a:schemeClr val="bg1"/>
                </a:solidFill>
                <a:latin typeface="Agency FB" panose="020B0503020202020204" pitchFamily="34" charset="0"/>
              </a:rPr>
              <a:t>tortát</a:t>
            </a:r>
            <a:r>
              <a:rPr lang="hu-HU" sz="3200" dirty="0" smtClean="0">
                <a:latin typeface="Agency FB" panose="020B0503020202020204" pitchFamily="34" charset="0"/>
              </a:rPr>
              <a:t> és </a:t>
            </a:r>
            <a:r>
              <a:rPr lang="hu-HU" sz="3200" dirty="0">
                <a:solidFill>
                  <a:schemeClr val="bg1"/>
                </a:solidFill>
                <a:latin typeface="Agency FB" panose="020B0503020202020204" pitchFamily="34" charset="0"/>
              </a:rPr>
              <a:t>más</a:t>
            </a:r>
            <a:r>
              <a:rPr lang="hu-HU" sz="3200" dirty="0" smtClean="0">
                <a:latin typeface="Agency FB" panose="020B0503020202020204" pitchFamily="34" charset="0"/>
              </a:rPr>
              <a:t> finomságokat </a:t>
            </a:r>
            <a:r>
              <a:rPr lang="hu-HU" sz="3200" dirty="0">
                <a:solidFill>
                  <a:schemeClr val="bg1"/>
                </a:solidFill>
                <a:latin typeface="Agency FB" panose="020B0503020202020204" pitchFamily="34" charset="0"/>
              </a:rPr>
              <a:t>kap</a:t>
            </a:r>
            <a:r>
              <a:rPr lang="hu-HU" sz="3200" dirty="0" smtClean="0">
                <a:latin typeface="Agency FB" panose="020B0503020202020204" pitchFamily="34" charset="0"/>
              </a:rPr>
              <a:t>. </a:t>
            </a:r>
            <a:r>
              <a:rPr lang="hu-HU" sz="3200" dirty="0">
                <a:latin typeface="Agency FB" panose="020B0503020202020204" pitchFamily="34" charset="0"/>
              </a:rPr>
              <a:t>Osztályonként</a:t>
            </a:r>
            <a:r>
              <a:rPr lang="hu-HU" sz="3200" dirty="0" smtClean="0">
                <a:latin typeface="Agency FB" panose="020B0503020202020204" pitchFamily="34" charset="0"/>
              </a:rPr>
              <a:t> akár </a:t>
            </a:r>
            <a:r>
              <a:rPr lang="hu-HU" sz="3200" dirty="0">
                <a:solidFill>
                  <a:schemeClr val="bg1"/>
                </a:solidFill>
                <a:latin typeface="Agency FB" panose="020B0503020202020204" pitchFamily="34" charset="0"/>
              </a:rPr>
              <a:t>több</a:t>
            </a:r>
            <a:r>
              <a:rPr lang="hu-HU" sz="3200" dirty="0" smtClean="0">
                <a:latin typeface="Agency FB" panose="020B0503020202020204" pitchFamily="34" charset="0"/>
              </a:rPr>
              <a:t> tonna </a:t>
            </a:r>
            <a:r>
              <a:rPr lang="hu-HU" sz="3200" dirty="0">
                <a:solidFill>
                  <a:schemeClr val="bg1"/>
                </a:solidFill>
                <a:latin typeface="Agency FB" panose="020B0503020202020204" pitchFamily="34" charset="0"/>
              </a:rPr>
              <a:t>papírhulladék</a:t>
            </a:r>
            <a:r>
              <a:rPr lang="hu-HU" sz="3200" dirty="0" smtClean="0">
                <a:latin typeface="Agency FB" panose="020B0503020202020204" pitchFamily="34" charset="0"/>
              </a:rPr>
              <a:t> is </a:t>
            </a:r>
            <a:r>
              <a:rPr lang="hu-HU" sz="3200" dirty="0">
                <a:solidFill>
                  <a:schemeClr val="bg1"/>
                </a:solidFill>
                <a:latin typeface="Agency FB" panose="020B0503020202020204" pitchFamily="34" charset="0"/>
              </a:rPr>
              <a:t>össze</a:t>
            </a:r>
            <a:r>
              <a:rPr lang="hu-HU" sz="3200" dirty="0" smtClean="0">
                <a:latin typeface="Agency FB" panose="020B0503020202020204" pitchFamily="34" charset="0"/>
              </a:rPr>
              <a:t> gyűlhet.</a:t>
            </a:r>
            <a:endParaRPr lang="hu-HU" sz="32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9164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549869" y="398306"/>
            <a:ext cx="442460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6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Kérdések</a:t>
            </a:r>
            <a:endParaRPr lang="hu-HU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46176" y="1994124"/>
            <a:ext cx="10533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atin typeface="Arial Black" panose="020B0A04020102020204" pitchFamily="34" charset="0"/>
              </a:rPr>
              <a:t>1. Hova kerülnek a kidobott papírhulladékok elszállítás után elsőnek?</a:t>
            </a:r>
            <a:endParaRPr lang="hu-HU" sz="2000" dirty="0">
              <a:latin typeface="Arial Black" panose="020B0A040201020202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847344" y="2607385"/>
            <a:ext cx="174955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20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  <a:hlinkClick r:id="rId2" action="ppaction://hlinksldjump"/>
              </a:rPr>
              <a:t>a,</a:t>
            </a:r>
            <a:r>
              <a:rPr lang="hu-HU" sz="200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  <a:hlinkClick r:id="rId2" action="ppaction://hlinksldjump"/>
              </a:rPr>
              <a:t>a</a:t>
            </a:r>
            <a:r>
              <a:rPr lang="hu-HU" sz="20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  <a:hlinkClick r:id="rId2" action="ppaction://hlinksldjump"/>
              </a:rPr>
              <a:t> kukába</a:t>
            </a:r>
            <a:endParaRPr lang="hu-HU" sz="200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847344" y="3282166"/>
            <a:ext cx="3125251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2000" dirty="0" smtClean="0">
                <a:latin typeface="Courier New" panose="02070309020205020404" pitchFamily="49" charset="0"/>
                <a:cs typeface="Courier New" panose="02070309020205020404" pitchFamily="49" charset="0"/>
                <a:hlinkClick r:id="rId2" action="ppaction://hlinksldjump"/>
              </a:rPr>
              <a:t>b, a szeméttelepre</a:t>
            </a:r>
            <a:endParaRPr lang="hu-HU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847344" y="3968198"/>
            <a:ext cx="284683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dirty="0" smtClean="0">
                <a:latin typeface="Courier New" panose="02070309020205020404" pitchFamily="49" charset="0"/>
                <a:cs typeface="Courier New" panose="02070309020205020404" pitchFamily="49" charset="0"/>
                <a:hlinkClick r:id="rId3" action="ppaction://hlinksldjump"/>
              </a:rPr>
              <a:t>c, a pap</a:t>
            </a:r>
            <a:r>
              <a:rPr lang="hu-HU" sz="2000" dirty="0" smtClean="0">
                <a:latin typeface="Courier New" panose="02070309020205020404" pitchFamily="49" charset="0"/>
                <a:cs typeface="Courier New" panose="02070309020205020404" pitchFamily="49" charset="0"/>
                <a:hlinkClick r:id="rId3" action="ppaction://hlinksldjump"/>
              </a:rPr>
              <a:t>írtel</a:t>
            </a:r>
            <a:r>
              <a:rPr lang="hu-HU" dirty="0" smtClean="0">
                <a:latin typeface="Courier New" panose="02070309020205020404" pitchFamily="49" charset="0"/>
                <a:cs typeface="Courier New" panose="02070309020205020404" pitchFamily="49" charset="0"/>
                <a:hlinkClick r:id="rId3" action="ppaction://hlinksldjump"/>
              </a:rPr>
              <a:t>epre</a:t>
            </a:r>
            <a:endParaRPr lang="hu-HU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Jobbra nyíl 3">
            <a:hlinkClick r:id="rId4" action="ppaction://hlinksldjump"/>
          </p:cNvPr>
          <p:cNvSpPr/>
          <p:nvPr/>
        </p:nvSpPr>
        <p:spPr>
          <a:xfrm>
            <a:off x="9265920" y="5693664"/>
            <a:ext cx="2206752" cy="99974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>
            <a:hlinkClick r:id="rId4" action="ppaction://hlinksldjump"/>
          </p:cNvPr>
          <p:cNvSpPr txBox="1"/>
          <p:nvPr/>
        </p:nvSpPr>
        <p:spPr>
          <a:xfrm>
            <a:off x="9851136" y="6008870"/>
            <a:ext cx="804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  <a:latin typeface="Agency FB" panose="020B0503020202020204" pitchFamily="34" charset="0"/>
                <a:hlinkClick r:id="rId4" action="ppaction://hlinksldjump"/>
              </a:rPr>
              <a:t>Tovább.</a:t>
            </a:r>
            <a:endParaRPr lang="hu-HU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7941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73024" y="377952"/>
            <a:ext cx="10277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atin typeface="Arial Black" panose="020B0A04020102020204" pitchFamily="34" charset="0"/>
              </a:rPr>
              <a:t>2.Például mit lehet készíteni újságpapírból?</a:t>
            </a:r>
            <a:endParaRPr lang="hu-HU" sz="2000" dirty="0">
              <a:latin typeface="Arial Black" panose="020B0A0402010202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573024" y="1025241"/>
            <a:ext cx="237744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2000" dirty="0" smtClean="0">
                <a:latin typeface="Courier New" panose="02070309020205020404" pitchFamily="49" charset="0"/>
                <a:cs typeface="Courier New" panose="02070309020205020404" pitchFamily="49" charset="0"/>
                <a:hlinkClick r:id="rId2" action="ppaction://hlinksldjump"/>
              </a:rPr>
              <a:t>a, </a:t>
            </a:r>
            <a:r>
              <a:rPr lang="hu-HU" sz="2000" dirty="0" err="1" smtClean="0">
                <a:latin typeface="Courier New" panose="02070309020205020404" pitchFamily="49" charset="0"/>
                <a:cs typeface="Courier New" panose="02070309020205020404" pitchFamily="49" charset="0"/>
                <a:hlinkClick r:id="rId2" action="ppaction://hlinksldjump"/>
              </a:rPr>
              <a:t>wc</a:t>
            </a:r>
            <a:r>
              <a:rPr lang="hu-HU" sz="2000" dirty="0" smtClean="0">
                <a:latin typeface="Courier New" panose="02070309020205020404" pitchFamily="49" charset="0"/>
                <a:cs typeface="Courier New" panose="02070309020205020404" pitchFamily="49" charset="0"/>
                <a:hlinkClick r:id="rId2" action="ppaction://hlinksldjump"/>
              </a:rPr>
              <a:t> papírt</a:t>
            </a:r>
            <a:endParaRPr lang="hu-HU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573024" y="1786128"/>
            <a:ext cx="237744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2000" dirty="0" smtClean="0">
                <a:latin typeface="Courier New" panose="02070309020205020404" pitchFamily="49" charset="0"/>
                <a:cs typeface="Courier New" panose="02070309020205020404" pitchFamily="49" charset="0"/>
                <a:hlinkClick r:id="rId3" action="ppaction://hlinksldjump"/>
              </a:rPr>
              <a:t>b, asztaldíszt</a:t>
            </a:r>
            <a:endParaRPr lang="hu-HU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573024" y="2633472"/>
            <a:ext cx="8766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atin typeface="Arial Black" panose="020B0A04020102020204" pitchFamily="34" charset="0"/>
              </a:rPr>
              <a:t>3. Mi készülhet </a:t>
            </a:r>
            <a:r>
              <a:rPr lang="hu-HU" sz="2000" dirty="0">
                <a:latin typeface="Arial Black" panose="020B0A04020102020204" pitchFamily="34" charset="0"/>
              </a:rPr>
              <a:t>ú</a:t>
            </a:r>
            <a:r>
              <a:rPr lang="hu-HU" sz="2000" dirty="0" smtClean="0">
                <a:latin typeface="Arial Black" panose="020B0A04020102020204" pitchFamily="34" charset="0"/>
              </a:rPr>
              <a:t>jrahasznosított papírból?</a:t>
            </a:r>
            <a:endParaRPr lang="hu-HU" sz="2000" dirty="0">
              <a:latin typeface="Arial Black" panose="020B0A0402010202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573024" y="3358896"/>
            <a:ext cx="218236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2000" dirty="0" smtClean="0">
                <a:latin typeface="Courier New" panose="02070309020205020404" pitchFamily="49" charset="0"/>
                <a:cs typeface="Courier New" panose="02070309020205020404" pitchFamily="49" charset="0"/>
                <a:hlinkClick r:id="rId2" action="ppaction://hlinksldjump"/>
              </a:rPr>
              <a:t>a, sütőpapír</a:t>
            </a:r>
            <a:endParaRPr lang="hu-HU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573024" y="4084320"/>
            <a:ext cx="2170176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2000" dirty="0" smtClean="0">
                <a:latin typeface="Courier New" panose="02070309020205020404" pitchFamily="49" charset="0"/>
                <a:cs typeface="Courier New" panose="02070309020205020404" pitchFamily="49" charset="0"/>
                <a:hlinkClick r:id="rId4" action="ppaction://hlinksldjump"/>
              </a:rPr>
              <a:t>b, tojástartó</a:t>
            </a:r>
            <a:endParaRPr lang="hu-HU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Jobbra nyíl 3">
            <a:hlinkClick r:id="rId5" action="ppaction://hlinksldjump"/>
          </p:cNvPr>
          <p:cNvSpPr/>
          <p:nvPr/>
        </p:nvSpPr>
        <p:spPr>
          <a:xfrm>
            <a:off x="9049512" y="5494282"/>
            <a:ext cx="2273808" cy="108508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>
            <a:hlinkClick r:id="rId5" action="ppaction://hlinksldjump"/>
          </p:cNvPr>
          <p:cNvSpPr txBox="1"/>
          <p:nvPr/>
        </p:nvSpPr>
        <p:spPr>
          <a:xfrm>
            <a:off x="9749028" y="5882640"/>
            <a:ext cx="1109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  <a:latin typeface="Agency FB" panose="020B0503020202020204" pitchFamily="34" charset="0"/>
                <a:hlinkClick r:id="rId5" action="ppaction://hlinksldjump"/>
              </a:rPr>
              <a:t>Tovább</a:t>
            </a:r>
            <a:r>
              <a:rPr lang="hu-HU" dirty="0" smtClean="0">
                <a:latin typeface="Agency FB" panose="020B0503020202020204" pitchFamily="34" charset="0"/>
                <a:hlinkClick r:id="rId5" action="ppaction://hlinksldjump"/>
              </a:rPr>
              <a:t>.</a:t>
            </a:r>
            <a:endParaRPr lang="hu-HU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6407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760</TotalTime>
  <Words>382</Words>
  <Application>Microsoft Office PowerPoint</Application>
  <PresentationFormat>Egyéni</PresentationFormat>
  <Paragraphs>57</Paragraphs>
  <Slides>16</Slides>
  <Notes>0</Notes>
  <HiddenSlides>5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7" baseType="lpstr">
      <vt:lpstr>Office-téma</vt:lpstr>
      <vt:lpstr>Papírtakarékos megoldások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Papírtakarékos megoldások</dc:title>
  <dc:creator>Móni</dc:creator>
  <cp:lastModifiedBy>Felsős</cp:lastModifiedBy>
  <cp:revision>61</cp:revision>
  <dcterms:created xsi:type="dcterms:W3CDTF">2016-12-25T13:19:27Z</dcterms:created>
  <dcterms:modified xsi:type="dcterms:W3CDTF">2017-02-14T11:55:21Z</dcterms:modified>
</cp:coreProperties>
</file>