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86" r:id="rId9"/>
    <p:sldId id="261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7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69D45-1FCF-4DF5-9C9B-D6C0459D03ED}" type="datetimeFigureOut">
              <a:rPr lang="hu-HU" smtClean="0"/>
              <a:t>2016.01.27.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2E9F7-F40A-4420-B5B4-BF866AE731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134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2E9F7-F40A-4420-B5B4-BF866AE73111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720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17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7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7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8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65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72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2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7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8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2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528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llgQry" TargetMode="External"/><Relationship Id="rId2" Type="http://schemas.openxmlformats.org/officeDocument/2006/relationships/hyperlink" Target="https://hu.wikipedia.org/wiki/Monito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t.ly/1n4XDL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latin typeface="Yu Gothic" pitchFamily="34" charset="-128"/>
                <a:ea typeface="Yu Gothic" pitchFamily="34" charset="-128"/>
              </a:rPr>
              <a:t>Megjelenítők</a:t>
            </a:r>
            <a:endParaRPr lang="hu-HU" b="1" dirty="0">
              <a:latin typeface="Yu Gothic" pitchFamily="34" charset="-128"/>
              <a:ea typeface="Yu Gothic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 smtClean="0">
                <a:latin typeface="Yu Gothic" pitchFamily="34" charset="-128"/>
                <a:ea typeface="Yu Gothic" pitchFamily="34" charset="-128"/>
              </a:rPr>
              <a:t>Varga Máté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3212" y="4953000"/>
            <a:ext cx="37466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dirty="0" smtClean="0">
                <a:latin typeface="Yu Gothic" pitchFamily="34" charset="-128"/>
                <a:ea typeface="Yu Gothic" pitchFamily="34" charset="-128"/>
              </a:rPr>
              <a:t>Felkészítő tanár: </a:t>
            </a:r>
            <a:r>
              <a:rPr lang="hu-HU" b="1" dirty="0" smtClean="0">
                <a:latin typeface="Yu Gothic" pitchFamily="34" charset="-128"/>
                <a:ea typeface="Yu Gothic" pitchFamily="34" charset="-128"/>
              </a:rPr>
              <a:t>Mezei </a:t>
            </a:r>
            <a:r>
              <a:rPr lang="hu-HU" b="1" smtClean="0">
                <a:latin typeface="Yu Gothic" pitchFamily="34" charset="-128"/>
                <a:ea typeface="Yu Gothic" pitchFamily="34" charset="-128"/>
              </a:rPr>
              <a:t>Adrianna</a:t>
            </a:r>
            <a:endParaRPr lang="hu-HU" b="1" dirty="0" smtClean="0">
              <a:latin typeface="Yu Gothic" pitchFamily="34" charset="-128"/>
              <a:ea typeface="Yu Gothic" pitchFamily="34" charset="-128"/>
            </a:endParaRPr>
          </a:p>
          <a:p>
            <a:pPr algn="r"/>
            <a:r>
              <a:rPr lang="hu-HU" dirty="0" smtClean="0">
                <a:latin typeface="Yu Gothic" pitchFamily="34" charset="-128"/>
                <a:ea typeface="Yu Gothic" pitchFamily="34" charset="-128"/>
              </a:rPr>
              <a:t>Iskolám: </a:t>
            </a:r>
            <a:r>
              <a:rPr lang="hu-HU" b="1" dirty="0" smtClean="0">
                <a:latin typeface="Yu Gothic" pitchFamily="34" charset="-128"/>
                <a:ea typeface="Yu Gothic" pitchFamily="34" charset="-128"/>
              </a:rPr>
              <a:t>Stredná </a:t>
            </a:r>
            <a:r>
              <a:rPr lang="hu-HU" b="1" dirty="0">
                <a:latin typeface="Yu Gothic" pitchFamily="34" charset="-128"/>
                <a:ea typeface="Yu Gothic" pitchFamily="34" charset="-128"/>
              </a:rPr>
              <a:t>priemyselná škola </a:t>
            </a:r>
            <a:r>
              <a:rPr lang="hu-HU" b="1" dirty="0" smtClean="0">
                <a:latin typeface="Yu Gothic" pitchFamily="34" charset="-128"/>
                <a:ea typeface="Yu Gothic" pitchFamily="34" charset="-128"/>
              </a:rPr>
              <a:t>–</a:t>
            </a:r>
            <a:br>
              <a:rPr lang="hu-HU" b="1" dirty="0" smtClean="0">
                <a:latin typeface="Yu Gothic" pitchFamily="34" charset="-128"/>
                <a:ea typeface="Yu Gothic" pitchFamily="34" charset="-128"/>
              </a:rPr>
            </a:br>
            <a:r>
              <a:rPr lang="hu-HU" b="1" dirty="0" smtClean="0">
                <a:latin typeface="Yu Gothic" pitchFamily="34" charset="-128"/>
                <a:ea typeface="Yu Gothic" pitchFamily="34" charset="-128"/>
              </a:rPr>
              <a:t>Ipari Szakközépiskola,</a:t>
            </a:r>
            <a:br>
              <a:rPr lang="hu-HU" b="1" dirty="0" smtClean="0">
                <a:latin typeface="Yu Gothic" pitchFamily="34" charset="-128"/>
                <a:ea typeface="Yu Gothic" pitchFamily="34" charset="-128"/>
              </a:rPr>
            </a:br>
            <a:r>
              <a:rPr lang="hu-HU" b="1" dirty="0" smtClean="0">
                <a:latin typeface="Yu Gothic" pitchFamily="34" charset="-128"/>
                <a:ea typeface="Yu Gothic" pitchFamily="34" charset="-128"/>
              </a:rPr>
              <a:t>Petőfiho </a:t>
            </a:r>
            <a:r>
              <a:rPr lang="hu-HU" b="1" dirty="0">
                <a:latin typeface="Yu Gothic" pitchFamily="34" charset="-128"/>
                <a:ea typeface="Yu Gothic" pitchFamily="34" charset="-128"/>
              </a:rPr>
              <a:t>2, Komárno</a:t>
            </a:r>
          </a:p>
          <a:p>
            <a:pPr algn="r"/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48012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Yu Gothic" pitchFamily="34" charset="-128"/>
                <a:ea typeface="Yu Gothic" pitchFamily="34" charset="-128"/>
              </a:rPr>
              <a:t>TFT monitor működése</a:t>
            </a:r>
            <a:endParaRPr lang="hu-HU" dirty="0">
              <a:latin typeface="Yu Gothic" pitchFamily="34" charset="-128"/>
              <a:ea typeface="Yu Gothic" pitchFamily="34" charset="-128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79" y="1295400"/>
            <a:ext cx="5170821" cy="350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371600"/>
            <a:ext cx="373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latin typeface="Yu Gothic" pitchFamily="34" charset="-128"/>
                <a:ea typeface="Yu Gothic" pitchFamily="34" charset="-128"/>
              </a:rPr>
              <a:t>Egyes kristályok képesek megváltoztatni a rajtuk áthaladó fény </a:t>
            </a:r>
            <a:r>
              <a:rPr lang="hu-HU" dirty="0" smtClean="0">
                <a:latin typeface="Yu Gothic" pitchFamily="34" charset="-128"/>
                <a:ea typeface="Yu Gothic" pitchFamily="34" charset="-128"/>
              </a:rPr>
              <a:t>polarizációját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latin typeface="Yu Gothic" pitchFamily="34" charset="-128"/>
                <a:ea typeface="Yu Gothic" pitchFamily="34" charset="-128"/>
              </a:rPr>
              <a:t>A </a:t>
            </a:r>
            <a:r>
              <a:rPr lang="hu-HU" dirty="0">
                <a:latin typeface="Yu Gothic" pitchFamily="34" charset="-128"/>
                <a:ea typeface="Yu Gothic" pitchFamily="34" charset="-128"/>
              </a:rPr>
              <a:t>kristályokra kapcsolt feszültségről egy-egy tranzisztor </a:t>
            </a:r>
            <a:r>
              <a:rPr lang="hu-HU" dirty="0" smtClean="0">
                <a:latin typeface="Yu Gothic" pitchFamily="34" charset="-128"/>
                <a:ea typeface="Yu Gothic" pitchFamily="34" charset="-128"/>
              </a:rPr>
              <a:t>gondoskodik </a:t>
            </a:r>
            <a:r>
              <a:rPr lang="hu-HU" dirty="0">
                <a:latin typeface="Yu Gothic" pitchFamily="34" charset="-128"/>
                <a:ea typeface="Yu Gothic" pitchFamily="34" charset="-128"/>
              </a:rPr>
              <a:t>így ők ketten együtt alkotják a kijelző paneljának egy elemi részét.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081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Yu Gothic" pitchFamily="34" charset="-128"/>
                <a:ea typeface="Yu Gothic" pitchFamily="34" charset="-128"/>
              </a:rPr>
              <a:t>Plazma monitorok</a:t>
            </a:r>
            <a:endParaRPr lang="hu-HU" dirty="0">
              <a:latin typeface="Yu Gothic" pitchFamily="34" charset="-128"/>
              <a:ea typeface="Yu Gothic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>
                <a:solidFill>
                  <a:schemeClr val="tx1"/>
                </a:solidFill>
                <a:latin typeface="Yu Gothic" pitchFamily="34" charset="-128"/>
                <a:ea typeface="Yu Gothic" pitchFamily="34" charset="-128"/>
              </a:rPr>
              <a:t>A legkevésbé ismert típus a gázplazmás </a:t>
            </a:r>
            <a:r>
              <a:rPr lang="hu-HU" sz="1800" dirty="0" smtClean="0">
                <a:solidFill>
                  <a:schemeClr val="tx1"/>
                </a:solidFill>
                <a:latin typeface="Yu Gothic" pitchFamily="34" charset="-128"/>
                <a:ea typeface="Yu Gothic" pitchFamily="34" charset="-128"/>
              </a:rPr>
              <a:t>monitor</a:t>
            </a:r>
          </a:p>
          <a:p>
            <a:r>
              <a:rPr lang="hu-HU" sz="1800" dirty="0" smtClean="0">
                <a:solidFill>
                  <a:schemeClr val="tx1"/>
                </a:solidFill>
                <a:latin typeface="Yu Gothic" pitchFamily="34" charset="-128"/>
                <a:ea typeface="Yu Gothic" pitchFamily="34" charset="-128"/>
              </a:rPr>
              <a:t>A </a:t>
            </a:r>
            <a:r>
              <a:rPr lang="hu-HU" sz="1800" dirty="0">
                <a:solidFill>
                  <a:schemeClr val="tx1"/>
                </a:solidFill>
                <a:latin typeface="Yu Gothic" pitchFamily="34" charset="-128"/>
                <a:ea typeface="Yu Gothic" pitchFamily="34" charset="-128"/>
              </a:rPr>
              <a:t>ma kapható plazma monitorok képátlója sokkal nagyobb egy átlagos CRT/TFT </a:t>
            </a:r>
            <a:r>
              <a:rPr lang="hu-HU" sz="1800" dirty="0" smtClean="0">
                <a:solidFill>
                  <a:schemeClr val="tx1"/>
                </a:solidFill>
                <a:latin typeface="Yu Gothic" pitchFamily="34" charset="-128"/>
                <a:ea typeface="Yu Gothic" pitchFamily="34" charset="-128"/>
              </a:rPr>
              <a:t>monitornál</a:t>
            </a:r>
          </a:p>
          <a:p>
            <a:r>
              <a:rPr lang="hu-HU" sz="1800" dirty="0" smtClean="0">
                <a:solidFill>
                  <a:schemeClr val="tx1"/>
                </a:solidFill>
                <a:latin typeface="Yu Gothic" pitchFamily="34" charset="-128"/>
                <a:ea typeface="Yu Gothic" pitchFamily="34" charset="-128"/>
              </a:rPr>
              <a:t>Áruk </a:t>
            </a:r>
            <a:r>
              <a:rPr lang="hu-HU" sz="1800" dirty="0">
                <a:solidFill>
                  <a:schemeClr val="tx1"/>
                </a:solidFill>
                <a:latin typeface="Yu Gothic" pitchFamily="34" charset="-128"/>
                <a:ea typeface="Yu Gothic" pitchFamily="34" charset="-128"/>
              </a:rPr>
              <a:t>rendkívül </a:t>
            </a:r>
            <a:r>
              <a:rPr lang="hu-HU" sz="1800" dirty="0" smtClean="0">
                <a:solidFill>
                  <a:schemeClr val="tx1"/>
                </a:solidFill>
                <a:latin typeface="Yu Gothic" pitchFamily="34" charset="-128"/>
                <a:ea typeface="Yu Gothic" pitchFamily="34" charset="-128"/>
              </a:rPr>
              <a:t>magas</a:t>
            </a:r>
          </a:p>
          <a:p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Monitorként való használata nem mindennapos</a:t>
            </a:r>
          </a:p>
          <a:p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Fogyasztása vetekszik a CRT monitorokéval</a:t>
            </a:r>
          </a:p>
          <a:p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A régebbi tipusok előszeretettel beégnek</a:t>
            </a:r>
          </a:p>
          <a:p>
            <a:endParaRPr lang="hu-HU" sz="1800" dirty="0" smtClean="0">
              <a:latin typeface="Yu Gothic" pitchFamily="34" charset="-128"/>
              <a:ea typeface="Yu Gothic" pitchFamily="34" charset="-128"/>
            </a:endParaRPr>
          </a:p>
          <a:p>
            <a:endParaRPr lang="hu-HU" sz="1800" dirty="0">
              <a:solidFill>
                <a:schemeClr val="tx1"/>
              </a:solidFill>
              <a:latin typeface="Yu Gothic" pitchFamily="34" charset="-128"/>
              <a:ea typeface="Yu Gothic" pitchFamily="34" charset="-128"/>
            </a:endParaRPr>
          </a:p>
          <a:p>
            <a:endParaRPr lang="hu-H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4388572"/>
            <a:ext cx="367347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373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Yu Gothic" pitchFamily="34" charset="-128"/>
                <a:ea typeface="Yu Gothic" pitchFamily="34" charset="-128"/>
              </a:rPr>
              <a:t>Plazma monitor működése</a:t>
            </a:r>
            <a:endParaRPr lang="hu-HU" dirty="0">
              <a:latin typeface="Yu Gothic" pitchFamily="34" charset="-128"/>
              <a:ea typeface="Yu Gothic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>
                <a:solidFill>
                  <a:schemeClr val="tx1"/>
                </a:solidFill>
                <a:latin typeface="Yu Gothic" pitchFamily="34" charset="-128"/>
                <a:ea typeface="Yu Gothic" pitchFamily="34" charset="-128"/>
              </a:rPr>
              <a:t>Az első plazmatelevíziót a Pioneer mutatta be 1997-ben</a:t>
            </a:r>
            <a:endParaRPr lang="hu-HU" sz="1800" dirty="0" smtClean="0">
              <a:latin typeface="Yu Gothic" pitchFamily="34" charset="-128"/>
              <a:ea typeface="Yu Gothic" pitchFamily="34" charset="-128"/>
            </a:endParaRPr>
          </a:p>
          <a:p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Működése elve elég egyszerű, talán még az LCD monitoroknál is egyszerűbb</a:t>
            </a:r>
          </a:p>
          <a:p>
            <a:r>
              <a:rPr lang="hu-HU" sz="1800" dirty="0" smtClean="0">
                <a:solidFill>
                  <a:schemeClr val="tx1"/>
                </a:solidFill>
                <a:latin typeface="Yu Gothic" pitchFamily="34" charset="-128"/>
                <a:ea typeface="Yu Gothic" pitchFamily="34" charset="-128"/>
              </a:rPr>
              <a:t>Neon </a:t>
            </a:r>
            <a:r>
              <a:rPr lang="hu-HU" sz="1800" dirty="0">
                <a:solidFill>
                  <a:schemeClr val="tx1"/>
                </a:solidFill>
                <a:latin typeface="Yu Gothic" pitchFamily="34" charset="-128"/>
                <a:ea typeface="Yu Gothic" pitchFamily="34" charset="-128"/>
              </a:rPr>
              <a:t>és xenon gázok keverékének nagy UV-sugárzással kísért ionizációs kisülése készteti a képpont anyagát színes fény sugárzására, pont úgy, mint a </a:t>
            </a:r>
            <a:r>
              <a:rPr lang="hu-HU" sz="1800" dirty="0" smtClean="0">
                <a:solidFill>
                  <a:schemeClr val="tx1"/>
                </a:solidFill>
                <a:latin typeface="Yu Gothic" pitchFamily="34" charset="-128"/>
                <a:ea typeface="Yu Gothic" pitchFamily="34" charset="-128"/>
              </a:rPr>
              <a:t>neoncsövekben</a:t>
            </a:r>
          </a:p>
          <a:p>
            <a:r>
              <a:rPr lang="hu-HU" sz="1800" dirty="0">
                <a:solidFill>
                  <a:schemeClr val="tx1"/>
                </a:solidFill>
                <a:latin typeface="Yu Gothic" pitchFamily="34" charset="-128"/>
                <a:ea typeface="Yu Gothic" pitchFamily="34" charset="-128"/>
              </a:rPr>
              <a:t>Mivel minden egyes képpont egymástól </a:t>
            </a:r>
            <a:r>
              <a:rPr lang="hu-HU" sz="1800" dirty="0" smtClean="0">
                <a:solidFill>
                  <a:schemeClr val="tx1"/>
                </a:solidFill>
                <a:latin typeface="Yu Gothic" pitchFamily="34" charset="-128"/>
                <a:ea typeface="Yu Gothic" pitchFamily="34" charset="-128"/>
              </a:rPr>
              <a:t>függetlenül vezérelhető ezért a monitor villódzás mentes, bármely szögből nézve</a:t>
            </a:r>
          </a:p>
          <a:p>
            <a:r>
              <a:rPr lang="hu-HU" sz="1800" dirty="0">
                <a:solidFill>
                  <a:schemeClr val="tx1"/>
                </a:solidFill>
                <a:latin typeface="Yu Gothic" pitchFamily="34" charset="-128"/>
                <a:ea typeface="Yu Gothic" pitchFamily="34" charset="-128"/>
              </a:rPr>
              <a:t>A gázkisülésnek helyet adó parányi cső ugyanúgy használódik, mint az LCD-kben lévő egyébként cserélhető, a háttér világításáért felelős fénycső</a:t>
            </a:r>
            <a:endParaRPr lang="hu-HU" sz="1800" dirty="0" smtClean="0">
              <a:solidFill>
                <a:schemeClr val="tx1"/>
              </a:solidFill>
              <a:latin typeface="Yu Gothic" pitchFamily="34" charset="-128"/>
              <a:ea typeface="Yu Gothic" pitchFamily="34" charset="-128"/>
            </a:endParaRPr>
          </a:p>
          <a:p>
            <a:pPr marL="0" indent="0">
              <a:buNone/>
            </a:pPr>
            <a:endParaRPr lang="hu-HU" sz="1800" dirty="0" smtClean="0">
              <a:solidFill>
                <a:schemeClr val="tx1"/>
              </a:solidFill>
              <a:latin typeface="Yu Gothic" pitchFamily="34" charset="-128"/>
              <a:ea typeface="Yu Gothic" pitchFamily="34" charset="-128"/>
            </a:endParaRPr>
          </a:p>
          <a:p>
            <a:endParaRPr lang="hu-HU" sz="1800" dirty="0">
              <a:latin typeface="Yu Gothic" pitchFamily="34" charset="-128"/>
              <a:ea typeface="Yu 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4596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Yu Gothic" pitchFamily="34" charset="-128"/>
                <a:ea typeface="Yu Gothic" pitchFamily="34" charset="-128"/>
              </a:rPr>
              <a:t>P</a:t>
            </a:r>
            <a:r>
              <a:rPr lang="hu-HU" dirty="0" smtClean="0">
                <a:latin typeface="Yu Gothic" pitchFamily="34" charset="-128"/>
                <a:ea typeface="Yu Gothic" pitchFamily="34" charset="-128"/>
              </a:rPr>
              <a:t>rojektorok</a:t>
            </a:r>
            <a:endParaRPr lang="hu-HU" dirty="0">
              <a:latin typeface="Yu Gothic" pitchFamily="34" charset="-128"/>
              <a:ea typeface="Yu Gothic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133600"/>
          </a:xfrm>
        </p:spPr>
        <p:txBody>
          <a:bodyPr/>
          <a:lstStyle/>
          <a:p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A DLP projektor működésének kulcsa egy félvezető chip, amely több millió apró tükör mozgatásával éri el a megfelelő színélményt</a:t>
            </a:r>
          </a:p>
          <a:p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Mivel a DLP teljes egészében digitális technológia, ezért teljes egészében kiküszöböli a kép torzulását és kristálytiszta képet biztosít </a:t>
            </a:r>
          </a:p>
          <a:p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Hátránya főleg a régebbi eszközök esetében, hogy hosszabb ideig nézve az általa vetített képet egy idő után szemfájást okozhat a színtárcsa állandó mozgása miatt</a:t>
            </a:r>
          </a:p>
          <a:p>
            <a:endParaRPr lang="hu-HU" sz="1800" dirty="0">
              <a:latin typeface="Yu Gothic" pitchFamily="34" charset="-128"/>
              <a:ea typeface="Yu Gothic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909" y="4800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latin typeface="Yu Gothic" pitchFamily="34" charset="-128"/>
                <a:ea typeface="Yu Gothic" pitchFamily="34" charset="-128"/>
              </a:rPr>
              <a:t>Az LCD projektor egy újabb technológia a projektorok területén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latin typeface="Yu Gothic" pitchFamily="34" charset="-128"/>
                <a:ea typeface="Yu Gothic" pitchFamily="34" charset="-128"/>
              </a:rPr>
              <a:t>Élesebb, színgazdagabb képek vetítésére alkalmas, mint a DLP projektorok, mindezt a szemet fárasztó technológia nélkül. </a:t>
            </a:r>
          </a:p>
          <a:p>
            <a:endParaRPr lang="hu-HU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348585"/>
            <a:ext cx="2797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Yu Gothic" pitchFamily="34" charset="-128"/>
                <a:ea typeface="Yu Gothic" pitchFamily="34" charset="-128"/>
              </a:rPr>
              <a:t>A DLP projektorok</a:t>
            </a:r>
            <a:endParaRPr lang="hu-HU" sz="2400" dirty="0">
              <a:latin typeface="Yu Gothic" pitchFamily="34" charset="-128"/>
              <a:ea typeface="Yu Gothic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271893"/>
            <a:ext cx="2945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Yu Gothic" pitchFamily="34" charset="-128"/>
                <a:ea typeface="Yu Gothic" pitchFamily="34" charset="-128"/>
              </a:rPr>
              <a:t>Az LCD projektorok</a:t>
            </a:r>
          </a:p>
        </p:txBody>
      </p:sp>
    </p:spTree>
    <p:extLst>
      <p:ext uri="{BB962C8B-B14F-4D97-AF65-F5344CB8AC3E}">
        <p14:creationId xmlns:p14="http://schemas.microsoft.com/office/powerpoint/2010/main" val="500332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Yu Gothic" pitchFamily="34" charset="-128"/>
                <a:ea typeface="Yu Gothic" pitchFamily="34" charset="-128"/>
              </a:rPr>
              <a:t>Projektorok működése</a:t>
            </a:r>
            <a:endParaRPr lang="hu-HU" dirty="0">
              <a:latin typeface="Yu Gothic" pitchFamily="34" charset="-128"/>
              <a:ea typeface="Yu Gothic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sz="1800" dirty="0" smtClean="0">
              <a:latin typeface="Yu Gothic" pitchFamily="34" charset="-128"/>
              <a:ea typeface="Yu Gothic" pitchFamily="34" charset="-128"/>
            </a:endParaRPr>
          </a:p>
          <a:p>
            <a:endParaRPr lang="hu-HU" dirty="0"/>
          </a:p>
        </p:txBody>
      </p:sp>
      <p:pic>
        <p:nvPicPr>
          <p:cNvPr id="4" name="Picture 3" descr="lc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" y="1579418"/>
            <a:ext cx="8199438" cy="450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260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Yu Gothic" pitchFamily="34" charset="-128"/>
                <a:ea typeface="Yu Gothic" pitchFamily="34" charset="-128"/>
              </a:rPr>
              <a:t>Érintő képernyő</a:t>
            </a:r>
            <a:endParaRPr lang="hu-HU" dirty="0">
              <a:latin typeface="Yu Gothic" pitchFamily="34" charset="-128"/>
              <a:ea typeface="Yu Gothic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Az első érintőképernyős képernyőt a HP adta ki 1983-ban</a:t>
            </a:r>
          </a:p>
          <a:p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Egy 9’’-es képernyőt infravörös érzékelők vettek körül, ami észrevette minden nem átlátszó tárgyat a képernyő előtt</a:t>
            </a:r>
          </a:p>
          <a:p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A monitornak lemoshatónak, mechanikailag ellenállónak, karcálóónak kell lennie (iFrame)</a:t>
            </a:r>
          </a:p>
          <a:p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A berendezés egy acél keretből áll, benne egy vastag üveglappal</a:t>
            </a:r>
          </a:p>
          <a:p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A keret infravörös sugarakat bocsájt ki és érzékel, ez érzékeli az érintést</a:t>
            </a:r>
          </a:p>
          <a:p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A keret egy géphez van kötve, a gépen egy program feldolgozza a jelet, majd válaszol is</a:t>
            </a:r>
          </a:p>
          <a:p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Elég tartós, leggyengébb láncszeme az üveglap, de olcsón cserélhető</a:t>
            </a:r>
          </a:p>
          <a:p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Több érintést is képes érzékelni (multitouch)</a:t>
            </a:r>
          </a:p>
          <a:p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A külső fényforrások zavarhatják a működést, de ez kalibrálható (ATM)</a:t>
            </a:r>
          </a:p>
          <a:p>
            <a:endParaRPr lang="hu-HU" sz="1800" dirty="0" smtClean="0">
              <a:latin typeface="Yu Gothic" pitchFamily="34" charset="-128"/>
              <a:ea typeface="Yu 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1461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Yu Gothic" pitchFamily="34" charset="-128"/>
                <a:ea typeface="Yu Gothic" pitchFamily="34" charset="-128"/>
              </a:rPr>
              <a:t>Érintő képernyő</a:t>
            </a:r>
            <a:endParaRPr lang="hu-HU" sz="2800" dirty="0">
              <a:latin typeface="Yu Gothic" pitchFamily="34" charset="-128"/>
              <a:ea typeface="Yu Gothic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5029200"/>
          </a:xfrm>
        </p:spPr>
        <p:txBody>
          <a:bodyPr/>
          <a:lstStyle/>
          <a:p>
            <a:pPr marL="0" indent="0">
              <a:buNone/>
            </a:pPr>
            <a:r>
              <a:rPr lang="hu-HU" sz="1800" dirty="0">
                <a:latin typeface="Yu Gothic" pitchFamily="34" charset="-128"/>
                <a:ea typeface="Yu Gothic" pitchFamily="34" charset="-128"/>
              </a:rPr>
              <a:t>	</a:t>
            </a:r>
            <a:r>
              <a:rPr lang="hu-HU" sz="1800" b="1" dirty="0" smtClean="0">
                <a:latin typeface="Yu Gothic" pitchFamily="34" charset="-128"/>
                <a:ea typeface="Yu Gothic" pitchFamily="34" charset="-128"/>
              </a:rPr>
              <a:t>Arezisztív</a:t>
            </a:r>
          </a:p>
          <a:p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Az arezisztív érintőképernyőnél egy vezető és egy szigetelő közé áramot vezetnek</a:t>
            </a:r>
          </a:p>
          <a:p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Ha valami megérinti akkor az áram megszakad</a:t>
            </a:r>
          </a:p>
          <a:p>
            <a:pPr marL="0" indent="0">
              <a:buNone/>
            </a:pPr>
            <a:r>
              <a:rPr lang="hu-HU" sz="1800" dirty="0">
                <a:latin typeface="Yu Gothic" pitchFamily="34" charset="-128"/>
                <a:ea typeface="Yu Gothic" pitchFamily="34" charset="-128"/>
              </a:rPr>
              <a:t>	</a:t>
            </a:r>
            <a:r>
              <a:rPr lang="hu-HU" sz="1800" b="1" dirty="0" smtClean="0">
                <a:latin typeface="Yu Gothic" pitchFamily="34" charset="-128"/>
                <a:ea typeface="Yu Gothic" pitchFamily="34" charset="-128"/>
              </a:rPr>
              <a:t>Kapacitív</a:t>
            </a:r>
          </a:p>
          <a:p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Elektromos töltést halmoznak fel a felületen</a:t>
            </a:r>
          </a:p>
          <a:p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Ha a felhasználó megérinti akkor a töltés rajta keresztül távozik</a:t>
            </a:r>
          </a:p>
          <a:p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A feszültségingadozást érzékeli az elektronika az intenzitásból, aztán a koordinátákat továbbítja a gépnek</a:t>
            </a:r>
          </a:p>
          <a:p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Az ilyen képernyőket az ujjunkkal kell használjuk, ceruzára nem reagál</a:t>
            </a:r>
          </a:p>
          <a:p>
            <a:endParaRPr lang="hu-HU" sz="1800" dirty="0" smtClean="0">
              <a:latin typeface="Yu Gothic" pitchFamily="34" charset="-128"/>
              <a:ea typeface="Yu Gothic" pitchFamily="34" charset="-128"/>
            </a:endParaRPr>
          </a:p>
          <a:p>
            <a:endParaRPr lang="hu-HU" sz="1800" dirty="0" smtClean="0">
              <a:latin typeface="Yu Gothic" pitchFamily="34" charset="-128"/>
              <a:ea typeface="Yu Gothic" pitchFamily="34" charset="-128"/>
            </a:endParaRPr>
          </a:p>
          <a:p>
            <a:endParaRPr lang="hu-HU" sz="1800" dirty="0">
              <a:latin typeface="Yu Gothic" pitchFamily="34" charset="-128"/>
              <a:ea typeface="Yu Gothic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4038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828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Yu Gothic" pitchFamily="34" charset="-128"/>
                <a:ea typeface="Yu Gothic" pitchFamily="34" charset="-128"/>
              </a:rPr>
              <a:t>Érintő képernyő</a:t>
            </a:r>
            <a:endParaRPr lang="hu-HU" dirty="0">
              <a:latin typeface="Yu Gothic" pitchFamily="34" charset="-128"/>
              <a:ea typeface="Yu Gothic" pitchFamily="34" charset="-12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97" y="1524000"/>
            <a:ext cx="5614903" cy="307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1" y="1981199"/>
            <a:ext cx="3276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Yu Gothic" pitchFamily="34" charset="-128"/>
                <a:ea typeface="Yu Gothic" pitchFamily="34" charset="-128"/>
              </a:rPr>
              <a:t>Felületi hullám technológia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latin typeface="Yu Gothic" pitchFamily="34" charset="-128"/>
                <a:ea typeface="Yu Gothic" pitchFamily="34" charset="-128"/>
              </a:rPr>
              <a:t>A működése hasonlít egy szonárra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latin typeface="Yu Gothic" pitchFamily="34" charset="-128"/>
                <a:ea typeface="Yu Gothic" pitchFamily="34" charset="-128"/>
              </a:rPr>
              <a:t>A képpont belsejében vagy egy adó és egy vevő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latin typeface="Yu Gothic" pitchFamily="34" charset="-128"/>
                <a:ea typeface="Yu Gothic" pitchFamily="34" charset="-128"/>
              </a:rPr>
              <a:t>Ha megérintjük a képpontot, nem jut el a hanghullám a vevőhöz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 smtClean="0">
              <a:latin typeface="Yu Gothic" pitchFamily="34" charset="-128"/>
              <a:ea typeface="Yu Gothic" pitchFamily="34" charset="-128"/>
            </a:endParaRPr>
          </a:p>
          <a:p>
            <a:pPr marL="285750" indent="-285750">
              <a:buFont typeface="Arial" pitchFamily="34" charset="0"/>
              <a:buChar char="•"/>
            </a:pPr>
            <a:endParaRPr lang="hu-HU" dirty="0">
              <a:latin typeface="Yu Gothic" pitchFamily="34" charset="-128"/>
              <a:ea typeface="Yu Gothic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4520355"/>
            <a:ext cx="8305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latin typeface="Yu Gothic" pitchFamily="34" charset="-128"/>
                <a:ea typeface="Yu Gothic" pitchFamily="34" charset="-128"/>
              </a:rPr>
              <a:t>De a felületi hullám technológiánál az érintőképernyő keretébe építenek infra vagy rádióhullám forrást és az előbbinél a </a:t>
            </a:r>
            <a:r>
              <a:rPr lang="hu-HU" dirty="0" smtClean="0">
                <a:latin typeface="Yu Gothic" pitchFamily="34" charset="-128"/>
                <a:ea typeface="Yu Gothic" pitchFamily="34" charset="-128"/>
              </a:rPr>
              <a:t>fényvisszaverődés, az utóbbinál pedig az interferencia segítségével határozódik meg az érintés pontos helye</a:t>
            </a:r>
            <a:endParaRPr lang="hu-HU" dirty="0">
              <a:latin typeface="Yu Gothic" pitchFamily="34" charset="-128"/>
              <a:ea typeface="Yu Gothic" pitchFamily="34" charset="-128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1659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309" y="1447800"/>
            <a:ext cx="44640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3D-s megjelenítők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A 3D technológiás készükékekhez egy különleges szemüveget kell használnunk, amely segítségével térbelivé válnak a képek</a:t>
            </a:r>
          </a:p>
          <a:p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Ennél a technológiánál már nem kék és piros szemüveget kell használnunk, itt polarizációs megoldásról beszélünk, amely során más képeket lát az egyik és más képeket lát a másik szemünk, majd az agyunkban kialakul a térérzet</a:t>
            </a:r>
          </a:p>
          <a:p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Hátránya a magas ár, és egyénfüggő az, hogy kinek mennyire tolerálja a szervezete az ilyen megjelenítők tartós nézését</a:t>
            </a:r>
          </a:p>
        </p:txBody>
      </p:sp>
    </p:spTree>
    <p:extLst>
      <p:ext uri="{BB962C8B-B14F-4D97-AF65-F5344CB8AC3E}">
        <p14:creationId xmlns:p14="http://schemas.microsoft.com/office/powerpoint/2010/main" val="4034292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Valódi 3D-s megjelenítők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SHARP Ships 3D speciális szemüveg nélkül is 3D-s képélményt nyújtó monitor</a:t>
            </a:r>
          </a:p>
          <a:p>
            <a:pPr>
              <a:lnSpc>
                <a:spcPct val="80000"/>
              </a:lnSpc>
            </a:pPr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15”-os képátló 1024x768 felbontás </a:t>
            </a:r>
          </a:p>
          <a:p>
            <a:pPr>
              <a:lnSpc>
                <a:spcPct val="80000"/>
              </a:lnSpc>
            </a:pPr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Két LCD kijelző panelt helyeznek egymásra: az első jeleníti meg a képet, a hátsó - oszlopokra bontva a képet - eltérő képinformációt küld a bal és a jobb szemnek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24200"/>
            <a:ext cx="2917825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10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Yu Gothic" pitchFamily="34" charset="-128"/>
                <a:ea typeface="Yu Gothic" pitchFamily="34" charset="-128"/>
              </a:rPr>
              <a:t>A megjelenítők típusai:</a:t>
            </a:r>
            <a:endParaRPr lang="hu-HU" dirty="0">
              <a:latin typeface="Yu Gothic" pitchFamily="34" charset="-128"/>
              <a:ea typeface="Yu Gothic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latin typeface="Yu Gothic" pitchFamily="34" charset="-128"/>
                <a:ea typeface="Yu Gothic" pitchFamily="34" charset="-128"/>
              </a:rPr>
              <a:t>Katódsugárcsöves (</a:t>
            </a:r>
            <a:r>
              <a:rPr lang="hu-HU" sz="2800" dirty="0" smtClean="0">
                <a:latin typeface="Yu Gothic" pitchFamily="34" charset="-128"/>
                <a:ea typeface="Yu Gothic" pitchFamily="34" charset="-128"/>
              </a:rPr>
              <a:t>CRT=Cathode Ray Tube)</a:t>
            </a:r>
            <a:endParaRPr lang="hu-HU" sz="2800" dirty="0">
              <a:latin typeface="Yu Gothic" pitchFamily="34" charset="-128"/>
              <a:ea typeface="Yu Gothic" pitchFamily="34" charset="-128"/>
            </a:endParaRPr>
          </a:p>
          <a:p>
            <a:r>
              <a:rPr lang="hu-HU" sz="2800" dirty="0" smtClean="0">
                <a:latin typeface="Yu Gothic" pitchFamily="34" charset="-128"/>
                <a:ea typeface="Yu Gothic" pitchFamily="34" charset="-128"/>
              </a:rPr>
              <a:t>LCD/TFT </a:t>
            </a:r>
            <a:r>
              <a:rPr lang="hu-HU" sz="2800" dirty="0">
                <a:latin typeface="Yu Gothic" pitchFamily="34" charset="-128"/>
                <a:ea typeface="Yu Gothic" pitchFamily="34" charset="-128"/>
              </a:rPr>
              <a:t>kijelzők</a:t>
            </a:r>
          </a:p>
          <a:p>
            <a:r>
              <a:rPr lang="hu-HU" sz="2800" dirty="0">
                <a:latin typeface="Yu Gothic" pitchFamily="34" charset="-128"/>
                <a:ea typeface="Yu Gothic" pitchFamily="34" charset="-128"/>
              </a:rPr>
              <a:t>Plazma kijelző</a:t>
            </a:r>
          </a:p>
          <a:p>
            <a:r>
              <a:rPr lang="hu-HU" sz="2800" dirty="0">
                <a:latin typeface="Yu Gothic" pitchFamily="34" charset="-128"/>
                <a:ea typeface="Yu Gothic" pitchFamily="34" charset="-128"/>
              </a:rPr>
              <a:t>Projektorok</a:t>
            </a:r>
          </a:p>
          <a:p>
            <a:r>
              <a:rPr lang="hu-HU" sz="2800" dirty="0">
                <a:latin typeface="Yu Gothic" pitchFamily="34" charset="-128"/>
                <a:ea typeface="Yu Gothic" pitchFamily="34" charset="-128"/>
              </a:rPr>
              <a:t>Érintőképernyők</a:t>
            </a:r>
          </a:p>
          <a:p>
            <a:r>
              <a:rPr lang="hu-HU" sz="2800" dirty="0">
                <a:latin typeface="Yu Gothic" pitchFamily="34" charset="-128"/>
                <a:ea typeface="Yu Gothic" pitchFamily="34" charset="-128"/>
              </a:rPr>
              <a:t>3D-s képmegjelenítők</a:t>
            </a:r>
          </a:p>
          <a:p>
            <a:r>
              <a:rPr lang="hu-HU" sz="2800" dirty="0">
                <a:latin typeface="Yu Gothic" pitchFamily="34" charset="-128"/>
                <a:ea typeface="Yu Gothic" pitchFamily="34" charset="-128"/>
              </a:rPr>
              <a:t>Holografikus kijelzők</a:t>
            </a:r>
          </a:p>
          <a:p>
            <a:endParaRPr lang="hu-HU" dirty="0">
              <a:latin typeface="Yu Gothic" pitchFamily="34" charset="-128"/>
              <a:ea typeface="Yu 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2811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Kérdések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Tehát melyik fajta megjelenítőt használják a legtöbben és miért?</a:t>
            </a:r>
          </a:p>
          <a:p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Melyiket érdemes használni?</a:t>
            </a:r>
          </a:p>
          <a:p>
            <a:r>
              <a:rPr lang="hu-HU" sz="1800" smtClean="0">
                <a:latin typeface="Yu Gothic" pitchFamily="34" charset="-128"/>
                <a:ea typeface="Yu Gothic" pitchFamily="34" charset="-128"/>
              </a:rPr>
              <a:t>Pl grafikus alkalmazások futtatására melyik lenne a legalkalmasabb?</a:t>
            </a:r>
            <a:endParaRPr lang="hu-HU" sz="1800" dirty="0" smtClean="0">
              <a:latin typeface="Yu Gothic" pitchFamily="34" charset="-128"/>
              <a:ea typeface="Yu Gothic" pitchFamily="34" charset="-128"/>
            </a:endParaRPr>
          </a:p>
          <a:p>
            <a:endParaRPr lang="hu-HU" sz="1800" dirty="0" smtClean="0">
              <a:latin typeface="Yu Gothic" pitchFamily="34" charset="-128"/>
              <a:ea typeface="Yu Gothic" pitchFamily="34" charset="-128"/>
            </a:endParaRPr>
          </a:p>
          <a:p>
            <a:endParaRPr lang="hu-HU" sz="1800" dirty="0">
              <a:latin typeface="Yu Gothic" pitchFamily="34" charset="-128"/>
              <a:ea typeface="Yu 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5150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6096000"/>
          </a:xfrm>
        </p:spPr>
        <p:txBody>
          <a:bodyPr/>
          <a:lstStyle/>
          <a:p>
            <a:pPr marL="0" indent="0" algn="ctr">
              <a:buNone/>
            </a:pPr>
            <a:r>
              <a:rPr lang="hu-HU" sz="6000" dirty="0" smtClean="0">
                <a:latin typeface="Yu Gothic" pitchFamily="34" charset="-128"/>
                <a:ea typeface="Yu Gothic" pitchFamily="34" charset="-128"/>
              </a:rPr>
              <a:t>Köszönöm a figyelmet!</a:t>
            </a:r>
          </a:p>
          <a:p>
            <a:pPr marL="0" indent="0">
              <a:buNone/>
            </a:pPr>
            <a:r>
              <a:rPr lang="hu-HU" dirty="0" smtClean="0">
                <a:latin typeface="Yu Gothic" pitchFamily="34" charset="-128"/>
                <a:ea typeface="Yu Gothic" pitchFamily="34" charset="-128"/>
              </a:rPr>
              <a:t>Források:</a:t>
            </a:r>
          </a:p>
          <a:p>
            <a:pPr marL="0" indent="0">
              <a:buNone/>
            </a:pPr>
            <a:r>
              <a:rPr lang="hu-HU" sz="2400" dirty="0" smtClean="0">
                <a:latin typeface="Yu Gothic" pitchFamily="34" charset="-128"/>
                <a:ea typeface="Yu Gothic" pitchFamily="34" charset="-128"/>
                <a:hlinkClick r:id="rId2"/>
              </a:rPr>
              <a:t>https://hu.wikipedia.org/wiki/Monitor</a:t>
            </a:r>
            <a:endParaRPr lang="hu-HU" sz="2400" dirty="0" smtClean="0">
              <a:latin typeface="Yu Gothic" pitchFamily="34" charset="-128"/>
              <a:ea typeface="Yu Gothic" pitchFamily="34" charset="-128"/>
            </a:endParaRPr>
          </a:p>
          <a:p>
            <a:pPr marL="0" indent="0">
              <a:buNone/>
            </a:pPr>
            <a:r>
              <a:rPr lang="hu-HU" sz="2400" dirty="0" smtClean="0">
                <a:latin typeface="Yu Gothic" pitchFamily="34" charset="-128"/>
                <a:ea typeface="Yu Gothic" pitchFamily="34" charset="-128"/>
                <a:hlinkClick r:id="rId3"/>
              </a:rPr>
              <a:t>http://bit.ly/1llgQry</a:t>
            </a:r>
            <a:endParaRPr lang="hu-HU" sz="2400" dirty="0" smtClean="0">
              <a:latin typeface="Yu Gothic" pitchFamily="34" charset="-128"/>
              <a:ea typeface="Yu Gothic" pitchFamily="34" charset="-128"/>
            </a:endParaRPr>
          </a:p>
          <a:p>
            <a:pPr marL="0" indent="0">
              <a:buNone/>
            </a:pPr>
            <a:r>
              <a:rPr lang="hu-HU" sz="2400" dirty="0">
                <a:solidFill>
                  <a:schemeClr val="tx1"/>
                </a:solidFill>
                <a:latin typeface="Yu Gothic" pitchFamily="34" charset="-128"/>
                <a:ea typeface="Yu Gothic" pitchFamily="34" charset="-128"/>
                <a:hlinkClick r:id="rId4"/>
              </a:rPr>
              <a:t>http://</a:t>
            </a:r>
            <a:r>
              <a:rPr lang="hu-HU" sz="2400" dirty="0" smtClean="0">
                <a:solidFill>
                  <a:schemeClr val="tx1"/>
                </a:solidFill>
                <a:latin typeface="Yu Gothic" pitchFamily="34" charset="-128"/>
                <a:ea typeface="Yu Gothic" pitchFamily="34" charset="-128"/>
                <a:hlinkClick r:id="rId4"/>
              </a:rPr>
              <a:t>bit.ly/1n4XDLU</a:t>
            </a:r>
            <a:endParaRPr lang="hu-HU" sz="2400" dirty="0" smtClean="0">
              <a:solidFill>
                <a:schemeClr val="tx1"/>
              </a:solidFill>
              <a:latin typeface="Yu Gothic" pitchFamily="34" charset="-128"/>
              <a:ea typeface="Yu Gothic" pitchFamily="34" charset="-128"/>
            </a:endParaRPr>
          </a:p>
          <a:p>
            <a:pPr marL="0" indent="0">
              <a:buNone/>
            </a:pPr>
            <a:endParaRPr lang="hu-HU" sz="2400" dirty="0">
              <a:latin typeface="Yu Gothic" pitchFamily="34" charset="-128"/>
              <a:ea typeface="Yu 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4929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Moni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1" r="13385"/>
          <a:stretch>
            <a:fillRect/>
          </a:stretch>
        </p:blipFill>
        <p:spPr>
          <a:xfrm>
            <a:off x="5989204" y="-41563"/>
            <a:ext cx="3168650" cy="269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52600" y="203200"/>
            <a:ext cx="8229600" cy="1143000"/>
          </a:xfrm>
        </p:spPr>
        <p:txBody>
          <a:bodyPr/>
          <a:lstStyle/>
          <a:p>
            <a:r>
              <a:rPr lang="hu-HU" dirty="0" smtClean="0">
                <a:latin typeface="Yu Gothic" pitchFamily="34" charset="-128"/>
                <a:ea typeface="Yu Gothic" pitchFamily="34" charset="-128"/>
              </a:rPr>
              <a:t>CRT monitorok</a:t>
            </a:r>
            <a:endParaRPr lang="hu-HU" dirty="0">
              <a:latin typeface="Yu Gothic" pitchFamily="34" charset="-128"/>
              <a:ea typeface="Yu Gothic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678364"/>
          </a:xfrm>
        </p:spPr>
        <p:txBody>
          <a:bodyPr>
            <a:noAutofit/>
          </a:bodyPr>
          <a:lstStyle/>
          <a:p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Már vagy 70 éve egyazon elv szerint működik</a:t>
            </a:r>
          </a:p>
          <a:p>
            <a:r>
              <a:rPr lang="hu-HU" sz="1800" dirty="0">
                <a:latin typeface="Yu Gothic" pitchFamily="34" charset="-128"/>
                <a:ea typeface="Yu Gothic" pitchFamily="34" charset="-128"/>
              </a:rPr>
              <a:t>A </a:t>
            </a:r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technikát</a:t>
            </a:r>
            <a:r>
              <a:rPr lang="hu-HU" sz="1800" dirty="0">
                <a:latin typeface="Yu Gothic" pitchFamily="34" charset="-128"/>
                <a:ea typeface="Yu Gothic" pitchFamily="34" charset="-128"/>
              </a:rPr>
              <a:t> Karl Ferdinand Braun </a:t>
            </a:r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találta fel </a:t>
            </a:r>
            <a:br>
              <a:rPr lang="hu-HU" sz="1800" dirty="0" smtClean="0">
                <a:latin typeface="Yu Gothic" pitchFamily="34" charset="-128"/>
                <a:ea typeface="Yu Gothic" pitchFamily="34" charset="-128"/>
              </a:rPr>
            </a:br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1897-ben, akkor még csak egy képpontot</a:t>
            </a:r>
            <a:br>
              <a:rPr lang="hu-HU" sz="1800" dirty="0" smtClean="0">
                <a:latin typeface="Yu Gothic" pitchFamily="34" charset="-128"/>
                <a:ea typeface="Yu Gothic" pitchFamily="34" charset="-128"/>
              </a:rPr>
            </a:br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tudott kimutatni</a:t>
            </a:r>
          </a:p>
          <a:p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Fő eleme a katód sugárcső,  ami </a:t>
            </a:r>
            <a:r>
              <a:rPr lang="hu-HU" sz="1800" dirty="0">
                <a:latin typeface="Yu Gothic" pitchFamily="34" charset="-128"/>
                <a:ea typeface="Yu Gothic" pitchFamily="34" charset="-128"/>
              </a:rPr>
              <a:t>egy légmentesen lezárt </a:t>
            </a:r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kúpszerű üvegcső</a:t>
            </a:r>
          </a:p>
          <a:p>
            <a:r>
              <a:rPr lang="hu-HU" sz="1800" dirty="0">
                <a:latin typeface="Yu Gothic" pitchFamily="34" charset="-128"/>
                <a:ea typeface="Yu Gothic" pitchFamily="34" charset="-128"/>
              </a:rPr>
              <a:t>A kúp </a:t>
            </a:r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alapja </a:t>
            </a:r>
            <a:r>
              <a:rPr lang="hu-HU" sz="1800" dirty="0">
                <a:latin typeface="Yu Gothic" pitchFamily="34" charset="-128"/>
                <a:ea typeface="Yu Gothic" pitchFamily="34" charset="-128"/>
              </a:rPr>
              <a:t>maga a képernyő</a:t>
            </a:r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, melynek </a:t>
            </a:r>
            <a:r>
              <a:rPr lang="hu-HU" sz="1800" dirty="0">
                <a:latin typeface="Yu Gothic" pitchFamily="34" charset="-128"/>
                <a:ea typeface="Yu Gothic" pitchFamily="34" charset="-128"/>
              </a:rPr>
              <a:t>belső </a:t>
            </a:r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felületét pixelek </a:t>
            </a:r>
            <a:r>
              <a:rPr lang="hu-HU" sz="1800" dirty="0">
                <a:latin typeface="Yu Gothic" pitchFamily="34" charset="-128"/>
                <a:ea typeface="Yu Gothic" pitchFamily="34" charset="-128"/>
              </a:rPr>
              <a:t>fedik</a:t>
            </a:r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.</a:t>
            </a:r>
          </a:p>
          <a:p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A </a:t>
            </a:r>
            <a:r>
              <a:rPr lang="hu-HU" sz="1800" dirty="0">
                <a:latin typeface="Yu Gothic" pitchFamily="34" charset="-128"/>
                <a:ea typeface="Yu Gothic" pitchFamily="34" charset="-128"/>
              </a:rPr>
              <a:t>kúp csúcsában helyezkedik el az elektronágyú, amely </a:t>
            </a:r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három szabályozható elektronsugarat </a:t>
            </a:r>
            <a:r>
              <a:rPr lang="hu-HU" sz="1800" dirty="0">
                <a:latin typeface="Yu Gothic" pitchFamily="34" charset="-128"/>
                <a:ea typeface="Yu Gothic" pitchFamily="34" charset="-128"/>
              </a:rPr>
              <a:t>bocsát </a:t>
            </a:r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ki</a:t>
            </a:r>
          </a:p>
          <a:p>
            <a:r>
              <a:rPr lang="hu-HU" sz="1800" dirty="0">
                <a:latin typeface="Yu Gothic" pitchFamily="34" charset="-128"/>
                <a:ea typeface="Yu Gothic" pitchFamily="34" charset="-128"/>
              </a:rPr>
              <a:t>Tehát az elektronágyúk írnak a képernyőre a számítógép utasításának megfelelően, balról </a:t>
            </a:r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jobbra</a:t>
            </a:r>
          </a:p>
          <a:p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Annak </a:t>
            </a:r>
            <a:r>
              <a:rPr lang="hu-HU" sz="1800" dirty="0">
                <a:latin typeface="Yu Gothic" pitchFamily="34" charset="-128"/>
                <a:ea typeface="Yu Gothic" pitchFamily="34" charset="-128"/>
              </a:rPr>
              <a:t>érdekében, hogy </a:t>
            </a:r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a képet </a:t>
            </a:r>
            <a:r>
              <a:rPr lang="hu-HU" sz="1800" dirty="0">
                <a:latin typeface="Yu Gothic" pitchFamily="34" charset="-128"/>
                <a:ea typeface="Yu Gothic" pitchFamily="34" charset="-128"/>
              </a:rPr>
              <a:t>ne lássuk villogónak, az elektronsugaraknak másodpercenként 80-100-szor végig kell pásztázniuk a teljes </a:t>
            </a:r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képernyőt</a:t>
            </a:r>
          </a:p>
          <a:p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Ennek </a:t>
            </a:r>
            <a:r>
              <a:rPr lang="hu-HU" sz="1800" dirty="0">
                <a:latin typeface="Yu Gothic" pitchFamily="34" charset="-128"/>
                <a:ea typeface="Yu Gothic" pitchFamily="34" charset="-128"/>
              </a:rPr>
              <a:t>pontos értékét nevezzük képfrissítési </a:t>
            </a:r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frekvenciának - Hz</a:t>
            </a:r>
            <a:endParaRPr lang="hu-HU" sz="1800" dirty="0">
              <a:latin typeface="Yu Gothic" pitchFamily="34" charset="-128"/>
              <a:ea typeface="Yu Gothic" pitchFamily="34" charset="-128"/>
            </a:endParaRPr>
          </a:p>
          <a:p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Például a </a:t>
            </a:r>
            <a:r>
              <a:rPr lang="hu-HU" sz="1800" dirty="0">
                <a:latin typeface="Yu Gothic" pitchFamily="34" charset="-128"/>
                <a:ea typeface="Yu Gothic" pitchFamily="34" charset="-128"/>
              </a:rPr>
              <a:t>60 Hz-es </a:t>
            </a:r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érték fárasztja a szemet, </a:t>
            </a:r>
            <a:r>
              <a:rPr lang="hu-HU" sz="1800" dirty="0">
                <a:latin typeface="Yu Gothic" pitchFamily="34" charset="-128"/>
                <a:ea typeface="Yu Gothic" pitchFamily="34" charset="-128"/>
              </a:rPr>
              <a:t>míg a 85 Hz </a:t>
            </a:r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feletti </a:t>
            </a:r>
            <a:r>
              <a:rPr lang="hu-HU" sz="2000" dirty="0">
                <a:latin typeface="Yu Gothic" pitchFamily="34" charset="-128"/>
                <a:ea typeface="Yu Gothic" pitchFamily="34" charset="-128"/>
              </a:rPr>
              <a:t>értékek </a:t>
            </a:r>
            <a:r>
              <a:rPr lang="hu-HU" sz="2000" dirty="0" smtClean="0">
                <a:latin typeface="Yu Gothic" pitchFamily="34" charset="-128"/>
                <a:ea typeface="Yu Gothic" pitchFamily="34" charset="-128"/>
              </a:rPr>
              <a:t>már nem</a:t>
            </a:r>
            <a:endParaRPr lang="hu-HU" sz="2000" dirty="0">
              <a:latin typeface="Yu Gothic" pitchFamily="34" charset="-128"/>
              <a:ea typeface="Yu 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8241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Yu Gothic" pitchFamily="34" charset="-128"/>
                <a:ea typeface="Yu Gothic" pitchFamily="34" charset="-128"/>
              </a:rPr>
              <a:t>CRT monitorok felbontása</a:t>
            </a:r>
            <a:endParaRPr lang="hu-HU" dirty="0">
              <a:latin typeface="Yu Gothic" pitchFamily="34" charset="-128"/>
              <a:ea typeface="Yu Gothic" pitchFamily="34" charset="-128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238655"/>
              </p:ext>
            </p:extLst>
          </p:nvPr>
        </p:nvGraphicFramePr>
        <p:xfrm>
          <a:off x="533400" y="1447800"/>
          <a:ext cx="8229600" cy="4876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443346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Yu Gothic" pitchFamily="34" charset="-128"/>
                          <a:ea typeface="Yu Gothic" pitchFamily="34" charset="-128"/>
                        </a:rPr>
                        <a:t>Név</a:t>
                      </a:r>
                      <a:endParaRPr lang="hu-HU" dirty="0">
                        <a:latin typeface="Yu Gothic" pitchFamily="34" charset="-128"/>
                        <a:ea typeface="Yu Gothic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Yu Gothic" pitchFamily="34" charset="-128"/>
                          <a:ea typeface="Yu Gothic" pitchFamily="34" charset="-128"/>
                        </a:rPr>
                        <a:t>Felbontás</a:t>
                      </a:r>
                      <a:endParaRPr lang="hu-HU" dirty="0">
                        <a:latin typeface="Yu Gothic" pitchFamily="34" charset="-128"/>
                        <a:ea typeface="Yu Gothic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Yu Gothic" pitchFamily="34" charset="-128"/>
                          <a:ea typeface="Yu Gothic" pitchFamily="34" charset="-128"/>
                        </a:rPr>
                        <a:t>Színmélység</a:t>
                      </a:r>
                      <a:endParaRPr lang="hu-HU" dirty="0">
                        <a:latin typeface="Yu Gothic" pitchFamily="34" charset="-128"/>
                        <a:ea typeface="Yu Gothic" pitchFamily="34" charset="-128"/>
                      </a:endParaRPr>
                    </a:p>
                  </a:txBody>
                  <a:tcPr/>
                </a:tc>
              </a:tr>
              <a:tr h="443346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Yu Gothic" pitchFamily="34" charset="-128"/>
                          <a:ea typeface="Yu Gothic" pitchFamily="34" charset="-128"/>
                        </a:rPr>
                        <a:t>Herkules</a:t>
                      </a:r>
                      <a:endParaRPr lang="hu-HU" dirty="0">
                        <a:latin typeface="Yu Gothic" pitchFamily="34" charset="-128"/>
                        <a:ea typeface="Yu Gothic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Yu Gothic" pitchFamily="34" charset="-128"/>
                          <a:ea typeface="Yu Gothic" pitchFamily="34" charset="-128"/>
                        </a:rPr>
                        <a:t>720x348</a:t>
                      </a:r>
                      <a:endParaRPr lang="hu-HU" dirty="0">
                        <a:latin typeface="Yu Gothic" pitchFamily="34" charset="-128"/>
                        <a:ea typeface="Yu Gothic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Yu Gothic" pitchFamily="34" charset="-128"/>
                          <a:ea typeface="Yu Gothic" pitchFamily="34" charset="-128"/>
                        </a:rPr>
                        <a:t>2</a:t>
                      </a:r>
                      <a:endParaRPr lang="hu-HU" dirty="0">
                        <a:latin typeface="Yu Gothic" pitchFamily="34" charset="-128"/>
                        <a:ea typeface="Yu Gothic" pitchFamily="34" charset="-128"/>
                      </a:endParaRPr>
                    </a:p>
                  </a:txBody>
                  <a:tcPr/>
                </a:tc>
              </a:tr>
              <a:tr h="443346">
                <a:tc rowSpan="2">
                  <a:txBody>
                    <a:bodyPr/>
                    <a:lstStyle/>
                    <a:p>
                      <a:r>
                        <a:rPr lang="hu-HU" dirty="0" smtClean="0">
                          <a:latin typeface="Yu Gothic" pitchFamily="34" charset="-128"/>
                          <a:ea typeface="Yu Gothic" pitchFamily="34" charset="-128"/>
                        </a:rPr>
                        <a:t>CGA (Color</a:t>
                      </a:r>
                      <a:r>
                        <a:rPr lang="hu-HU" baseline="0" dirty="0" smtClean="0">
                          <a:latin typeface="Yu Gothic" pitchFamily="34" charset="-128"/>
                          <a:ea typeface="Yu Gothic" pitchFamily="34" charset="-128"/>
                        </a:rPr>
                        <a:t> Graphics Adapter)</a:t>
                      </a:r>
                      <a:endParaRPr lang="hu-HU" dirty="0">
                        <a:latin typeface="Yu Gothic" pitchFamily="34" charset="-128"/>
                        <a:ea typeface="Yu Gothic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Yu Gothic" pitchFamily="34" charset="-128"/>
                          <a:ea typeface="Yu Gothic" pitchFamily="34" charset="-128"/>
                        </a:rPr>
                        <a:t>640x200</a:t>
                      </a:r>
                      <a:endParaRPr lang="hu-HU" dirty="0">
                        <a:latin typeface="Yu Gothic" pitchFamily="34" charset="-128"/>
                        <a:ea typeface="Yu Gothic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Yu Gothic" pitchFamily="34" charset="-128"/>
                          <a:ea typeface="Yu Gothic" pitchFamily="34" charset="-128"/>
                        </a:rPr>
                        <a:t>2/16</a:t>
                      </a:r>
                      <a:endParaRPr lang="hu-HU" dirty="0">
                        <a:latin typeface="Yu Gothic" pitchFamily="34" charset="-128"/>
                        <a:ea typeface="Yu Gothic" pitchFamily="34" charset="-128"/>
                      </a:endParaRPr>
                    </a:p>
                  </a:txBody>
                  <a:tcPr/>
                </a:tc>
              </a:tr>
              <a:tr h="44334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Yu Gothic" pitchFamily="34" charset="-128"/>
                          <a:ea typeface="Yu Gothic" pitchFamily="34" charset="-128"/>
                        </a:rPr>
                        <a:t>320x200</a:t>
                      </a:r>
                      <a:endParaRPr lang="hu-HU" dirty="0">
                        <a:latin typeface="Yu Gothic" pitchFamily="34" charset="-128"/>
                        <a:ea typeface="Yu Gothic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Yu Gothic" pitchFamily="34" charset="-128"/>
                          <a:ea typeface="Yu Gothic" pitchFamily="34" charset="-128"/>
                        </a:rPr>
                        <a:t>4/16</a:t>
                      </a:r>
                      <a:endParaRPr lang="hu-HU" dirty="0">
                        <a:latin typeface="Yu Gothic" pitchFamily="34" charset="-128"/>
                        <a:ea typeface="Yu Gothic" pitchFamily="34" charset="-128"/>
                      </a:endParaRPr>
                    </a:p>
                  </a:txBody>
                  <a:tcPr/>
                </a:tc>
              </a:tr>
              <a:tr h="443346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Yu Gothic" pitchFamily="34" charset="-128"/>
                          <a:ea typeface="Yu Gothic" pitchFamily="34" charset="-128"/>
                        </a:rPr>
                        <a:t>EGA</a:t>
                      </a:r>
                      <a:endParaRPr lang="hu-HU" dirty="0">
                        <a:latin typeface="Yu Gothic" pitchFamily="34" charset="-128"/>
                        <a:ea typeface="Yu Gothic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Yu Gothic" pitchFamily="34" charset="-128"/>
                          <a:ea typeface="Yu Gothic" pitchFamily="34" charset="-128"/>
                        </a:rPr>
                        <a:t>340x350</a:t>
                      </a:r>
                      <a:endParaRPr lang="hu-HU" dirty="0">
                        <a:latin typeface="Yu Gothic" pitchFamily="34" charset="-128"/>
                        <a:ea typeface="Yu Gothic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Yu Gothic" pitchFamily="34" charset="-128"/>
                          <a:ea typeface="Yu Gothic" pitchFamily="34" charset="-128"/>
                        </a:rPr>
                        <a:t>16/64</a:t>
                      </a:r>
                      <a:endParaRPr lang="hu-HU" dirty="0">
                        <a:latin typeface="Yu Gothic" pitchFamily="34" charset="-128"/>
                        <a:ea typeface="Yu Gothic" pitchFamily="34" charset="-128"/>
                      </a:endParaRPr>
                    </a:p>
                  </a:txBody>
                  <a:tcPr/>
                </a:tc>
              </a:tr>
              <a:tr h="443346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Yu Gothic" pitchFamily="34" charset="-128"/>
                          <a:ea typeface="Yu Gothic" pitchFamily="34" charset="-128"/>
                        </a:rPr>
                        <a:t>VGA</a:t>
                      </a:r>
                      <a:endParaRPr lang="hu-HU" dirty="0">
                        <a:latin typeface="Yu Gothic" pitchFamily="34" charset="-128"/>
                        <a:ea typeface="Yu Gothic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Yu Gothic" pitchFamily="34" charset="-128"/>
                          <a:ea typeface="Yu Gothic" pitchFamily="34" charset="-128"/>
                        </a:rPr>
                        <a:t>640x480</a:t>
                      </a:r>
                      <a:endParaRPr lang="hu-HU" dirty="0">
                        <a:latin typeface="Yu Gothic" pitchFamily="34" charset="-128"/>
                        <a:ea typeface="Yu Gothic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Yu Gothic" pitchFamily="34" charset="-128"/>
                          <a:ea typeface="Yu Gothic" pitchFamily="34" charset="-128"/>
                        </a:rPr>
                        <a:t>16</a:t>
                      </a:r>
                      <a:endParaRPr lang="hu-HU" dirty="0">
                        <a:latin typeface="Yu Gothic" pitchFamily="34" charset="-128"/>
                        <a:ea typeface="Yu Gothic" pitchFamily="34" charset="-128"/>
                      </a:endParaRPr>
                    </a:p>
                  </a:txBody>
                  <a:tcPr/>
                </a:tc>
              </a:tr>
              <a:tr h="443346">
                <a:tc rowSpan="5">
                  <a:txBody>
                    <a:bodyPr/>
                    <a:lstStyle/>
                    <a:p>
                      <a:r>
                        <a:rPr lang="hu-HU" dirty="0" smtClean="0">
                          <a:latin typeface="Yu Gothic" pitchFamily="34" charset="-128"/>
                          <a:ea typeface="Yu Gothic" pitchFamily="34" charset="-128"/>
                        </a:rPr>
                        <a:t>SVGA</a:t>
                      </a:r>
                      <a:endParaRPr lang="hu-HU" dirty="0">
                        <a:latin typeface="Yu Gothic" pitchFamily="34" charset="-128"/>
                        <a:ea typeface="Yu Gothic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Yu Gothic" pitchFamily="34" charset="-128"/>
                          <a:ea typeface="Yu Gothic" pitchFamily="34" charset="-128"/>
                        </a:rPr>
                        <a:t>640x480</a:t>
                      </a:r>
                      <a:endParaRPr lang="hu-HU" dirty="0">
                        <a:latin typeface="Yu Gothic" pitchFamily="34" charset="-128"/>
                        <a:ea typeface="Yu Gothic" pitchFamily="34" charset="-128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hu-HU" dirty="0" smtClean="0">
                          <a:latin typeface="Yu Gothic" pitchFamily="34" charset="-128"/>
                          <a:ea typeface="Yu Gothic" pitchFamily="34" charset="-128"/>
                        </a:rPr>
                        <a:t>A vezérlő memoriájától függően:</a:t>
                      </a:r>
                      <a:r>
                        <a:rPr lang="hu-HU" baseline="0" dirty="0" smtClean="0">
                          <a:latin typeface="Yu Gothic" pitchFamily="34" charset="-128"/>
                          <a:ea typeface="Yu Gothic" pitchFamily="34" charset="-128"/>
                        </a:rPr>
                        <a:t> 16-16,8 millió</a:t>
                      </a:r>
                      <a:endParaRPr lang="hu-HU" dirty="0">
                        <a:latin typeface="Yu Gothic" pitchFamily="34" charset="-128"/>
                        <a:ea typeface="Yu Gothic" pitchFamily="34" charset="-128"/>
                      </a:endParaRPr>
                    </a:p>
                  </a:txBody>
                  <a:tcPr/>
                </a:tc>
              </a:tr>
              <a:tr h="443346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Yu Gothic" pitchFamily="34" charset="-128"/>
                          <a:ea typeface="Yu Gothic" pitchFamily="34" charset="-128"/>
                        </a:rPr>
                        <a:t>800x600</a:t>
                      </a:r>
                      <a:endParaRPr lang="hu-HU" dirty="0">
                        <a:latin typeface="Yu Gothic" pitchFamily="34" charset="-128"/>
                        <a:ea typeface="Yu Gothic" pitchFamily="34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43346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Yu Gothic" pitchFamily="34" charset="-128"/>
                          <a:ea typeface="Yu Gothic" pitchFamily="34" charset="-128"/>
                        </a:rPr>
                        <a:t>1024x768</a:t>
                      </a:r>
                      <a:endParaRPr lang="hu-HU" dirty="0">
                        <a:latin typeface="Yu Gothic" pitchFamily="34" charset="-128"/>
                        <a:ea typeface="Yu Gothic" pitchFamily="34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43346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Yu Gothic" pitchFamily="34" charset="-128"/>
                          <a:ea typeface="Yu Gothic" pitchFamily="34" charset="-128"/>
                        </a:rPr>
                        <a:t>1280x1024</a:t>
                      </a:r>
                      <a:endParaRPr lang="hu-HU" dirty="0">
                        <a:latin typeface="Yu Gothic" pitchFamily="34" charset="-128"/>
                        <a:ea typeface="Yu Gothic" pitchFamily="34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4334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Yu Gothic" pitchFamily="34" charset="-128"/>
                          <a:ea typeface="Yu Gothic" pitchFamily="34" charset="-128"/>
                        </a:rPr>
                        <a:t>1600x1200</a:t>
                      </a:r>
                      <a:endParaRPr lang="hu-HU" dirty="0">
                        <a:latin typeface="Yu Gothic" pitchFamily="34" charset="-128"/>
                        <a:ea typeface="Yu Gothic" pitchFamily="34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665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Yu Gothic" pitchFamily="34" charset="-128"/>
                <a:ea typeface="Yu Gothic" pitchFamily="34" charset="-128"/>
              </a:rPr>
              <a:t>LCD </a:t>
            </a:r>
            <a:r>
              <a:rPr lang="hu-HU" sz="3200" dirty="0" smtClean="0">
                <a:latin typeface="Yu Gothic" pitchFamily="34" charset="-128"/>
                <a:ea typeface="Yu Gothic" pitchFamily="34" charset="-128"/>
              </a:rPr>
              <a:t>(folyadék kristályos) </a:t>
            </a:r>
            <a:r>
              <a:rPr lang="hu-HU" dirty="0" smtClean="0">
                <a:latin typeface="Yu Gothic" pitchFamily="34" charset="-128"/>
                <a:ea typeface="Yu Gothic" pitchFamily="34" charset="-128"/>
              </a:rPr>
              <a:t>kijelzők</a:t>
            </a:r>
            <a:endParaRPr lang="hu-HU" dirty="0">
              <a:latin typeface="Yu Gothic" pitchFamily="34" charset="-128"/>
              <a:ea typeface="Yu Gothic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1800" dirty="0">
                <a:latin typeface="Yu Gothic" pitchFamily="34" charset="-128"/>
                <a:ea typeface="Yu Gothic" pitchFamily="34" charset="-128"/>
              </a:rPr>
              <a:t>Folyadékkristállyal már 1911 óta kísérleteznek, </a:t>
            </a:r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viszont </a:t>
            </a:r>
            <a:r>
              <a:rPr lang="hu-HU" sz="1800" dirty="0">
                <a:latin typeface="Yu Gothic" pitchFamily="34" charset="-128"/>
                <a:ea typeface="Yu Gothic" pitchFamily="34" charset="-128"/>
              </a:rPr>
              <a:t>LCD </a:t>
            </a:r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monitor csak </a:t>
            </a:r>
            <a:r>
              <a:rPr lang="hu-HU" sz="1800" dirty="0">
                <a:latin typeface="Yu Gothic" pitchFamily="34" charset="-128"/>
                <a:ea typeface="Yu Gothic" pitchFamily="34" charset="-128"/>
              </a:rPr>
              <a:t>az 1960-as években készült </a:t>
            </a:r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először</a:t>
            </a:r>
          </a:p>
          <a:p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Működése elve elég egyszerű</a:t>
            </a:r>
          </a:p>
          <a:p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Két üveglap között vékony folyadékkristály réteg található</a:t>
            </a:r>
          </a:p>
          <a:p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A folyadékkristály olyan anyag, amelynek molekulái az elektromos tér hatására elfordulnak</a:t>
            </a:r>
          </a:p>
          <a:p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A folyadékkristály nem minden irányban engedi át egyformán a fényt</a:t>
            </a:r>
          </a:p>
          <a:p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Így működik például a számológépek, vagy kvarcórák kijelzője is. </a:t>
            </a:r>
          </a:p>
          <a:p>
            <a:r>
              <a:rPr lang="hu-HU" sz="1800" dirty="0" smtClean="0">
                <a:solidFill>
                  <a:schemeClr val="tx1"/>
                </a:solidFill>
                <a:latin typeface="Yu Gothic" pitchFamily="34" charset="-128"/>
                <a:ea typeface="Yu Gothic" pitchFamily="34" charset="-128"/>
              </a:rPr>
              <a:t>Előfordulhat egy gyári hiba amely miatt halott pixelek leszenk a képernyőn, ez </a:t>
            </a:r>
            <a:r>
              <a:rPr lang="hu-HU" sz="1800" dirty="0">
                <a:solidFill>
                  <a:schemeClr val="tx1"/>
                </a:solidFill>
                <a:latin typeface="Yu Gothic" pitchFamily="34" charset="-128"/>
                <a:ea typeface="Yu Gothic" pitchFamily="34" charset="-128"/>
              </a:rPr>
              <a:t>a "pixelhiba</a:t>
            </a:r>
            <a:r>
              <a:rPr lang="hu-HU" sz="1800" dirty="0" smtClean="0">
                <a:solidFill>
                  <a:schemeClr val="tx1"/>
                </a:solidFill>
                <a:latin typeface="Yu Gothic" pitchFamily="34" charset="-128"/>
                <a:ea typeface="Yu Gothic" pitchFamily="34" charset="-128"/>
              </a:rPr>
              <a:t>".</a:t>
            </a:r>
          </a:p>
          <a:p>
            <a:r>
              <a:rPr lang="hu-HU" sz="1800" dirty="0" smtClean="0">
                <a:latin typeface="Yu Gothic" pitchFamily="34" charset="-128"/>
                <a:ea typeface="Yu Gothic" pitchFamily="34" charset="-128"/>
              </a:rPr>
              <a:t>Az LCD képernyők manapság már szinte teljesen ki szoritják a CRT képernyőket</a:t>
            </a:r>
          </a:p>
          <a:p>
            <a:r>
              <a:rPr lang="hu-HU" sz="1800" dirty="0">
                <a:solidFill>
                  <a:schemeClr val="tx1"/>
                </a:solidFill>
                <a:latin typeface="Yu Gothic" pitchFamily="34" charset="-128"/>
                <a:ea typeface="Yu Gothic" pitchFamily="34" charset="-128"/>
              </a:rPr>
              <a:t>További előny, </a:t>
            </a:r>
            <a:r>
              <a:rPr lang="hu-HU" sz="1800" dirty="0" smtClean="0">
                <a:solidFill>
                  <a:schemeClr val="tx1"/>
                </a:solidFill>
                <a:latin typeface="Yu Gothic" pitchFamily="34" charset="-128"/>
                <a:ea typeface="Yu Gothic" pitchFamily="34" charset="-128"/>
              </a:rPr>
              <a:t>hogy </a:t>
            </a:r>
            <a:r>
              <a:rPr lang="hu-HU" sz="1800" dirty="0">
                <a:solidFill>
                  <a:schemeClr val="tx1"/>
                </a:solidFill>
                <a:latin typeface="Yu Gothic" pitchFamily="34" charset="-128"/>
                <a:ea typeface="Yu Gothic" pitchFamily="34" charset="-128"/>
              </a:rPr>
              <a:t>nem jelentkezik a CRT-knél tapasztalható </a:t>
            </a:r>
            <a:r>
              <a:rPr lang="hu-HU" sz="1800" dirty="0" smtClean="0">
                <a:solidFill>
                  <a:schemeClr val="tx1"/>
                </a:solidFill>
                <a:latin typeface="Yu Gothic" pitchFamily="34" charset="-128"/>
                <a:ea typeface="Yu Gothic" pitchFamily="34" charset="-128"/>
              </a:rPr>
              <a:t>villogás, mivel itt nem kell frissíteni az állóképet</a:t>
            </a:r>
            <a:endParaRPr lang="hu-HU" sz="1800" dirty="0">
              <a:latin typeface="Yu Gothic" pitchFamily="34" charset="-128"/>
              <a:ea typeface="Yu 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7571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513660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Yu Gothic" pitchFamily="34" charset="-128"/>
                <a:ea typeface="Yu Gothic" pitchFamily="34" charset="-128"/>
              </a:rPr>
              <a:t>LCD monitor műkódése</a:t>
            </a:r>
            <a:endParaRPr lang="hu-HU" dirty="0">
              <a:latin typeface="Yu Gothic" pitchFamily="34" charset="-128"/>
              <a:ea typeface="Yu Gothic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8513" y="1295400"/>
            <a:ext cx="19997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Yu Gothic" pitchFamily="34" charset="-128"/>
                <a:ea typeface="Yu Gothic" pitchFamily="34" charset="-128"/>
              </a:rPr>
              <a:t>a.) ábra - Csavart </a:t>
            </a:r>
            <a:r>
              <a:rPr lang="hu-HU" dirty="0">
                <a:latin typeface="Yu Gothic" pitchFamily="34" charset="-128"/>
                <a:ea typeface="Yu Gothic" pitchFamily="34" charset="-128"/>
              </a:rPr>
              <a:t>nematikus folyadékkristályos cella külsõ elektromos feszültség </a:t>
            </a:r>
            <a:r>
              <a:rPr lang="hu-HU" dirty="0" smtClean="0">
                <a:latin typeface="Yu Gothic" pitchFamily="34" charset="-128"/>
                <a:ea typeface="Yu Gothic" pitchFamily="34" charset="-128"/>
              </a:rPr>
              <a:t>nélkül</a:t>
            </a:r>
            <a:endParaRPr lang="hu-HU" dirty="0">
              <a:latin typeface="Yu Gothic" pitchFamily="34" charset="-128"/>
              <a:ea typeface="Yu Gothic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1295400"/>
            <a:ext cx="15440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Yu Gothic" pitchFamily="34" charset="-128"/>
                <a:ea typeface="Yu Gothic" pitchFamily="34" charset="-128"/>
              </a:rPr>
              <a:t>b</a:t>
            </a:r>
            <a:r>
              <a:rPr lang="hu-HU" dirty="0">
                <a:latin typeface="Yu Gothic" pitchFamily="34" charset="-128"/>
                <a:ea typeface="Yu Gothic" pitchFamily="34" charset="-128"/>
              </a:rPr>
              <a:t>.) ábra </a:t>
            </a:r>
            <a:r>
              <a:rPr lang="hu-HU" dirty="0" smtClean="0">
                <a:latin typeface="Yu Gothic" pitchFamily="34" charset="-128"/>
                <a:ea typeface="Yu Gothic" pitchFamily="34" charset="-128"/>
              </a:rPr>
              <a:t>– </a:t>
            </a:r>
          </a:p>
          <a:p>
            <a:r>
              <a:rPr lang="hu-HU" dirty="0" smtClean="0">
                <a:latin typeface="Yu Gothic" pitchFamily="34" charset="-128"/>
                <a:ea typeface="Yu Gothic" pitchFamily="34" charset="-128"/>
              </a:rPr>
              <a:t>Elektromos</a:t>
            </a:r>
            <a:br>
              <a:rPr lang="hu-HU" dirty="0" smtClean="0">
                <a:latin typeface="Yu Gothic" pitchFamily="34" charset="-128"/>
                <a:ea typeface="Yu Gothic" pitchFamily="34" charset="-128"/>
              </a:rPr>
            </a:br>
            <a:r>
              <a:rPr lang="hu-HU" dirty="0" smtClean="0">
                <a:latin typeface="Yu Gothic" pitchFamily="34" charset="-128"/>
                <a:ea typeface="Yu Gothic" pitchFamily="34" charset="-128"/>
              </a:rPr>
              <a:t>feszültséget</a:t>
            </a:r>
            <a:br>
              <a:rPr lang="hu-HU" dirty="0" smtClean="0">
                <a:latin typeface="Yu Gothic" pitchFamily="34" charset="-128"/>
                <a:ea typeface="Yu Gothic" pitchFamily="34" charset="-128"/>
              </a:rPr>
            </a:br>
            <a:r>
              <a:rPr lang="hu-HU" dirty="0" smtClean="0">
                <a:latin typeface="Yu Gothic" pitchFamily="34" charset="-128"/>
                <a:ea typeface="Yu Gothic" pitchFamily="34" charset="-128"/>
              </a:rPr>
              <a:t>kapcsolva </a:t>
            </a:r>
            <a:r>
              <a:rPr lang="hu-HU" dirty="0">
                <a:latin typeface="Yu Gothic" pitchFamily="34" charset="-128"/>
                <a:ea typeface="Yu Gothic" pitchFamily="34" charset="-128"/>
              </a:rPr>
              <a:t>a </a:t>
            </a:r>
            <a:r>
              <a:rPr lang="hu-HU" dirty="0" smtClean="0">
                <a:latin typeface="Yu Gothic" pitchFamily="34" charset="-128"/>
                <a:ea typeface="Yu Gothic" pitchFamily="34" charset="-128"/>
              </a:rPr>
              <a:t/>
            </a:r>
            <a:br>
              <a:rPr lang="hu-HU" dirty="0" smtClean="0">
                <a:latin typeface="Yu Gothic" pitchFamily="34" charset="-128"/>
                <a:ea typeface="Yu Gothic" pitchFamily="34" charset="-128"/>
              </a:rPr>
            </a:br>
            <a:r>
              <a:rPr lang="hu-HU" dirty="0" smtClean="0">
                <a:latin typeface="Yu Gothic" pitchFamily="34" charset="-128"/>
                <a:ea typeface="Yu Gothic" pitchFamily="34" charset="-128"/>
              </a:rPr>
              <a:t>cellára </a:t>
            </a:r>
            <a:endParaRPr lang="hu-HU" dirty="0">
              <a:latin typeface="Yu Gothic" pitchFamily="34" charset="-128"/>
              <a:ea typeface="Yu Gothic" pitchFamily="34" charset="-128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9832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</a:t>
            </a:r>
            <a:r>
              <a:rPr lang="hu-HU" dirty="0" smtClean="0"/>
              <a:t>CD monitorok</a:t>
            </a:r>
            <a:endParaRPr lang="hu-HU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71600"/>
            <a:ext cx="5238095" cy="380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1676400"/>
            <a:ext cx="304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latin typeface="Yu Gothic" pitchFamily="34" charset="-128"/>
                <a:ea typeface="Yu Gothic" pitchFamily="34" charset="-128"/>
              </a:rPr>
              <a:t>Az átlag </a:t>
            </a:r>
            <a:r>
              <a:rPr lang="hu-HU" dirty="0">
                <a:latin typeface="Yu Gothic" pitchFamily="34" charset="-128"/>
                <a:ea typeface="Yu Gothic" pitchFamily="34" charset="-128"/>
              </a:rPr>
              <a:t>17 colos LCD felbontása 1280x1024. </a:t>
            </a:r>
            <a:endParaRPr lang="hu-HU" dirty="0" smtClean="0">
              <a:latin typeface="Yu Gothic" pitchFamily="34" charset="-128"/>
              <a:ea typeface="Yu Gothic" pitchFamily="34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latin typeface="Yu Gothic" pitchFamily="34" charset="-128"/>
                <a:ea typeface="Yu Gothic" pitchFamily="34" charset="-128"/>
              </a:rPr>
              <a:t>Ez </a:t>
            </a:r>
            <a:r>
              <a:rPr lang="hu-HU" dirty="0">
                <a:latin typeface="Yu Gothic" pitchFamily="34" charset="-128"/>
                <a:ea typeface="Yu Gothic" pitchFamily="34" charset="-128"/>
              </a:rPr>
              <a:t>több mint 1.3 millió </a:t>
            </a:r>
            <a:r>
              <a:rPr lang="hu-HU" dirty="0" smtClean="0">
                <a:latin typeface="Yu Gothic" pitchFamily="34" charset="-128"/>
                <a:ea typeface="Yu Gothic" pitchFamily="34" charset="-128"/>
              </a:rPr>
              <a:t>pixel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latin typeface="Yu Gothic" pitchFamily="34" charset="-128"/>
                <a:ea typeface="Yu Gothic" pitchFamily="34" charset="-128"/>
              </a:rPr>
              <a:t>M</a:t>
            </a:r>
            <a:r>
              <a:rPr lang="hu-HU" dirty="0" smtClean="0">
                <a:latin typeface="Yu Gothic" pitchFamily="34" charset="-128"/>
                <a:ea typeface="Yu Gothic" pitchFamily="34" charset="-128"/>
              </a:rPr>
              <a:t>inden </a:t>
            </a:r>
            <a:r>
              <a:rPr lang="hu-HU" dirty="0">
                <a:latin typeface="Yu Gothic" pitchFamily="34" charset="-128"/>
                <a:ea typeface="Yu Gothic" pitchFamily="34" charset="-128"/>
              </a:rPr>
              <a:t>pixel </a:t>
            </a:r>
            <a:r>
              <a:rPr lang="hu-HU" dirty="0" smtClean="0">
                <a:latin typeface="Yu Gothic" pitchFamily="34" charset="-128"/>
                <a:ea typeface="Yu Gothic" pitchFamily="34" charset="-128"/>
              </a:rPr>
              <a:t>3-3</a:t>
            </a:r>
            <a:br>
              <a:rPr lang="hu-HU" dirty="0" smtClean="0">
                <a:latin typeface="Yu Gothic" pitchFamily="34" charset="-128"/>
                <a:ea typeface="Yu Gothic" pitchFamily="34" charset="-128"/>
              </a:rPr>
            </a:br>
            <a:r>
              <a:rPr lang="hu-HU" dirty="0" smtClean="0">
                <a:latin typeface="Yu Gothic" pitchFamily="34" charset="-128"/>
                <a:ea typeface="Yu Gothic" pitchFamily="34" charset="-128"/>
              </a:rPr>
              <a:t>szub-pixelből </a:t>
            </a:r>
            <a:r>
              <a:rPr lang="hu-HU" dirty="0">
                <a:latin typeface="Yu Gothic" pitchFamily="34" charset="-128"/>
                <a:ea typeface="Yu Gothic" pitchFamily="34" charset="-128"/>
              </a:rPr>
              <a:t>áll, ez majdnem 4 millió </a:t>
            </a:r>
            <a:r>
              <a:rPr lang="hu-HU" dirty="0" smtClean="0">
                <a:latin typeface="Yu Gothic" pitchFamily="34" charset="-128"/>
                <a:ea typeface="Yu Gothic" pitchFamily="34" charset="-128"/>
              </a:rPr>
              <a:t/>
            </a:r>
            <a:br>
              <a:rPr lang="hu-HU" dirty="0" smtClean="0">
                <a:latin typeface="Yu Gothic" pitchFamily="34" charset="-128"/>
                <a:ea typeface="Yu Gothic" pitchFamily="34" charset="-128"/>
              </a:rPr>
            </a:br>
            <a:r>
              <a:rPr lang="hu-HU" dirty="0" smtClean="0">
                <a:latin typeface="Yu Gothic" pitchFamily="34" charset="-128"/>
                <a:ea typeface="Yu Gothic" pitchFamily="34" charset="-128"/>
              </a:rPr>
              <a:t>szub-pixel</a:t>
            </a:r>
            <a:r>
              <a:rPr lang="hu-HU" dirty="0">
                <a:latin typeface="Yu Gothic" pitchFamily="34" charset="-128"/>
                <a:ea typeface="Yu Gothic" pitchFamily="34" charset="-128"/>
              </a:rPr>
              <a:t>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6628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LCD monitorok</a:t>
            </a:r>
            <a:endParaRPr lang="hu-HU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222" y="1371600"/>
            <a:ext cx="551088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524000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>
                <a:latin typeface="Yu Gothic" pitchFamily="34" charset="-128"/>
                <a:ea typeface="Yu Gothic" pitchFamily="34" charset="-128"/>
              </a:rPr>
              <a:t>A folyadékkristályok nem bocsájtanak ki saját fényt, csak átengedik azt, ezért háttérvilágítás szükséges (fénycső, LED)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86915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Yu Gothic" pitchFamily="34" charset="-128"/>
                <a:ea typeface="Yu Gothic" pitchFamily="34" charset="-128"/>
              </a:rPr>
              <a:t>TFT </a:t>
            </a:r>
            <a:r>
              <a:rPr lang="hu-HU" sz="3200" dirty="0" smtClean="0">
                <a:latin typeface="Yu Gothic" pitchFamily="34" charset="-128"/>
                <a:ea typeface="Yu Gothic" pitchFamily="34" charset="-128"/>
              </a:rPr>
              <a:t>(vékonyfilm tranzisztor) </a:t>
            </a:r>
            <a:r>
              <a:rPr lang="hu-HU" dirty="0" smtClean="0">
                <a:latin typeface="Yu Gothic" pitchFamily="34" charset="-128"/>
                <a:ea typeface="Yu Gothic" pitchFamily="34" charset="-128"/>
              </a:rPr>
              <a:t>kijelzők</a:t>
            </a:r>
            <a:endParaRPr lang="hu-HU" dirty="0">
              <a:latin typeface="Yu Gothic" pitchFamily="34" charset="-128"/>
              <a:ea typeface="Yu Gothic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 smtClean="0">
                <a:solidFill>
                  <a:schemeClr val="tx1"/>
                </a:solidFill>
                <a:latin typeface="Yu Gothic" pitchFamily="34" charset="-128"/>
                <a:ea typeface="Yu Gothic" pitchFamily="34" charset="-128"/>
              </a:rPr>
              <a:t>A TFT képernyők minden </a:t>
            </a:r>
            <a:r>
              <a:rPr lang="hu-HU" sz="1800" dirty="0">
                <a:solidFill>
                  <a:schemeClr val="tx1"/>
                </a:solidFill>
                <a:latin typeface="Yu Gothic" pitchFamily="34" charset="-128"/>
                <a:ea typeface="Yu Gothic" pitchFamily="34" charset="-128"/>
              </a:rPr>
              <a:t>egyes képpontja egy saját tranzisztorból </a:t>
            </a:r>
            <a:r>
              <a:rPr lang="hu-HU" sz="1800" dirty="0" smtClean="0">
                <a:solidFill>
                  <a:schemeClr val="tx1"/>
                </a:solidFill>
                <a:latin typeface="Yu Gothic" pitchFamily="34" charset="-128"/>
                <a:ea typeface="Yu Gothic" pitchFamily="34" charset="-128"/>
              </a:rPr>
              <a:t>áll</a:t>
            </a:r>
          </a:p>
          <a:p>
            <a:r>
              <a:rPr lang="hu-HU" sz="1800" dirty="0" smtClean="0">
                <a:solidFill>
                  <a:schemeClr val="tx1"/>
                </a:solidFill>
                <a:latin typeface="Yu Gothic" pitchFamily="34" charset="-128"/>
                <a:ea typeface="Yu Gothic" pitchFamily="34" charset="-128"/>
              </a:rPr>
              <a:t>A </a:t>
            </a:r>
            <a:r>
              <a:rPr lang="hu-HU" sz="1800" dirty="0">
                <a:solidFill>
                  <a:schemeClr val="tx1"/>
                </a:solidFill>
                <a:latin typeface="Yu Gothic" pitchFamily="34" charset="-128"/>
                <a:ea typeface="Yu Gothic" pitchFamily="34" charset="-128"/>
              </a:rPr>
              <a:t>tévhittel ellentétben a tranzisztorok aktív állapotban nem bocsátanak ki </a:t>
            </a:r>
            <a:r>
              <a:rPr lang="hu-HU" sz="1800" dirty="0" smtClean="0">
                <a:solidFill>
                  <a:schemeClr val="tx1"/>
                </a:solidFill>
                <a:latin typeface="Yu Gothic" pitchFamily="34" charset="-128"/>
                <a:ea typeface="Yu Gothic" pitchFamily="34" charset="-128"/>
              </a:rPr>
              <a:t>fényt</a:t>
            </a:r>
          </a:p>
          <a:p>
            <a:r>
              <a:rPr lang="hu-HU" sz="1800" dirty="0">
                <a:solidFill>
                  <a:schemeClr val="tx1"/>
                </a:solidFill>
                <a:latin typeface="Yu Gothic" pitchFamily="34" charset="-128"/>
                <a:ea typeface="Yu Gothic" pitchFamily="34" charset="-128"/>
              </a:rPr>
              <a:t>Előnyük az LCD monitorokkal szemben, hogy a katódsugárcsöves monitorokhoz hasonló jó képminőséget </a:t>
            </a:r>
            <a:r>
              <a:rPr lang="hu-HU" sz="1800" dirty="0" smtClean="0">
                <a:solidFill>
                  <a:schemeClr val="tx1"/>
                </a:solidFill>
                <a:latin typeface="Yu Gothic" pitchFamily="34" charset="-128"/>
                <a:ea typeface="Yu Gothic" pitchFamily="34" charset="-128"/>
              </a:rPr>
              <a:t>garantálnak</a:t>
            </a:r>
          </a:p>
          <a:p>
            <a:r>
              <a:rPr lang="hu-HU" sz="1800" dirty="0" smtClean="0">
                <a:solidFill>
                  <a:schemeClr val="tx1"/>
                </a:solidFill>
                <a:latin typeface="Yu Gothic" pitchFamily="34" charset="-128"/>
                <a:ea typeface="Yu Gothic" pitchFamily="34" charset="-128"/>
              </a:rPr>
              <a:t>Grafikus </a:t>
            </a:r>
            <a:r>
              <a:rPr lang="hu-HU" sz="1800" dirty="0">
                <a:solidFill>
                  <a:schemeClr val="tx1"/>
                </a:solidFill>
                <a:latin typeface="Yu Gothic" pitchFamily="34" charset="-128"/>
                <a:ea typeface="Yu Gothic" pitchFamily="34" charset="-128"/>
              </a:rPr>
              <a:t>alkalmazások </a:t>
            </a:r>
            <a:r>
              <a:rPr lang="hu-HU" sz="1800" dirty="0" smtClean="0">
                <a:solidFill>
                  <a:schemeClr val="tx1"/>
                </a:solidFill>
                <a:latin typeface="Yu Gothic" pitchFamily="34" charset="-128"/>
                <a:ea typeface="Yu Gothic" pitchFamily="34" charset="-128"/>
              </a:rPr>
              <a:t>futtatására</a:t>
            </a:r>
            <a:r>
              <a:rPr lang="hu-HU" sz="1800" dirty="0">
                <a:solidFill>
                  <a:schemeClr val="tx1"/>
                </a:solidFill>
                <a:latin typeface="Yu Gothic" pitchFamily="34" charset="-128"/>
                <a:ea typeface="Yu Gothic" pitchFamily="34" charset="-128"/>
              </a:rPr>
              <a:t>, mozgóképek szerkesztésére az LCD helyett TFT kijelzőt érdemes </a:t>
            </a:r>
            <a:r>
              <a:rPr lang="hu-HU" sz="1800" dirty="0" smtClean="0">
                <a:solidFill>
                  <a:schemeClr val="tx1"/>
                </a:solidFill>
                <a:latin typeface="Yu Gothic" pitchFamily="34" charset="-128"/>
                <a:ea typeface="Yu Gothic" pitchFamily="34" charset="-128"/>
              </a:rPr>
              <a:t>választani</a:t>
            </a:r>
            <a:endParaRPr lang="hu-HU" sz="1800" dirty="0">
              <a:solidFill>
                <a:schemeClr val="tx1"/>
              </a:solidFill>
              <a:latin typeface="Yu Gothic" pitchFamily="34" charset="-128"/>
              <a:ea typeface="Yu Gothic" pitchFamily="34" charset="-128"/>
            </a:endParaRPr>
          </a:p>
          <a:p>
            <a:endParaRPr lang="hu-HU" sz="1800" dirty="0">
              <a:latin typeface="Yu Gothic" pitchFamily="34" charset="-128"/>
              <a:ea typeface="Yu 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2064871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1549</Template>
  <TotalTime>534</TotalTime>
  <Words>914</Words>
  <Application>Microsoft Office PowerPoint</Application>
  <PresentationFormat>Prezentácia na obrazovke (4:3)</PresentationFormat>
  <Paragraphs>142</Paragraphs>
  <Slides>21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Diseño predeterminado</vt:lpstr>
      <vt:lpstr>Megjelenítők</vt:lpstr>
      <vt:lpstr>A megjelenítők típusai:</vt:lpstr>
      <vt:lpstr>CRT monitorok</vt:lpstr>
      <vt:lpstr>CRT monitorok felbontása</vt:lpstr>
      <vt:lpstr>LCD (folyadék kristályos) kijelzők</vt:lpstr>
      <vt:lpstr>LCD monitor műkódése</vt:lpstr>
      <vt:lpstr>LCD monitorok</vt:lpstr>
      <vt:lpstr>LCD monitorok</vt:lpstr>
      <vt:lpstr>TFT (vékonyfilm tranzisztor) kijelzők</vt:lpstr>
      <vt:lpstr>TFT monitor működése</vt:lpstr>
      <vt:lpstr>Plazma monitorok</vt:lpstr>
      <vt:lpstr>Plazma monitor működése</vt:lpstr>
      <vt:lpstr>Projektorok</vt:lpstr>
      <vt:lpstr>Projektorok működése</vt:lpstr>
      <vt:lpstr>Érintő képernyő</vt:lpstr>
      <vt:lpstr>Érintő képernyő</vt:lpstr>
      <vt:lpstr>Érintő képernyő</vt:lpstr>
      <vt:lpstr>3D-s megjelenítők</vt:lpstr>
      <vt:lpstr>Valódi 3D-s megjelenítők</vt:lpstr>
      <vt:lpstr>Kérdések</vt:lpstr>
      <vt:lpstr>Prezentácia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Megjelenítők</dc:title>
  <dc:creator>Varga Máté</dc:creator>
  <cp:lastModifiedBy>student</cp:lastModifiedBy>
  <cp:revision>28</cp:revision>
  <dcterms:created xsi:type="dcterms:W3CDTF">2006-08-16T00:00:00Z</dcterms:created>
  <dcterms:modified xsi:type="dcterms:W3CDTF">2016-01-27T09:17:46Z</dcterms:modified>
</cp:coreProperties>
</file>