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0" r:id="rId4"/>
    <p:sldId id="296" r:id="rId5"/>
    <p:sldId id="279" r:id="rId6"/>
    <p:sldId id="282" r:id="rId7"/>
    <p:sldId id="283" r:id="rId8"/>
    <p:sldId id="280" r:id="rId9"/>
    <p:sldId id="284" r:id="rId10"/>
    <p:sldId id="281" r:id="rId11"/>
    <p:sldId id="287" r:id="rId12"/>
    <p:sldId id="286" r:id="rId13"/>
    <p:sldId id="285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>
        <p:scale>
          <a:sx n="73" d="100"/>
          <a:sy n="73" d="100"/>
        </p:scale>
        <p:origin x="-12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 u="sng" dirty="0" smtClean="0">
                <a:latin typeface="Book Antiqua" panose="02040602050305030304" pitchFamily="18" charset="0"/>
              </a:rPr>
              <a:t>Windows</a:t>
            </a:r>
            <a:r>
              <a:rPr lang="hu-HU" sz="1800" b="1" u="sng" baseline="0" dirty="0" smtClean="0">
                <a:latin typeface="Book Antiqua" panose="02040602050305030304" pitchFamily="18" charset="0"/>
              </a:rPr>
              <a:t> 8 betöltési idő, böngésző </a:t>
            </a:r>
            <a:r>
              <a:rPr lang="hu-HU" sz="1800" b="1" u="sng" baseline="0" dirty="0" err="1" smtClean="0">
                <a:latin typeface="Book Antiqua" panose="02040602050305030304" pitchFamily="18" charset="0"/>
              </a:rPr>
              <a:t>inditásáig</a:t>
            </a:r>
            <a:endParaRPr lang="hu-HU" sz="1800" b="1" u="sng" dirty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másodperc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Munka1!$A$2:$A$4</c:f>
              <c:strCache>
                <c:ptCount val="3"/>
                <c:pt idx="0">
                  <c:v>SSHD</c:v>
                </c:pt>
                <c:pt idx="1">
                  <c:v>SSD</c:v>
                </c:pt>
                <c:pt idx="2">
                  <c:v>HHD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34</c:v>
                </c:pt>
                <c:pt idx="1">
                  <c:v>36</c:v>
                </c:pt>
                <c:pt idx="2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FB-4359-B0A8-7AC34AE79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501568"/>
        <c:axId val="23663360"/>
      </c:barChart>
      <c:catAx>
        <c:axId val="5950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663360"/>
        <c:crosses val="autoZero"/>
        <c:auto val="1"/>
        <c:lblAlgn val="ctr"/>
        <c:lblOffset val="100"/>
        <c:noMultiLvlLbl val="0"/>
      </c:catAx>
      <c:valAx>
        <c:axId val="23663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950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 u="sng" dirty="0" smtClean="0">
                <a:latin typeface="Book Antiqua" panose="02040602050305030304" pitchFamily="18" charset="0"/>
              </a:rPr>
              <a:t>Windows</a:t>
            </a:r>
            <a:r>
              <a:rPr lang="hu-HU" sz="1800" b="1" u="sng" baseline="0" dirty="0" smtClean="0">
                <a:latin typeface="Book Antiqua" panose="02040602050305030304" pitchFamily="18" charset="0"/>
              </a:rPr>
              <a:t> 8 betöltési idő, böngésző </a:t>
            </a:r>
            <a:r>
              <a:rPr lang="hu-HU" sz="1800" b="1" u="sng" baseline="0" dirty="0" err="1" smtClean="0">
                <a:latin typeface="Book Antiqua" panose="02040602050305030304" pitchFamily="18" charset="0"/>
              </a:rPr>
              <a:t>inditásáig</a:t>
            </a:r>
            <a:endParaRPr lang="hu-HU" sz="1800" b="1" u="sng" dirty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másodperc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Munka1!$A$2:$A$4</c:f>
              <c:strCache>
                <c:ptCount val="3"/>
                <c:pt idx="0">
                  <c:v>SSHD</c:v>
                </c:pt>
                <c:pt idx="1">
                  <c:v>SSD</c:v>
                </c:pt>
                <c:pt idx="2">
                  <c:v>HHD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42</c:v>
                </c:pt>
                <c:pt idx="1">
                  <c:v>44</c:v>
                </c:pt>
                <c:pt idx="2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FB-4359-B0A8-7AC34AE79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998464"/>
        <c:axId val="24000000"/>
      </c:barChart>
      <c:catAx>
        <c:axId val="23998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000000"/>
        <c:crosses val="autoZero"/>
        <c:auto val="1"/>
        <c:lblAlgn val="ctr"/>
        <c:lblOffset val="100"/>
        <c:noMultiLvlLbl val="0"/>
      </c:catAx>
      <c:valAx>
        <c:axId val="24000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99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 u="sng" dirty="0" err="1" smtClean="0">
                <a:latin typeface="Book Antiqua" panose="02040602050305030304" pitchFamily="18" charset="0"/>
              </a:rPr>
              <a:t>Crysis</a:t>
            </a:r>
            <a:r>
              <a:rPr lang="hu-HU" sz="1800" b="1" u="sng" dirty="0" smtClean="0">
                <a:latin typeface="Book Antiqua" panose="02040602050305030304" pitchFamily="18" charset="0"/>
              </a:rPr>
              <a:t> 3</a:t>
            </a:r>
            <a:r>
              <a:rPr lang="hu-HU" sz="1800" b="1" u="sng" baseline="0" dirty="0" smtClean="0">
                <a:latin typeface="Book Antiqua" panose="02040602050305030304" pitchFamily="18" charset="0"/>
              </a:rPr>
              <a:t> telepítési ideje</a:t>
            </a:r>
            <a:endParaRPr lang="hu-HU" sz="1800" b="1" u="sng" dirty="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másodperc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Munka1!$A$2:$A$4</c:f>
              <c:strCache>
                <c:ptCount val="3"/>
                <c:pt idx="0">
                  <c:v>SSHD</c:v>
                </c:pt>
                <c:pt idx="1">
                  <c:v>SSD</c:v>
                </c:pt>
                <c:pt idx="2">
                  <c:v>HHD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470</c:v>
                </c:pt>
                <c:pt idx="1">
                  <c:v>690</c:v>
                </c:pt>
                <c:pt idx="2">
                  <c:v>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FB-4359-B0A8-7AC34AE79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096256"/>
        <c:axId val="34097792"/>
      </c:barChart>
      <c:catAx>
        <c:axId val="3409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097792"/>
        <c:crosses val="autoZero"/>
        <c:auto val="1"/>
        <c:lblAlgn val="ctr"/>
        <c:lblOffset val="100"/>
        <c:noMultiLvlLbl val="0"/>
      </c:catAx>
      <c:valAx>
        <c:axId val="34097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09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 u="sng" dirty="0" err="1" smtClean="0">
                <a:latin typeface="Book Antiqua" panose="02040602050305030304" pitchFamily="18" charset="0"/>
              </a:rPr>
              <a:t>Crysis</a:t>
            </a:r>
            <a:r>
              <a:rPr lang="hu-HU" sz="1800" b="1" u="sng" dirty="0" smtClean="0">
                <a:latin typeface="Book Antiqua" panose="02040602050305030304" pitchFamily="18" charset="0"/>
              </a:rPr>
              <a:t> 3</a:t>
            </a:r>
            <a:r>
              <a:rPr lang="hu-HU" sz="1800" b="1" u="sng" baseline="0" dirty="0" smtClean="0">
                <a:latin typeface="Book Antiqua" panose="02040602050305030304" pitchFamily="18" charset="0"/>
              </a:rPr>
              <a:t> betöltésii ideje</a:t>
            </a:r>
            <a:endParaRPr lang="hu-HU" sz="1800" b="1" u="sng" dirty="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másodperc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Munka1!$A$2:$A$4</c:f>
              <c:strCache>
                <c:ptCount val="3"/>
                <c:pt idx="0">
                  <c:v>SSHD</c:v>
                </c:pt>
                <c:pt idx="1">
                  <c:v>SSD</c:v>
                </c:pt>
                <c:pt idx="2">
                  <c:v>HHD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88</c:v>
                </c:pt>
                <c:pt idx="1">
                  <c:v>78</c:v>
                </c:pt>
                <c:pt idx="2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19-42B6-B410-E430C781D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130944"/>
        <c:axId val="34132736"/>
      </c:barChart>
      <c:catAx>
        <c:axId val="34130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132736"/>
        <c:crosses val="autoZero"/>
        <c:auto val="1"/>
        <c:lblAlgn val="ctr"/>
        <c:lblOffset val="100"/>
        <c:noMultiLvlLbl val="0"/>
      </c:catAx>
      <c:valAx>
        <c:axId val="34132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13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 u="sng" dirty="0" smtClean="0">
                <a:latin typeface="Book Antiqua" panose="02040602050305030304" pitchFamily="18" charset="0"/>
              </a:rPr>
              <a:t>Kis fájlok másolása (MB/másodperc)</a:t>
            </a:r>
            <a:endParaRPr lang="hu-HU" sz="1800" b="1" u="sng" dirty="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930317937059525"/>
          <c:y val="0.15351342514166055"/>
          <c:w val="0.83020305252683324"/>
          <c:h val="0.64338239130661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Mbyte/sec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Munka1!$A$2:$A$4</c:f>
              <c:strCache>
                <c:ptCount val="3"/>
                <c:pt idx="0">
                  <c:v>SSHD</c:v>
                </c:pt>
                <c:pt idx="1">
                  <c:v>SSD</c:v>
                </c:pt>
                <c:pt idx="2">
                  <c:v>HHD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8.8000000000000007</c:v>
                </c:pt>
                <c:pt idx="1">
                  <c:v>21.35</c:v>
                </c:pt>
                <c:pt idx="2">
                  <c:v>5.75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FB-4359-B0A8-7AC34AE79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227264"/>
        <c:axId val="31233152"/>
      </c:barChart>
      <c:catAx>
        <c:axId val="3122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233152"/>
        <c:crosses val="autoZero"/>
        <c:auto val="1"/>
        <c:lblAlgn val="ctr"/>
        <c:lblOffset val="100"/>
        <c:noMultiLvlLbl val="0"/>
      </c:catAx>
      <c:valAx>
        <c:axId val="31233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22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 u="sng" dirty="0" smtClean="0">
                <a:latin typeface="Book Antiqua" panose="02040602050305030304" pitchFamily="18" charset="0"/>
              </a:rPr>
              <a:t>Nagy</a:t>
            </a:r>
            <a:r>
              <a:rPr lang="hu-HU" sz="1800" b="1" u="sng" baseline="0" dirty="0" smtClean="0">
                <a:latin typeface="Book Antiqua" panose="02040602050305030304" pitchFamily="18" charset="0"/>
              </a:rPr>
              <a:t> fájlok másolása </a:t>
            </a:r>
            <a:r>
              <a:rPr lang="hu-HU" sz="1800" b="1" i="0" u="none" strike="noStrike" baseline="0" dirty="0" smtClean="0">
                <a:effectLst/>
                <a:latin typeface="Book Antiqua" panose="02040602050305030304" pitchFamily="18" charset="0"/>
              </a:rPr>
              <a:t>(MB/másodperc)</a:t>
            </a:r>
            <a:endParaRPr lang="hu-HU" sz="1800" b="1" u="sng" dirty="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másodperc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Munka1!$A$2:$A$4</c:f>
              <c:strCache>
                <c:ptCount val="3"/>
                <c:pt idx="0">
                  <c:v>SSHD</c:v>
                </c:pt>
                <c:pt idx="1">
                  <c:v>SSD</c:v>
                </c:pt>
                <c:pt idx="2">
                  <c:v>HHD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31.44</c:v>
                </c:pt>
                <c:pt idx="1">
                  <c:v>96.25</c:v>
                </c:pt>
                <c:pt idx="2">
                  <c:v>36.35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19-42B6-B410-E430C781D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182656"/>
        <c:axId val="34184192"/>
      </c:barChart>
      <c:catAx>
        <c:axId val="34182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184192"/>
        <c:crosses val="autoZero"/>
        <c:auto val="1"/>
        <c:lblAlgn val="ctr"/>
        <c:lblOffset val="100"/>
        <c:noMultiLvlLbl val="0"/>
      </c:catAx>
      <c:valAx>
        <c:axId val="3418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18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 u="sng" dirty="0" err="1" smtClean="0">
                <a:latin typeface="Book Antiqua" panose="02040602050305030304" pitchFamily="18" charset="0"/>
              </a:rPr>
              <a:t>Chrome</a:t>
            </a:r>
            <a:r>
              <a:rPr lang="hu-HU" sz="1800" b="1" u="sng" baseline="0" dirty="0" smtClean="0">
                <a:latin typeface="Book Antiqua" panose="02040602050305030304" pitchFamily="18" charset="0"/>
              </a:rPr>
              <a:t> indítása 20 lappal</a:t>
            </a:r>
            <a:endParaRPr lang="hu-HU" sz="1800" b="1" u="sng" dirty="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930317937059525"/>
          <c:y val="0.15351342514166055"/>
          <c:w val="0.83020305252683324"/>
          <c:h val="0.64338239130661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Másodperc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Munka1!$A$2:$A$4</c:f>
              <c:strCache>
                <c:ptCount val="3"/>
                <c:pt idx="0">
                  <c:v>SSHD</c:v>
                </c:pt>
                <c:pt idx="1">
                  <c:v>SSD</c:v>
                </c:pt>
                <c:pt idx="2">
                  <c:v>HHD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35</c:v>
                </c:pt>
                <c:pt idx="1">
                  <c:v>20</c:v>
                </c:pt>
                <c:pt idx="2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FB-4359-B0A8-7AC34AE79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145344"/>
        <c:axId val="47146880"/>
      </c:barChart>
      <c:catAx>
        <c:axId val="4714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146880"/>
        <c:crosses val="autoZero"/>
        <c:auto val="1"/>
        <c:lblAlgn val="ctr"/>
        <c:lblOffset val="100"/>
        <c:noMultiLvlLbl val="0"/>
      </c:catAx>
      <c:valAx>
        <c:axId val="4714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14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 u="sng" dirty="0" smtClean="0">
                <a:latin typeface="Book Antiqua" panose="02040602050305030304" pitchFamily="18" charset="0"/>
              </a:rPr>
              <a:t>Programcsomag</a:t>
            </a:r>
            <a:r>
              <a:rPr lang="hu-HU" sz="1800" b="1" u="sng" baseline="0" dirty="0" smtClean="0">
                <a:latin typeface="Book Antiqua" panose="02040602050305030304" pitchFamily="18" charset="0"/>
              </a:rPr>
              <a:t> betöltése</a:t>
            </a:r>
            <a:endParaRPr lang="hu-HU" sz="1800" b="1" u="sng" dirty="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Másodperc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Munka1!$A$2:$A$4</c:f>
              <c:strCache>
                <c:ptCount val="3"/>
                <c:pt idx="0">
                  <c:v>SSHD</c:v>
                </c:pt>
                <c:pt idx="1">
                  <c:v>SSD</c:v>
                </c:pt>
                <c:pt idx="2">
                  <c:v>HHD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69</c:v>
                </c:pt>
                <c:pt idx="1">
                  <c:v>29</c:v>
                </c:pt>
                <c:pt idx="2">
                  <c:v>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19-42B6-B410-E430C781D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188928"/>
        <c:axId val="60190720"/>
      </c:barChart>
      <c:catAx>
        <c:axId val="6018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190720"/>
        <c:crosses val="autoZero"/>
        <c:auto val="1"/>
        <c:lblAlgn val="ctr"/>
        <c:lblOffset val="100"/>
        <c:noMultiLvlLbl val="0"/>
      </c:catAx>
      <c:valAx>
        <c:axId val="6019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18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hu-HU" smtClean="0"/>
              <a:t>2016.02.03.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hu-HU" smtClean="0"/>
              <a:t>2016.02.03.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 bwMode="gray">
          <a:xfrm>
            <a:off x="-1588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/>
          <p:cNvSpPr/>
          <p:nvPr userDrawn="1"/>
        </p:nvSpPr>
        <p:spPr bwMode="black">
          <a:xfrm>
            <a:off x="-1588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2016.02.03.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2016.02.03.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2016.02.03.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2016.02.03.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7048" y="457200"/>
            <a:ext cx="91440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2016.02.03.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2016.02.03.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2016.02.03.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2016.02.03.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2016.02.03.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hu-HU" smtClean="0"/>
              <a:pPr/>
              <a:t>2016.02.03.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1152">
          <p15:clr>
            <a:srgbClr val="F26B43"/>
          </p15:clr>
        </p15:guide>
        <p15:guide id="5" orient="horz" pos="3840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6720">
          <p15:clr>
            <a:srgbClr val="F26B43"/>
          </p15:clr>
        </p15:guide>
        <p15:guide id="8" pos="960">
          <p15:clr>
            <a:srgbClr val="F26B43"/>
          </p15:clr>
        </p15:guide>
        <p15:guide id="9" pos="672">
          <p15:clr>
            <a:srgbClr val="F26B43"/>
          </p15:clr>
        </p15:guide>
        <p15:guide id="10" pos="7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55440" y="2924944"/>
            <a:ext cx="10058400" cy="2455912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Book Antiqua" panose="02040602050305030304" pitchFamily="18" charset="0"/>
              </a:rPr>
              <a:t>Korszerű </a:t>
            </a:r>
            <a:r>
              <a:rPr lang="hu-HU" dirty="0" smtClean="0">
                <a:latin typeface="Book Antiqua" panose="02040602050305030304" pitchFamily="18" charset="0"/>
              </a:rPr>
              <a:t>háttértárolók</a:t>
            </a:r>
            <a:br>
              <a:rPr lang="hu-HU" dirty="0" smtClean="0">
                <a:latin typeface="Book Antiqua" panose="02040602050305030304" pitchFamily="18" charset="0"/>
              </a:rPr>
            </a:br>
            <a:r>
              <a:rPr lang="hu-HU" sz="1600" dirty="0" smtClean="0">
                <a:latin typeface="Book Antiqua" panose="02040602050305030304" pitchFamily="18" charset="0"/>
              </a:rPr>
              <a:t>Készítette:</a:t>
            </a:r>
            <a:r>
              <a:rPr lang="hu-HU" dirty="0">
                <a:latin typeface="Book Antiqua" panose="02040602050305030304" pitchFamily="18" charset="0"/>
              </a:rPr>
              <a:t>	</a:t>
            </a:r>
            <a:r>
              <a:rPr lang="hu-HU" sz="3200" dirty="0" smtClean="0">
                <a:latin typeface="Book Antiqua" panose="02040602050305030304" pitchFamily="18" charset="0"/>
              </a:rPr>
              <a:t>Lázár Dániel</a:t>
            </a:r>
            <a:br>
              <a:rPr lang="hu-HU" sz="3200" dirty="0" smtClean="0">
                <a:latin typeface="Book Antiqua" panose="02040602050305030304" pitchFamily="18" charset="0"/>
              </a:rPr>
            </a:br>
            <a:r>
              <a:rPr lang="hu-HU" sz="1600" dirty="0" smtClean="0">
                <a:latin typeface="Book Antiqua" panose="02040602050305030304" pitchFamily="18" charset="0"/>
              </a:rPr>
              <a:t>Felkészítő tanár:</a:t>
            </a:r>
            <a:r>
              <a:rPr lang="hu-HU" sz="3200" dirty="0" smtClean="0">
                <a:latin typeface="Book Antiqua" panose="02040602050305030304" pitchFamily="18" charset="0"/>
              </a:rPr>
              <a:t>	</a:t>
            </a:r>
            <a:r>
              <a:rPr lang="hu-HU" sz="2800" dirty="0" smtClean="0">
                <a:latin typeface="Book Antiqua" panose="02040602050305030304" pitchFamily="18" charset="0"/>
              </a:rPr>
              <a:t>Törökné </a:t>
            </a:r>
            <a:r>
              <a:rPr lang="hu-HU" sz="2800" dirty="0">
                <a:latin typeface="Book Antiqua" panose="02040602050305030304" pitchFamily="18" charset="0"/>
              </a:rPr>
              <a:t>Nyíri </a:t>
            </a:r>
            <a:r>
              <a:rPr lang="hu-HU" sz="2800" dirty="0" smtClean="0">
                <a:latin typeface="Book Antiqua" panose="02040602050305030304" pitchFamily="18" charset="0"/>
              </a:rPr>
              <a:t>Julianna</a:t>
            </a:r>
            <a:br>
              <a:rPr lang="hu-HU" sz="2800" dirty="0" smtClean="0">
                <a:latin typeface="Book Antiqua" panose="02040602050305030304" pitchFamily="18" charset="0"/>
              </a:rPr>
            </a:br>
            <a:r>
              <a:rPr lang="hu-HU" sz="1800" dirty="0">
                <a:latin typeface="Book Antiqua" panose="02040602050305030304" pitchFamily="18" charset="0"/>
              </a:rPr>
              <a:t>Váci SZC Király Endre Szakközépiskolája, Szakiskolája és Kollégiuma</a:t>
            </a: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335360" y="738862"/>
            <a:ext cx="6984776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>
                <a:latin typeface="Book Antiqua" panose="02040602050305030304" pitchFamily="18" charset="0"/>
              </a:rPr>
              <a:t>A hibrid merevlemez az SSD és a HDD fent említett pozitív tulajdonságait próbálja ötvözni egyetlen, 2,5" vagy 3,5" formátumú meghajtóban. Elnevezést tekintve jelenleg két típussal találkozhatunk: HHD (</a:t>
            </a:r>
            <a:r>
              <a:rPr lang="hu-HU" sz="2300" dirty="0" err="1">
                <a:latin typeface="Book Antiqua" panose="02040602050305030304" pitchFamily="18" charset="0"/>
              </a:rPr>
              <a:t>Hybrid</a:t>
            </a:r>
            <a:r>
              <a:rPr lang="hu-HU" sz="2300" dirty="0">
                <a:latin typeface="Book Antiqua" panose="02040602050305030304" pitchFamily="18" charset="0"/>
              </a:rPr>
              <a:t> </a:t>
            </a:r>
            <a:r>
              <a:rPr lang="hu-HU" sz="2300" dirty="0" err="1">
                <a:latin typeface="Book Antiqua" panose="02040602050305030304" pitchFamily="18" charset="0"/>
              </a:rPr>
              <a:t>Hard</a:t>
            </a:r>
            <a:r>
              <a:rPr lang="hu-HU" sz="2300" dirty="0">
                <a:latin typeface="Book Antiqua" panose="02040602050305030304" pitchFamily="18" charset="0"/>
              </a:rPr>
              <a:t> Drive) és SSHD (</a:t>
            </a:r>
            <a:r>
              <a:rPr lang="hu-HU" sz="2300" dirty="0" err="1">
                <a:latin typeface="Book Antiqua" panose="02040602050305030304" pitchFamily="18" charset="0"/>
              </a:rPr>
              <a:t>Solid</a:t>
            </a:r>
            <a:r>
              <a:rPr lang="hu-HU" sz="2300" dirty="0">
                <a:latin typeface="Book Antiqua" panose="02040602050305030304" pitchFamily="18" charset="0"/>
              </a:rPr>
              <a:t> </a:t>
            </a:r>
            <a:r>
              <a:rPr lang="hu-HU" sz="2300" dirty="0" err="1">
                <a:latin typeface="Book Antiqua" panose="02040602050305030304" pitchFamily="18" charset="0"/>
              </a:rPr>
              <a:t>State</a:t>
            </a:r>
            <a:r>
              <a:rPr lang="hu-HU" sz="2300" dirty="0">
                <a:latin typeface="Book Antiqua" panose="02040602050305030304" pitchFamily="18" charset="0"/>
              </a:rPr>
              <a:t> </a:t>
            </a:r>
            <a:r>
              <a:rPr lang="hu-HU" sz="2300" dirty="0" err="1">
                <a:latin typeface="Book Antiqua" panose="02040602050305030304" pitchFamily="18" charset="0"/>
              </a:rPr>
              <a:t>Hybrid</a:t>
            </a:r>
            <a:r>
              <a:rPr lang="hu-HU" sz="2300" dirty="0">
                <a:latin typeface="Book Antiqua" panose="02040602050305030304" pitchFamily="18" charset="0"/>
              </a:rPr>
              <a:t> Drive). A két rövidítés mögött húzódó koncepciókat tekintve nincs lényegi különbség. Mechanikai oldalról a meghajtók egy teljesen átlagos merevlemez képességeivel rendelkeznek, így a különbséget a meghajtók alján elhelyezkedő elektronikánál kell keresnünk, ahová a szokványos komponensek (motorvezérlő, cache, stb.) egy NAND chip is felkerül. A rendszer egyik hátulütője, hogy a gyorsabb betöltési idő eléréséhez legalább 3-4 indítás szükséges, ugyanis ekkor dönthet a szükséges fájlok NAND chipbe másolása mellett a meghajtó vezérlése.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35360" y="30976"/>
            <a:ext cx="1029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SSHD, hibrid merevlemez</a:t>
            </a:r>
            <a:endParaRPr lang="hu-H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824" y="1412776"/>
            <a:ext cx="4584824" cy="4034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7455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335360" y="738862"/>
            <a:ext cx="115932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 smtClean="0">
                <a:latin typeface="Book Antiqua" panose="02040602050305030304" pitchFamily="18" charset="0"/>
              </a:rPr>
              <a:t>Előnyei: </a:t>
            </a:r>
          </a:p>
          <a:p>
            <a:pPr marL="342900" indent="-342900">
              <a:buFontTx/>
              <a:buChar char="-"/>
            </a:pPr>
            <a:r>
              <a:rPr lang="hu-HU" sz="2300" dirty="0" smtClean="0">
                <a:latin typeface="Book Antiqua" panose="02040602050305030304" pitchFamily="18" charset="0"/>
              </a:rPr>
              <a:t>Nagy tárkapacitás</a:t>
            </a:r>
          </a:p>
          <a:p>
            <a:pPr marL="342900" indent="-342900">
              <a:buFontTx/>
              <a:buChar char="-"/>
            </a:pPr>
            <a:r>
              <a:rPr lang="hu-HU" sz="2300" dirty="0" smtClean="0">
                <a:latin typeface="Book Antiqua" panose="02040602050305030304" pitchFamily="18" charset="0"/>
              </a:rPr>
              <a:t>Relatíve olcsó</a:t>
            </a:r>
          </a:p>
          <a:p>
            <a:pPr marL="342900" indent="-342900">
              <a:buFontTx/>
              <a:buChar char="-"/>
            </a:pPr>
            <a:r>
              <a:rPr lang="hu-HU" sz="2300" dirty="0" smtClean="0">
                <a:latin typeface="Book Antiqua" panose="02040602050305030304" pitchFamily="18" charset="0"/>
              </a:rPr>
              <a:t>HDD-nél jóval gyorsabb de az SSD-</a:t>
            </a:r>
            <a:r>
              <a:rPr lang="hu-HU" sz="2300" dirty="0" err="1" smtClean="0">
                <a:latin typeface="Book Antiqua" panose="02040602050305030304" pitchFamily="18" charset="0"/>
              </a:rPr>
              <a:t>nél</a:t>
            </a:r>
            <a:r>
              <a:rPr lang="hu-HU" sz="2300" dirty="0" smtClean="0">
                <a:latin typeface="Book Antiqua" panose="02040602050305030304" pitchFamily="18" charset="0"/>
              </a:rPr>
              <a:t> még mindig lassabb</a:t>
            </a:r>
          </a:p>
          <a:p>
            <a:r>
              <a:rPr lang="hu-HU" sz="2300" dirty="0" smtClean="0">
                <a:latin typeface="Book Antiqua" panose="02040602050305030304" pitchFamily="18" charset="0"/>
              </a:rPr>
              <a:t>Hátrányai:</a:t>
            </a:r>
          </a:p>
          <a:p>
            <a:pPr marL="342900" indent="-342900">
              <a:buFontTx/>
              <a:buChar char="-"/>
            </a:pPr>
            <a:r>
              <a:rPr lang="hu-HU" sz="2300" dirty="0" smtClean="0">
                <a:latin typeface="Book Antiqua" panose="02040602050305030304" pitchFamily="18" charset="0"/>
              </a:rPr>
              <a:t>Nincs elterjedve</a:t>
            </a:r>
          </a:p>
          <a:p>
            <a:pPr marL="342900" indent="-342900">
              <a:buFontTx/>
              <a:buChar char="-"/>
            </a:pPr>
            <a:r>
              <a:rPr lang="hu-HU" sz="2300" dirty="0" smtClean="0">
                <a:latin typeface="Book Antiqua" panose="02040602050305030304" pitchFamily="18" charset="0"/>
              </a:rPr>
              <a:t>Nem éri meg külön </a:t>
            </a:r>
            <a:r>
              <a:rPr lang="hu-HU" sz="2300" dirty="0" err="1" smtClean="0">
                <a:latin typeface="Book Antiqua" panose="02040602050305030304" pitchFamily="18" charset="0"/>
              </a:rPr>
              <a:t>bővitésként</a:t>
            </a:r>
            <a:endParaRPr lang="hu-HU" sz="2300" dirty="0">
              <a:latin typeface="Book Antiqua" panose="02040602050305030304" pitchFamily="18" charset="0"/>
            </a:endParaRPr>
          </a:p>
          <a:p>
            <a:pPr marL="342900" indent="-342900">
              <a:buFontTx/>
              <a:buChar char="-"/>
            </a:pPr>
            <a:r>
              <a:rPr lang="hu-HU" sz="2300" dirty="0" smtClean="0">
                <a:latin typeface="Book Antiqua" panose="02040602050305030304" pitchFamily="18" charset="0"/>
              </a:rPr>
              <a:t>Sérülékeny</a:t>
            </a:r>
            <a:endParaRPr lang="hu-HU" sz="2300" dirty="0">
              <a:latin typeface="Book Antiqua" panose="0204060205030503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35360" y="30976"/>
            <a:ext cx="1029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SSHD, hibrid merevlemez</a:t>
            </a:r>
            <a:endParaRPr lang="hu-H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31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335360" y="738862"/>
            <a:ext cx="6696744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 smtClean="0">
                <a:latin typeface="Book Antiqua" panose="02040602050305030304" pitchFamily="18" charset="0"/>
              </a:rPr>
              <a:t>Miért jó az SSHD?</a:t>
            </a:r>
          </a:p>
          <a:p>
            <a:r>
              <a:rPr lang="hu-HU" sz="2300" dirty="0" smtClean="0">
                <a:latin typeface="Book Antiqua" panose="02040602050305030304" pitchFamily="18" charset="0"/>
              </a:rPr>
              <a:t>- Adataink </a:t>
            </a:r>
            <a:r>
              <a:rPr lang="hu-HU" sz="2300" dirty="0">
                <a:latin typeface="Book Antiqua" panose="02040602050305030304" pitchFamily="18" charset="0"/>
              </a:rPr>
              <a:t>elfoglalt tárterület szerinti nagyobb részének még mindig remek helyet biztosíthat egy HDD. Filmek, zenék, képek, dokumentumok, archivált anyagok: ezek mind olyan fájlok, amelyek megnyitásánál kevésbé, bizonyos esetekben egyáltalán nem is érezhető az, hogy egy SSD biztosítja számukra a tárhelyet. Ebből következik, hogy ezen adatainkat szinte luxusnak minősül a meglehetősen magas ár/GB mutatóval rendelkező SSD-n tárolni. Így a legtöbb vásárló, ha lehetősége van rá, akkor egy kisebb, 100 GB körüli SSD-t, valamint egy (vagy netán több) 500 GB-os vagy annál nagyobb kapacitású HDD-t használ </a:t>
            </a:r>
            <a:r>
              <a:rPr lang="hu-HU" sz="2300" dirty="0" smtClean="0">
                <a:latin typeface="Book Antiqua" panose="02040602050305030304" pitchFamily="18" charset="0"/>
              </a:rPr>
              <a:t>egy időben. </a:t>
            </a:r>
            <a:r>
              <a:rPr lang="hu-HU" sz="2300" dirty="0">
                <a:latin typeface="Book Antiqua" panose="02040602050305030304" pitchFamily="18" charset="0"/>
              </a:rPr>
              <a:t>Az előbbin az operációs rendszer, valamint a telepített alkalmazások, míg az utóbbin a maradék adathalmaz található.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35360" y="30976"/>
            <a:ext cx="1029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SSHD, hibrid merevlemez</a:t>
            </a:r>
            <a:endParaRPr lang="hu-H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2309085"/>
            <a:ext cx="4734892" cy="296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8736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335360" y="30976"/>
            <a:ext cx="1029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Sebesség teszt  SSD, HDD és SSHD alatt: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35360" y="738862"/>
            <a:ext cx="11521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ook Antiqua" panose="02040602050305030304" pitchFamily="18" charset="0"/>
              </a:rPr>
              <a:t>Első lépésben néhány szintetikus benchmarkot futtatunk, hogy lássuk az elvi határokat. Amit itt érdemes lehet megnézni, az az elérési időben látható drámai különbség: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969651"/>
            <a:ext cx="3840565" cy="3119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25" y="3676044"/>
            <a:ext cx="3936299" cy="318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19" y="1939191"/>
            <a:ext cx="3729521" cy="310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1631504" y="2062302"/>
            <a:ext cx="98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smtClean="0">
                <a:solidFill>
                  <a:schemeClr val="bg1"/>
                </a:solidFill>
              </a:rPr>
              <a:t>HDD</a:t>
            </a:r>
            <a:endParaRPr lang="hu-HU" sz="3200" b="1" u="sng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601979" y="3789040"/>
            <a:ext cx="98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smtClean="0">
                <a:solidFill>
                  <a:schemeClr val="bg1"/>
                </a:solidFill>
              </a:rPr>
              <a:t>SSD</a:t>
            </a:r>
            <a:endParaRPr lang="hu-HU" sz="3200" b="1" u="sng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425850" y="2062301"/>
            <a:ext cx="120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smtClean="0">
                <a:solidFill>
                  <a:schemeClr val="bg1"/>
                </a:solidFill>
              </a:rPr>
              <a:t>SSHD</a:t>
            </a:r>
            <a:endParaRPr lang="hu-HU" sz="3200" b="1" u="sng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190820" y="1939191"/>
            <a:ext cx="392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Book Antiqua" panose="02040602050305030304" pitchFamily="18" charset="0"/>
              </a:rPr>
              <a:t>Itt láthatóak a maximális olvasó sebességek</a:t>
            </a:r>
            <a:endParaRPr lang="hu-HU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15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335360" y="30976"/>
            <a:ext cx="1029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Sebesség teszt  SSD, HDD és SSHD alatt: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35360" y="738862"/>
            <a:ext cx="1152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ook Antiqua" panose="02040602050305030304" pitchFamily="18" charset="0"/>
              </a:rPr>
              <a:t>Következőnek a Windows 8 boot idejét mértük: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631504" y="2062302"/>
            <a:ext cx="98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smtClean="0">
                <a:solidFill>
                  <a:schemeClr val="bg1"/>
                </a:solidFill>
              </a:rPr>
              <a:t>HDD</a:t>
            </a:r>
            <a:endParaRPr lang="hu-HU" sz="3200" b="1" u="sng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601979" y="3789040"/>
            <a:ext cx="98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smtClean="0">
                <a:solidFill>
                  <a:schemeClr val="bg1"/>
                </a:solidFill>
              </a:rPr>
              <a:t>SSD</a:t>
            </a:r>
            <a:endParaRPr lang="hu-HU" sz="3200" b="1" u="sng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425850" y="2062301"/>
            <a:ext cx="120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smtClean="0">
                <a:solidFill>
                  <a:schemeClr val="bg1"/>
                </a:solidFill>
              </a:rPr>
              <a:t>SSHD</a:t>
            </a:r>
            <a:endParaRPr lang="hu-HU" sz="32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17518629"/>
              </p:ext>
            </p:extLst>
          </p:nvPr>
        </p:nvGraphicFramePr>
        <p:xfrm>
          <a:off x="2032000" y="1200527"/>
          <a:ext cx="8128000" cy="4646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623392" y="5949280"/>
            <a:ext cx="10873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Az SSD és az SSHD jelentős mértékben csökkentette a bekapcsoló gomb megnyomása és a </a:t>
            </a:r>
            <a:r>
              <a:rPr lang="hu-HU" sz="2400" dirty="0" smtClean="0"/>
              <a:t>böngésző kezdőoldaláig való betöltést.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43961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335360" y="30976"/>
            <a:ext cx="1029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Sebesség teszt  SSD, HDD és SSHD alatt: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35360" y="738862"/>
            <a:ext cx="1152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Book Antiqua" panose="02040602050305030304" pitchFamily="18" charset="0"/>
              </a:rPr>
              <a:t>Ugyanezeket a méréseket elvégeztük újraindítás esetén:</a:t>
            </a:r>
            <a:endParaRPr lang="hu-HU" sz="2400" dirty="0">
              <a:latin typeface="Book Antiqua" panose="0204060205030503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631504" y="2062302"/>
            <a:ext cx="98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smtClean="0">
                <a:solidFill>
                  <a:schemeClr val="bg1"/>
                </a:solidFill>
              </a:rPr>
              <a:t>HDD</a:t>
            </a:r>
            <a:endParaRPr lang="hu-HU" sz="3200" b="1" u="sng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601979" y="3789040"/>
            <a:ext cx="98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smtClean="0">
                <a:solidFill>
                  <a:schemeClr val="bg1"/>
                </a:solidFill>
              </a:rPr>
              <a:t>SSD</a:t>
            </a:r>
            <a:endParaRPr lang="hu-HU" sz="3200" b="1" u="sng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425850" y="2062301"/>
            <a:ext cx="120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smtClean="0">
                <a:solidFill>
                  <a:schemeClr val="bg1"/>
                </a:solidFill>
              </a:rPr>
              <a:t>SSHD</a:t>
            </a:r>
            <a:endParaRPr lang="hu-HU" sz="32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47205558"/>
              </p:ext>
            </p:extLst>
          </p:nvPr>
        </p:nvGraphicFramePr>
        <p:xfrm>
          <a:off x="2032000" y="1200527"/>
          <a:ext cx="8128000" cy="4646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623392" y="5949280"/>
            <a:ext cx="10873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különbség elenyésző az SSD és az SSHD között, ami nem is meglepő, lévén, hogy azonos fájlokat kell rendszeresen betölteni, és az SSHD-t pont erre találták ki.</a:t>
            </a:r>
          </a:p>
        </p:txBody>
      </p:sp>
    </p:spTree>
    <p:extLst>
      <p:ext uri="{BB962C8B-B14F-4D97-AF65-F5344CB8AC3E}">
        <p14:creationId xmlns:p14="http://schemas.microsoft.com/office/powerpoint/2010/main" val="12428495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335360" y="30976"/>
            <a:ext cx="1029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Sebesség teszt  SSD, HDD és SSHD alatt: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35360" y="738862"/>
            <a:ext cx="11521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ook Antiqua" panose="02040602050305030304" pitchFamily="18" charset="0"/>
              </a:rPr>
              <a:t>Játékok terén sokan várnak FPS növekedést is az SSD-</a:t>
            </a:r>
            <a:r>
              <a:rPr lang="hu-HU" sz="2400" dirty="0" err="1">
                <a:latin typeface="Book Antiqua" panose="02040602050305030304" pitchFamily="18" charset="0"/>
              </a:rPr>
              <a:t>ktől</a:t>
            </a:r>
            <a:r>
              <a:rPr lang="hu-HU" sz="2400" dirty="0">
                <a:latin typeface="Book Antiqua" panose="02040602050305030304" pitchFamily="18" charset="0"/>
              </a:rPr>
              <a:t>, nekik sajnos csalódniuk kell, ezt ugyanis nem befolyásolják. Azonban indokolatlan akadásokat és a lassú pályák közötti töltési időt jól tudja javítani - és nem mellékesen a játék telepítését, betöltését is gyorsítja: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601979" y="3789040"/>
            <a:ext cx="98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smtClean="0">
                <a:solidFill>
                  <a:schemeClr val="bg1"/>
                </a:solidFill>
              </a:rPr>
              <a:t>SSD</a:t>
            </a:r>
            <a:endParaRPr lang="hu-HU" sz="3200" b="1" u="sng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425850" y="2062301"/>
            <a:ext cx="120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smtClean="0">
                <a:solidFill>
                  <a:schemeClr val="bg1"/>
                </a:solidFill>
              </a:rPr>
              <a:t>SSHD</a:t>
            </a:r>
            <a:endParaRPr lang="hu-HU" sz="32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60798112"/>
              </p:ext>
            </p:extLst>
          </p:nvPr>
        </p:nvGraphicFramePr>
        <p:xfrm>
          <a:off x="334082" y="2648917"/>
          <a:ext cx="5267898" cy="344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05759502"/>
              </p:ext>
            </p:extLst>
          </p:nvPr>
        </p:nvGraphicFramePr>
        <p:xfrm>
          <a:off x="6593469" y="2667912"/>
          <a:ext cx="5267898" cy="344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69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335360" y="30976"/>
            <a:ext cx="1029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Sebesség teszt  SSD, HDD és SSHD alatt: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35360" y="738862"/>
            <a:ext cx="11521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ook Antiqua" panose="02040602050305030304" pitchFamily="18" charset="0"/>
              </a:rPr>
              <a:t>Ugyan a másolási sebességet már mérték a szintetikus tesztek is, azért jobb látni, hogy élőben mire képes. Első nekifutásra a két Program </a:t>
            </a:r>
            <a:r>
              <a:rPr lang="hu-HU" sz="2400" dirty="0" err="1">
                <a:latin typeface="Book Antiqua" panose="02040602050305030304" pitchFamily="18" charset="0"/>
              </a:rPr>
              <a:t>Files</a:t>
            </a:r>
            <a:r>
              <a:rPr lang="hu-HU" sz="2400" dirty="0">
                <a:latin typeface="Book Antiqua" panose="02040602050305030304" pitchFamily="18" charset="0"/>
              </a:rPr>
              <a:t> mappát másoltuk, ez kézenfekvő volt a rengeteg apró fájl miatt. </a:t>
            </a:r>
            <a:r>
              <a:rPr lang="hu-HU" sz="2400" dirty="0" smtClean="0">
                <a:latin typeface="Book Antiqua" panose="02040602050305030304" pitchFamily="18" charset="0"/>
              </a:rPr>
              <a:t>Az </a:t>
            </a:r>
            <a:r>
              <a:rPr lang="hu-HU" sz="2400" dirty="0">
                <a:latin typeface="Book Antiqua" panose="02040602050305030304" pitchFamily="18" charset="0"/>
              </a:rPr>
              <a:t>eddigiektől eltérően a grafikonon most nem az idő látható az x tengely mentén, hanem az átlagos másolási sebesség, éppen ezért a nagyobb érték jelent gyorsabb másolást: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38340487"/>
              </p:ext>
            </p:extLst>
          </p:nvPr>
        </p:nvGraphicFramePr>
        <p:xfrm>
          <a:off x="215166" y="3478073"/>
          <a:ext cx="5267898" cy="344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79075952"/>
              </p:ext>
            </p:extLst>
          </p:nvPr>
        </p:nvGraphicFramePr>
        <p:xfrm>
          <a:off x="6588742" y="3478073"/>
          <a:ext cx="5267898" cy="344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07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335360" y="30976"/>
            <a:ext cx="1029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Sebesség teszt  SSD, HDD és SSHD alatt: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35360" y="738862"/>
            <a:ext cx="11521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ook Antiqua" panose="02040602050305030304" pitchFamily="18" charset="0"/>
              </a:rPr>
              <a:t>A végére maradt az izgalmasabb rész, ahol is böngészőkkel, illetve egy programcsomaggal teszteltük a meghajtókat.</a:t>
            </a:r>
          </a:p>
          <a:p>
            <a:r>
              <a:rPr lang="hu-HU" sz="2400" dirty="0">
                <a:latin typeface="Book Antiqua" panose="02040602050305030304" pitchFamily="18" charset="0"/>
              </a:rPr>
              <a:t>A két böngészős mérés során 20-20 oldalt kellett megnyitnia a böngészőnek, frissen indított rendszer mellett (természetesen megvárva, amíg már nem kell töltenie). Itt már elég szépen látszanak az </a:t>
            </a:r>
            <a:r>
              <a:rPr lang="hu-HU" sz="2400" dirty="0" smtClean="0">
                <a:latin typeface="Book Antiqua" panose="02040602050305030304" pitchFamily="18" charset="0"/>
              </a:rPr>
              <a:t>erőviszonyok.</a:t>
            </a:r>
            <a:endParaRPr lang="hu-HU" sz="2400" dirty="0">
              <a:latin typeface="Book Antiqua" panose="0204060205030503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06390533"/>
              </p:ext>
            </p:extLst>
          </p:nvPr>
        </p:nvGraphicFramePr>
        <p:xfrm>
          <a:off x="215166" y="3478073"/>
          <a:ext cx="5267898" cy="344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90954242"/>
              </p:ext>
            </p:extLst>
          </p:nvPr>
        </p:nvGraphicFramePr>
        <p:xfrm>
          <a:off x="6588742" y="3478073"/>
          <a:ext cx="5267898" cy="344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23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335360" y="30976"/>
            <a:ext cx="1029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Értékelés: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35360" y="738862"/>
            <a:ext cx="11521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Book Antiqua" panose="02040602050305030304" pitchFamily="18" charset="0"/>
              </a:rPr>
              <a:t>Az </a:t>
            </a:r>
            <a:r>
              <a:rPr lang="hu-HU" sz="2400" dirty="0">
                <a:latin typeface="Book Antiqua" panose="02040602050305030304" pitchFamily="18" charset="0"/>
              </a:rPr>
              <a:t>eredmény eléggé látványos, a HDD-t mindkét versenyző rongyosra veri, a mezőnyt azonban továbbra is az SSD vezeti toronymagasan. És ez nem csak tesztben mérhető, ennek jelentős hatása van a felhasználói élményre is.</a:t>
            </a:r>
          </a:p>
          <a:p>
            <a:r>
              <a:rPr lang="hu-HU" sz="2400" dirty="0">
                <a:latin typeface="Book Antiqua" panose="02040602050305030304" pitchFamily="18" charset="0"/>
              </a:rPr>
              <a:t>A szubjektív oldalt problémás véleményezni, főleg ha az ember elfogult az SSD-kel szemben. Azt azonban bátran állítom, HDD-vel használni egy mai számítógépet kínzás, a notebookokat HDD-vel szerelő mérnököknek és marketingeseknek pedig valószínűleg a pokolban külön kondérban forralják az </a:t>
            </a:r>
            <a:r>
              <a:rPr lang="hu-HU" sz="2400" dirty="0" err="1">
                <a:latin typeface="Book Antiqua" panose="02040602050305030304" pitchFamily="18" charset="0"/>
              </a:rPr>
              <a:t>olajat</a:t>
            </a:r>
            <a:r>
              <a:rPr lang="hu-HU" sz="2400" dirty="0">
                <a:latin typeface="Book Antiqua" panose="02040602050305030304" pitchFamily="18" charset="0"/>
              </a:rPr>
              <a:t> (lassú tűzön). Egyszerűen siralmas, hogy egy korszerű hardverrel felszerelt gépet is mekkora mértékben képes visszafogni a lassú háttértároló.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35360" y="5157192"/>
            <a:ext cx="1152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Köszönöm hogy végig olvastad</a:t>
            </a:r>
            <a:endParaRPr lang="hu-HU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263352" y="-171400"/>
            <a:ext cx="1036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u="sng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Bevezetés</a:t>
            </a:r>
            <a:r>
              <a:rPr lang="hu-HU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: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127448" y="1152039"/>
            <a:ext cx="101531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Mai világunkban az információ kezelése és a tárolása nagyon fontos dolog. Napjaikban egyre fejlettebb információ tárló eszközöket készítenek a világ vezető cégei.  </a:t>
            </a:r>
          </a:p>
        </p:txBody>
      </p:sp>
    </p:spTree>
    <p:extLst>
      <p:ext uri="{BB962C8B-B14F-4D97-AF65-F5344CB8AC3E}">
        <p14:creationId xmlns:p14="http://schemas.microsoft.com/office/powerpoint/2010/main" val="3444435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263352" y="116632"/>
            <a:ext cx="1166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Felhasznált források: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35360" y="824518"/>
            <a:ext cx="11521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Felhasznált források:</a:t>
            </a:r>
          </a:p>
          <a:p>
            <a:r>
              <a:rPr lang="pt-BR" dirty="0"/>
              <a:t>Anyagok:</a:t>
            </a:r>
          </a:p>
          <a:p>
            <a:r>
              <a:rPr lang="pt-BR" dirty="0"/>
              <a:t>http://hu.wikipedia.org/wiki/Merevlemez</a:t>
            </a:r>
          </a:p>
          <a:p>
            <a:r>
              <a:rPr lang="pt-BR" dirty="0"/>
              <a:t>http://propeller.hu/technika/1484135-megerkeztek-a-harom-terabajtos-merevlemezek</a:t>
            </a:r>
          </a:p>
          <a:p>
            <a:r>
              <a:rPr lang="pt-BR" dirty="0"/>
              <a:t>http://www.origo.hu/techbazis/szamitogep/20091112-kidobhatjuk-a-merevlemezt.html</a:t>
            </a:r>
          </a:p>
          <a:p>
            <a:r>
              <a:rPr lang="pt-BR" dirty="0"/>
              <a:t>http://www.hwsw.hu/hirek/35895/isuppli_merevlemez_hdd_piac_2007_seagate_western_digital_hitachi_samsung_toshiba_fujitsu.html</a:t>
            </a:r>
          </a:p>
          <a:p>
            <a:r>
              <a:rPr lang="pt-BR" dirty="0"/>
              <a:t>http://www.sg.hu/cikkek/19053/a_merevlemezek_multja_es_jovoje/1</a:t>
            </a:r>
          </a:p>
          <a:p>
            <a:r>
              <a:rPr lang="pt-BR" dirty="0"/>
              <a:t>http://techkalauz.hu/laptop/tesztek/hdd-vs-ssd-vs-sshd-melyiket-valasszam-169</a:t>
            </a:r>
          </a:p>
          <a:p>
            <a:r>
              <a:rPr lang="pt-BR" dirty="0"/>
              <a:t>http://prohardver.hu/tudastar/hibrid_merevlemez_sshd_hhd.html</a:t>
            </a:r>
          </a:p>
          <a:p>
            <a:endParaRPr lang="pt-BR" dirty="0"/>
          </a:p>
          <a:p>
            <a:r>
              <a:rPr lang="pt-BR" dirty="0"/>
              <a:t>Képek:</a:t>
            </a:r>
          </a:p>
          <a:p>
            <a:r>
              <a:rPr lang="pt-BR" dirty="0"/>
              <a:t>Lyukkártya: http://infovilag.hu/data/images/2010-03/resize/geflugel4.jpg</a:t>
            </a:r>
          </a:p>
          <a:p>
            <a:r>
              <a:rPr lang="pt-BR" dirty="0"/>
              <a:t>lyukszalag: http://www.retropages.hu/Gepek/Lyukszalag.jpgú</a:t>
            </a:r>
          </a:p>
          <a:p>
            <a:r>
              <a:rPr lang="pt-BR" dirty="0"/>
              <a:t>mágnesdob: http://www.sze.hu/~raffai/magnesDob.jpg</a:t>
            </a:r>
          </a:p>
          <a:p>
            <a:r>
              <a:rPr lang="pt-BR" dirty="0"/>
              <a:t>HDD: http://people.inf.elte.hu/nebsaci/beadando/xhtml/hitachi_ultrastar_c10k300_1.jpg</a:t>
            </a:r>
          </a:p>
          <a:p>
            <a:r>
              <a:rPr lang="pt-BR" dirty="0"/>
              <a:t>SSD: http://techreport.com/r.x/ssd-endurance-theend/slant.jpg</a:t>
            </a:r>
          </a:p>
          <a:p>
            <a:r>
              <a:rPr lang="pt-BR" dirty="0"/>
              <a:t>SSHD http://file1.npage.de/002827/99/bilder/Festplatte-Bild.jpg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41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263352" y="-171400"/>
            <a:ext cx="1036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u="sng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Mi a probléma?</a:t>
            </a:r>
            <a:endParaRPr lang="hu-HU" sz="32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63352" y="1152039"/>
            <a:ext cx="11665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Adott egy új generációs processzorral, több, mint 4 gigabájt memóriával, akár egy nagyobb teljesítményű videokártyával is felszerelt gépünk, ami néha mégis megmagyarázhatatlannak tűnő okból kifolyólag lassulásokat, akadásokat produkál. Ennek egy nagyon gyakori oka a lassú HDD. Minden olyan esetben, ha valamire szüksége van az operációs rendszernek, vagy egy alkalmazásnak, és az nincs betöltve a memóriába, azt a háttértárolón kell megkeresni és betölteni, addig viszont az adott programfolyamat állni fog, és mi ezt lassulásnak, akadásnak érzékelhetjük. Példával élve, ha megnyitunk egy Word dokumentumot, és ne adj Isten a gép indítása óta még nem is használtuk a szövegszerkesztőt, akkor arra kell majd várni, míg a program szép lassan betölti a saját kis méretű fájljait, majd végül hajlandó lesz megnyitni a kívánt fájlt is.</a:t>
            </a:r>
          </a:p>
        </p:txBody>
      </p:sp>
    </p:spTree>
    <p:extLst>
      <p:ext uri="{BB962C8B-B14F-4D97-AF65-F5344CB8AC3E}">
        <p14:creationId xmlns:p14="http://schemas.microsoft.com/office/powerpoint/2010/main" val="297237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35360" y="30976"/>
            <a:ext cx="1029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Múlt háttértárolói:</a:t>
            </a:r>
            <a:endParaRPr lang="hu-H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35360" y="738862"/>
            <a:ext cx="11593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Book Antiqua" panose="02040602050305030304" pitchFamily="18" charset="0"/>
              </a:rPr>
              <a:t>- </a:t>
            </a:r>
            <a:r>
              <a:rPr lang="hu-HU" sz="3200" dirty="0" err="1" smtClean="0">
                <a:latin typeface="Book Antiqua" panose="02040602050305030304" pitchFamily="18" charset="0"/>
              </a:rPr>
              <a:t>Réges</a:t>
            </a:r>
            <a:r>
              <a:rPr lang="hu-HU" sz="3200" dirty="0" smtClean="0">
                <a:latin typeface="Book Antiqua" panose="02040602050305030304" pitchFamily="18" charset="0"/>
              </a:rPr>
              <a:t> rég 19. sz. elején még papír alapú információ tároló eszközöket használtak, aztán a 20. sz. elején már mágnesezéssel mentették rá az adatokat az akkori tároló eszközökre. Amik hatalmas méretül ellenére </a:t>
            </a:r>
            <a:r>
              <a:rPr lang="hu-HU" sz="3200" b="1" u="sng" dirty="0" smtClean="0">
                <a:latin typeface="Book Antiqua" panose="02040602050305030304" pitchFamily="18" charset="0"/>
              </a:rPr>
              <a:t>maximum 6MB</a:t>
            </a:r>
            <a:r>
              <a:rPr lang="hu-HU" sz="3200" dirty="0" smtClean="0">
                <a:latin typeface="Book Antiqua" panose="02040602050305030304" pitchFamily="18" charset="0"/>
              </a:rPr>
              <a:t>-os kapacitással rendelkeztek. Aztán a ma ismert merevlemezek elődje az 1950-es években jött létre, amely majdnem 1 tonna tömegű volt. </a:t>
            </a:r>
            <a:endParaRPr lang="hu-HU" sz="3200" b="1" u="sng" dirty="0">
              <a:latin typeface="Book Antiqua" panose="0204060205030503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3861048"/>
            <a:ext cx="3493776" cy="281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8814996" y="594928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FF00"/>
                </a:solidFill>
              </a:rPr>
              <a:t>Mágnesdob</a:t>
            </a:r>
            <a:endParaRPr lang="hu-HU" sz="3600" b="1" dirty="0">
              <a:solidFill>
                <a:srgbClr val="FFFF0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273629"/>
            <a:ext cx="4440400" cy="237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2279576" y="455202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Lyukszalag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199909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35360" y="188640"/>
            <a:ext cx="1029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Háttértárolók típusai:</a:t>
            </a:r>
            <a:endParaRPr lang="hu-H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35360" y="817694"/>
            <a:ext cx="1159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Book Antiqua" panose="02040602050305030304" pitchFamily="18" charset="0"/>
              </a:rPr>
              <a:t>Napjainkba három típusú adathordozó van elterjedve. </a:t>
            </a:r>
            <a:endParaRPr lang="hu-HU" sz="3200" b="1" u="sng" dirty="0">
              <a:latin typeface="Book Antiqua" panose="0204060205030503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35360" y="1323637"/>
            <a:ext cx="11593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u-HU" sz="32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HDD, azaz winchester, </a:t>
            </a:r>
          </a:p>
          <a:p>
            <a:pPr marL="457200" indent="-457200">
              <a:buFontTx/>
              <a:buChar char="-"/>
            </a:pPr>
            <a:r>
              <a:rPr lang="hu-HU" sz="32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SSD</a:t>
            </a:r>
          </a:p>
          <a:p>
            <a:pPr marL="457200" indent="-457200">
              <a:buFontTx/>
              <a:buChar char="-"/>
            </a:pPr>
            <a:r>
              <a:rPr lang="hu-HU" sz="32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SSHD</a:t>
            </a:r>
            <a:endParaRPr lang="hu-HU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2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35360" y="30976"/>
            <a:ext cx="1029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HDD (</a:t>
            </a:r>
            <a:r>
              <a:rPr lang="hu-HU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Hard</a:t>
            </a:r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</a:t>
            </a:r>
            <a:r>
              <a:rPr lang="hu-HU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Disk</a:t>
            </a:r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Drive), winchester </a:t>
            </a:r>
            <a:endParaRPr lang="hu-H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41760" y="738862"/>
            <a:ext cx="115148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- </a:t>
            </a:r>
            <a:r>
              <a:rPr lang="hu-HU" sz="2400" dirty="0">
                <a:latin typeface="Book Antiqua" panose="02040602050305030304" pitchFamily="18" charset="0"/>
              </a:rPr>
              <a:t>A merevlemez mágneses elven működő tárolóeszköz, </a:t>
            </a:r>
            <a:r>
              <a:rPr lang="hu-HU" sz="2400" dirty="0" smtClean="0">
                <a:latin typeface="Book Antiqua" panose="02040602050305030304" pitchFamily="18" charset="0"/>
              </a:rPr>
              <a:t>a </a:t>
            </a:r>
            <a:r>
              <a:rPr lang="hu-HU" sz="2400" dirty="0">
                <a:latin typeface="Book Antiqua" panose="02040602050305030304" pitchFamily="18" charset="0"/>
              </a:rPr>
              <a:t>merevlemez felületén egységnyi mágnesezhető részecskék vannak un. </a:t>
            </a:r>
            <a:r>
              <a:rPr lang="hu-HU" sz="2400" dirty="0" err="1" smtClean="0">
                <a:latin typeface="Book Antiqua" panose="02040602050305030304" pitchFamily="18" charset="0"/>
              </a:rPr>
              <a:t>domain-ek</a:t>
            </a:r>
            <a:r>
              <a:rPr lang="hu-HU" sz="2400" dirty="0" smtClean="0">
                <a:latin typeface="Book Antiqua" panose="02040602050305030304" pitchFamily="18" charset="0"/>
              </a:rPr>
              <a:t>, és </a:t>
            </a:r>
            <a:r>
              <a:rPr lang="hu-HU" sz="2400" dirty="0">
                <a:latin typeface="Book Antiqua" panose="02040602050305030304" pitchFamily="18" charset="0"/>
              </a:rPr>
              <a:t>ezek eltérő elektromágneses gerjesztés hatására beállnak bizonyos irányba, így rögzítve az adatot, sok év elteltével szép lassan vesztik el a mágneses mező által beállított pozíciójukat és visszaállnak az alap pozíciójukba.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2954853"/>
            <a:ext cx="4572000" cy="383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1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335360" y="738862"/>
            <a:ext cx="1159328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 smtClean="0">
                <a:latin typeface="Book Antiqua" panose="02040602050305030304" pitchFamily="18" charset="0"/>
              </a:rPr>
              <a:t>Előnyei:</a:t>
            </a:r>
          </a:p>
          <a:p>
            <a:r>
              <a:rPr lang="hu-HU" sz="2300" dirty="0">
                <a:latin typeface="Book Antiqua" panose="02040602050305030304" pitchFamily="18" charset="0"/>
              </a:rPr>
              <a:t>	</a:t>
            </a:r>
            <a:r>
              <a:rPr lang="hu-HU" sz="2300" dirty="0" smtClean="0">
                <a:latin typeface="Book Antiqua" panose="02040602050305030304" pitchFamily="18" charset="0"/>
              </a:rPr>
              <a:t>- Magas adat tároló kapacitása van 40GB-tól akár 8TB-ig terjedhet.</a:t>
            </a:r>
          </a:p>
          <a:p>
            <a:r>
              <a:rPr lang="hu-HU" sz="2300" dirty="0">
                <a:latin typeface="Book Antiqua" panose="02040602050305030304" pitchFamily="18" charset="0"/>
              </a:rPr>
              <a:t>	</a:t>
            </a:r>
            <a:r>
              <a:rPr lang="hu-HU" sz="2300" dirty="0" smtClean="0">
                <a:latin typeface="Book Antiqua" panose="02040602050305030304" pitchFamily="18" charset="0"/>
              </a:rPr>
              <a:t>- Olcsó</a:t>
            </a:r>
          </a:p>
          <a:p>
            <a:r>
              <a:rPr lang="hu-HU" sz="2300" dirty="0" smtClean="0">
                <a:latin typeface="Book Antiqua" panose="02040602050305030304" pitchFamily="18" charset="0"/>
              </a:rPr>
              <a:t>Hátrányai: </a:t>
            </a:r>
          </a:p>
          <a:p>
            <a:r>
              <a:rPr lang="hu-HU" sz="2300" dirty="0">
                <a:latin typeface="Book Antiqua" panose="02040602050305030304" pitchFamily="18" charset="0"/>
              </a:rPr>
              <a:t>	</a:t>
            </a:r>
            <a:r>
              <a:rPr lang="hu-HU" sz="2300" dirty="0" smtClean="0">
                <a:latin typeface="Book Antiqua" panose="02040602050305030304" pitchFamily="18" charset="0"/>
              </a:rPr>
              <a:t>- Lassú</a:t>
            </a:r>
          </a:p>
          <a:p>
            <a:r>
              <a:rPr lang="hu-HU" sz="2300" dirty="0" smtClean="0">
                <a:latin typeface="Book Antiqua" panose="02040602050305030304" pitchFamily="18" charset="0"/>
              </a:rPr>
              <a:t>	- Zajos, leginkább megfelelő hűtés nélkül.</a:t>
            </a:r>
          </a:p>
          <a:p>
            <a:r>
              <a:rPr lang="hu-HU" sz="2300" dirty="0">
                <a:latin typeface="Book Antiqua" panose="02040602050305030304" pitchFamily="18" charset="0"/>
              </a:rPr>
              <a:t>	</a:t>
            </a:r>
            <a:r>
              <a:rPr lang="hu-HU" sz="2300" dirty="0" smtClean="0">
                <a:latin typeface="Book Antiqua" panose="02040602050305030304" pitchFamily="18" charset="0"/>
              </a:rPr>
              <a:t>- Mozgó alkatrészek miatt sérülékeny</a:t>
            </a:r>
            <a:endParaRPr lang="hu-HU" sz="2300" dirty="0">
              <a:latin typeface="Book Antiqua" panose="0204060205030503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35360" y="30976"/>
            <a:ext cx="1029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HDD (</a:t>
            </a:r>
            <a:r>
              <a:rPr lang="hu-HU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Hard</a:t>
            </a:r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</a:t>
            </a:r>
            <a:r>
              <a:rPr lang="hu-HU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Disk</a:t>
            </a:r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Drive), winchester </a:t>
            </a:r>
            <a:endParaRPr lang="hu-H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04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35360" y="188640"/>
            <a:ext cx="1029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SSD </a:t>
            </a:r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(</a:t>
            </a:r>
            <a:r>
              <a:rPr lang="hu-HU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Solid</a:t>
            </a:r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</a:t>
            </a:r>
            <a:r>
              <a:rPr lang="hu-HU" sz="4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State</a:t>
            </a:r>
            <a:r>
              <a:rPr lang="hu-HU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</a:t>
            </a:r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Drive):</a:t>
            </a:r>
            <a:endParaRPr lang="hu-H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35360" y="896526"/>
            <a:ext cx="11521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u-HU" sz="2400" dirty="0">
                <a:latin typeface="Book Antiqua" panose="02040602050305030304" pitchFamily="18" charset="0"/>
              </a:rPr>
              <a:t>Az SSD (</a:t>
            </a:r>
            <a:r>
              <a:rPr lang="hu-HU" sz="2400" dirty="0" err="1">
                <a:latin typeface="Book Antiqua" panose="02040602050305030304" pitchFamily="18" charset="0"/>
              </a:rPr>
              <a:t>Solid</a:t>
            </a:r>
            <a:r>
              <a:rPr lang="hu-HU" sz="2400" dirty="0">
                <a:latin typeface="Book Antiqua" panose="02040602050305030304" pitchFamily="18" charset="0"/>
              </a:rPr>
              <a:t> </a:t>
            </a:r>
            <a:r>
              <a:rPr lang="hu-HU" sz="2400" dirty="0" err="1">
                <a:latin typeface="Book Antiqua" panose="02040602050305030304" pitchFamily="18" charset="0"/>
              </a:rPr>
              <a:t>State</a:t>
            </a:r>
            <a:r>
              <a:rPr lang="hu-HU" sz="2400" dirty="0">
                <a:latin typeface="Book Antiqua" panose="02040602050305030304" pitchFamily="18" charset="0"/>
              </a:rPr>
              <a:t> </a:t>
            </a:r>
            <a:r>
              <a:rPr lang="hu-HU" sz="2400" dirty="0" err="1">
                <a:latin typeface="Book Antiqua" panose="02040602050305030304" pitchFamily="18" charset="0"/>
              </a:rPr>
              <a:t>Disk</a:t>
            </a:r>
            <a:r>
              <a:rPr lang="hu-HU" sz="2400" dirty="0">
                <a:latin typeface="Book Antiqua" panose="02040602050305030304" pitchFamily="18" charset="0"/>
              </a:rPr>
              <a:t>) egy félvezetős, mozgó alkatrészeket nem, hanem chipeket tartalmazó merevlemezként használható háttértároló. Kettő fajta SSD között teszünk különbséget, az egyik a DRAM-, a másik a </a:t>
            </a:r>
            <a:r>
              <a:rPr lang="hu-HU" sz="2400" dirty="0" err="1">
                <a:latin typeface="Book Antiqua" panose="02040602050305030304" pitchFamily="18" charset="0"/>
              </a:rPr>
              <a:t>flashmemória</a:t>
            </a:r>
            <a:r>
              <a:rPr lang="hu-HU" sz="2400" dirty="0">
                <a:latin typeface="Book Antiqua" panose="02040602050305030304" pitchFamily="18" charset="0"/>
              </a:rPr>
              <a:t>-alapúak. Az </a:t>
            </a:r>
            <a:r>
              <a:rPr lang="hu-HU" sz="2400" dirty="0" smtClean="0">
                <a:latin typeface="Book Antiqua" panose="02040602050305030304" pitchFamily="18" charset="0"/>
              </a:rPr>
              <a:t>előbbit </a:t>
            </a:r>
            <a:r>
              <a:rPr lang="hu-HU" sz="2400" dirty="0">
                <a:latin typeface="Book Antiqua" panose="02040602050305030304" pitchFamily="18" charset="0"/>
              </a:rPr>
              <a:t>ipari alkalmazásra szánták. A </a:t>
            </a:r>
            <a:r>
              <a:rPr lang="hu-HU" sz="2400" dirty="0" err="1">
                <a:latin typeface="Book Antiqua" panose="02040602050305030304" pitchFamily="18" charset="0"/>
              </a:rPr>
              <a:t>flashalapú</a:t>
            </a:r>
            <a:r>
              <a:rPr lang="hu-HU" sz="2400" dirty="0">
                <a:latin typeface="Book Antiqua" panose="02040602050305030304" pitchFamily="18" charset="0"/>
              </a:rPr>
              <a:t> SSD-ken belül is megkülönböztetjük az SLC (</a:t>
            </a:r>
            <a:r>
              <a:rPr lang="hu-HU" sz="2400" dirty="0" err="1">
                <a:latin typeface="Book Antiqua" panose="02040602050305030304" pitchFamily="18" charset="0"/>
              </a:rPr>
              <a:t>Single</a:t>
            </a:r>
            <a:r>
              <a:rPr lang="hu-HU" sz="2400" dirty="0">
                <a:latin typeface="Book Antiqua" panose="02040602050305030304" pitchFamily="18" charset="0"/>
              </a:rPr>
              <a:t> </a:t>
            </a:r>
            <a:r>
              <a:rPr lang="hu-HU" sz="2400" dirty="0" err="1">
                <a:latin typeface="Book Antiqua" panose="02040602050305030304" pitchFamily="18" charset="0"/>
              </a:rPr>
              <a:t>Level</a:t>
            </a:r>
            <a:r>
              <a:rPr lang="hu-HU" sz="2400" dirty="0">
                <a:latin typeface="Book Antiqua" panose="02040602050305030304" pitchFamily="18" charset="0"/>
              </a:rPr>
              <a:t> </a:t>
            </a:r>
            <a:r>
              <a:rPr lang="hu-HU" sz="2400" dirty="0" err="1">
                <a:latin typeface="Book Antiqua" panose="02040602050305030304" pitchFamily="18" charset="0"/>
              </a:rPr>
              <a:t>Cell</a:t>
            </a:r>
            <a:r>
              <a:rPr lang="hu-HU" sz="2400" dirty="0">
                <a:latin typeface="Book Antiqua" panose="02040602050305030304" pitchFamily="18" charset="0"/>
              </a:rPr>
              <a:t>) és az MLC (Multi </a:t>
            </a:r>
            <a:r>
              <a:rPr lang="hu-HU" sz="2400" dirty="0" err="1">
                <a:latin typeface="Book Antiqua" panose="02040602050305030304" pitchFamily="18" charset="0"/>
              </a:rPr>
              <a:t>Level</a:t>
            </a:r>
            <a:r>
              <a:rPr lang="hu-HU" sz="2400" dirty="0">
                <a:latin typeface="Book Antiqua" panose="02040602050305030304" pitchFamily="18" charset="0"/>
              </a:rPr>
              <a:t> </a:t>
            </a:r>
            <a:r>
              <a:rPr lang="hu-HU" sz="2400" dirty="0" err="1">
                <a:latin typeface="Book Antiqua" panose="02040602050305030304" pitchFamily="18" charset="0"/>
              </a:rPr>
              <a:t>Cell</a:t>
            </a:r>
            <a:r>
              <a:rPr lang="hu-HU" sz="2400" dirty="0">
                <a:latin typeface="Book Antiqua" panose="02040602050305030304" pitchFamily="18" charset="0"/>
              </a:rPr>
              <a:t>) típusúakat</a:t>
            </a:r>
            <a:r>
              <a:rPr lang="hu-HU" sz="2400" dirty="0" smtClean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3192894"/>
            <a:ext cx="6480720" cy="351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1376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35360" y="188640"/>
            <a:ext cx="1029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SSD </a:t>
            </a:r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(</a:t>
            </a:r>
            <a:r>
              <a:rPr lang="hu-HU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Solid</a:t>
            </a:r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</a:t>
            </a:r>
            <a:r>
              <a:rPr lang="hu-HU" sz="4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State</a:t>
            </a:r>
            <a:r>
              <a:rPr lang="hu-HU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</a:t>
            </a:r>
            <a:r>
              <a:rPr lang="hu-H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Drive):</a:t>
            </a:r>
            <a:endParaRPr lang="hu-H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35360" y="896526"/>
            <a:ext cx="1159328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b="1" u="sng" dirty="0" smtClean="0">
                <a:latin typeface="Book Antiqua" panose="02040602050305030304" pitchFamily="18" charset="0"/>
              </a:rPr>
              <a:t>Tévhit az SDD-kel kapcsolatban:</a:t>
            </a:r>
          </a:p>
          <a:p>
            <a:r>
              <a:rPr lang="hu-HU" sz="2300" dirty="0" smtClean="0">
                <a:latin typeface="Book Antiqua" panose="02040602050305030304" pitchFamily="18" charset="0"/>
              </a:rPr>
              <a:t>Gyakran </a:t>
            </a:r>
            <a:r>
              <a:rPr lang="hu-HU" sz="2300" dirty="0">
                <a:latin typeface="Book Antiqua" panose="02040602050305030304" pitchFamily="18" charset="0"/>
              </a:rPr>
              <a:t>hangoztatott érv az </a:t>
            </a:r>
            <a:r>
              <a:rPr lang="hu-HU" sz="2300" dirty="0" smtClean="0">
                <a:latin typeface="Book Antiqua" panose="02040602050305030304" pitchFamily="18" charset="0"/>
              </a:rPr>
              <a:t>SSD-kel </a:t>
            </a:r>
            <a:r>
              <a:rPr lang="hu-HU" sz="2300" dirty="0">
                <a:latin typeface="Book Antiqua" panose="02040602050305030304" pitchFamily="18" charset="0"/>
              </a:rPr>
              <a:t>szemben, hogy rövidebb élettartamúak lesznek, mint a HDD-k, mivel a NAND </a:t>
            </a:r>
            <a:r>
              <a:rPr lang="hu-HU" sz="2300" dirty="0" smtClean="0">
                <a:latin typeface="Book Antiqua" panose="02040602050305030304" pitchFamily="18" charset="0"/>
              </a:rPr>
              <a:t>(</a:t>
            </a:r>
            <a:r>
              <a:rPr lang="hu-HU" sz="2300" dirty="0" err="1" smtClean="0">
                <a:latin typeface="Book Antiqua" panose="02040602050305030304" pitchFamily="18" charset="0"/>
              </a:rPr>
              <a:t>Not</a:t>
            </a:r>
            <a:r>
              <a:rPr lang="hu-HU" sz="2300" dirty="0" smtClean="0">
                <a:latin typeface="Book Antiqua" panose="02040602050305030304" pitchFamily="18" charset="0"/>
              </a:rPr>
              <a:t> AND, gyorsan</a:t>
            </a:r>
            <a:r>
              <a:rPr lang="hu-HU" sz="2300" dirty="0">
                <a:latin typeface="Book Antiqua" panose="02040602050305030304" pitchFamily="18" charset="0"/>
              </a:rPr>
              <a:t>, sorban olvassa az adatokat,</a:t>
            </a:r>
          </a:p>
          <a:p>
            <a:r>
              <a:rPr lang="hu-HU" sz="2300" dirty="0" smtClean="0">
                <a:latin typeface="Book Antiqua" panose="02040602050305030304" pitchFamily="18" charset="0"/>
              </a:rPr>
              <a:t>és </a:t>
            </a:r>
            <a:r>
              <a:rPr lang="hu-HU" sz="2300" dirty="0">
                <a:latin typeface="Book Antiqua" panose="02040602050305030304" pitchFamily="18" charset="0"/>
              </a:rPr>
              <a:t>a memóriát kisebb blokkokban, lapokban kezeli) </a:t>
            </a:r>
            <a:r>
              <a:rPr lang="hu-HU" sz="2300" dirty="0" err="1">
                <a:latin typeface="Book Antiqua" panose="02040602050305030304" pitchFamily="18" charset="0"/>
              </a:rPr>
              <a:t>flash</a:t>
            </a:r>
            <a:r>
              <a:rPr lang="hu-HU" sz="2300" dirty="0">
                <a:latin typeface="Book Antiqua" panose="02040602050305030304" pitchFamily="18" charset="0"/>
              </a:rPr>
              <a:t> cellák csak egy bizonyos mennyiségű írási ciklust képesek csak elviselni. </a:t>
            </a:r>
            <a:r>
              <a:rPr lang="hu-HU" sz="2300" dirty="0" smtClean="0">
                <a:latin typeface="Book Antiqua" panose="02040602050305030304" pitchFamily="18" charset="0"/>
              </a:rPr>
              <a:t>Ezt szeretném most megcáfolni </a:t>
            </a:r>
            <a:r>
              <a:rPr lang="hu-HU" sz="2300" dirty="0">
                <a:latin typeface="Book Antiqua" panose="02040602050305030304" pitchFamily="18" charset="0"/>
              </a:rPr>
              <a:t>az alábbi </a:t>
            </a:r>
            <a:r>
              <a:rPr lang="hu-HU" sz="2300" dirty="0" smtClean="0">
                <a:latin typeface="Book Antiqua" panose="02040602050305030304" pitchFamily="18" charset="0"/>
              </a:rPr>
              <a:t>gondolatmenettel.</a:t>
            </a:r>
            <a:endParaRPr lang="hu-HU" sz="2300" dirty="0">
              <a:latin typeface="Book Antiqua" panose="02040602050305030304" pitchFamily="18" charset="0"/>
            </a:endParaRPr>
          </a:p>
          <a:p>
            <a:r>
              <a:rPr lang="hu-HU" sz="2300" dirty="0" smtClean="0">
                <a:latin typeface="Book Antiqua" panose="02040602050305030304" pitchFamily="18" charset="0"/>
              </a:rPr>
              <a:t>- Tegyük </a:t>
            </a:r>
            <a:r>
              <a:rPr lang="hu-HU" sz="2300" dirty="0">
                <a:latin typeface="Book Antiqua" panose="02040602050305030304" pitchFamily="18" charset="0"/>
              </a:rPr>
              <a:t>fel, hogy van egy 120GB-os </a:t>
            </a:r>
            <a:r>
              <a:rPr lang="hu-HU" sz="2300" dirty="0" smtClean="0">
                <a:latin typeface="Book Antiqua" panose="02040602050305030304" pitchFamily="18" charset="0"/>
              </a:rPr>
              <a:t>SSD-k</a:t>
            </a:r>
            <a:r>
              <a:rPr lang="hu-HU" sz="2300" dirty="0">
                <a:latin typeface="Book Antiqua" panose="02040602050305030304" pitchFamily="18" charset="0"/>
              </a:rPr>
              <a:t>, ahol minden egyes cella csekélynek tűnő 1000 írási ciklust képes elviselni (ami </a:t>
            </a:r>
            <a:r>
              <a:rPr lang="hu-HU" sz="2300" dirty="0" err="1" smtClean="0">
                <a:latin typeface="Book Antiqua" panose="02040602050305030304" pitchFamily="18" charset="0"/>
              </a:rPr>
              <a:t>valószínüleg</a:t>
            </a:r>
            <a:r>
              <a:rPr lang="hu-HU" sz="2300" dirty="0" smtClean="0">
                <a:latin typeface="Book Antiqua" panose="02040602050305030304" pitchFamily="18" charset="0"/>
              </a:rPr>
              <a:t> </a:t>
            </a:r>
            <a:r>
              <a:rPr lang="hu-HU" sz="2300" dirty="0">
                <a:latin typeface="Book Antiqua" panose="02040602050305030304" pitchFamily="18" charset="0"/>
              </a:rPr>
              <a:t>alá van becsülve, ugyanis a legújabb Samsung TLC chip-</a:t>
            </a:r>
            <a:r>
              <a:rPr lang="hu-HU" sz="2300" dirty="0" err="1">
                <a:latin typeface="Book Antiqua" panose="02040602050305030304" pitchFamily="18" charset="0"/>
              </a:rPr>
              <a:t>ekre</a:t>
            </a:r>
            <a:r>
              <a:rPr lang="hu-HU" sz="2300" dirty="0">
                <a:latin typeface="Book Antiqua" panose="02040602050305030304" pitchFamily="18" charset="0"/>
              </a:rPr>
              <a:t> is 2-3 ezer írási ciklust ígér). Ebben az esetben összesen 120 TB adatot írhatunk az SSD-re, mielőtt a cellafáradás utolérne minket. </a:t>
            </a:r>
            <a:r>
              <a:rPr lang="hu-HU" sz="2300" dirty="0" smtClean="0">
                <a:latin typeface="Book Antiqua" panose="02040602050305030304" pitchFamily="18" charset="0"/>
              </a:rPr>
              <a:t>(Ha </a:t>
            </a:r>
            <a:r>
              <a:rPr lang="hu-HU" sz="2300" dirty="0">
                <a:latin typeface="Book Antiqua" panose="02040602050305030304" pitchFamily="18" charset="0"/>
              </a:rPr>
              <a:t>ez nem tűnik soknak, érdemes megnézni, hogy mióta megvan az SSD-</a:t>
            </a:r>
            <a:r>
              <a:rPr lang="hu-HU" sz="2300" dirty="0" err="1">
                <a:latin typeface="Book Antiqua" panose="02040602050305030304" pitchFamily="18" charset="0"/>
              </a:rPr>
              <a:t>nk</a:t>
            </a:r>
            <a:r>
              <a:rPr lang="hu-HU" sz="2300" dirty="0">
                <a:latin typeface="Book Antiqua" panose="02040602050305030304" pitchFamily="18" charset="0"/>
              </a:rPr>
              <a:t>, mennyi adatot írtunk rá. Én személy szerint 3,7TB-ot használtam el nagyjából 14 hónap </a:t>
            </a:r>
            <a:r>
              <a:rPr lang="hu-HU" sz="2300" dirty="0" smtClean="0">
                <a:latin typeface="Book Antiqua" panose="02040602050305030304" pitchFamily="18" charset="0"/>
              </a:rPr>
              <a:t>alatt), </a:t>
            </a:r>
            <a:r>
              <a:rPr lang="hu-HU" sz="2300" dirty="0">
                <a:latin typeface="Book Antiqua" panose="02040602050305030304" pitchFamily="18" charset="0"/>
              </a:rPr>
              <a:t>ami alapján több, mint 30 évig nem kell emiatt aggódnom </a:t>
            </a:r>
            <a:r>
              <a:rPr lang="hu-HU" sz="2300" dirty="0" smtClean="0">
                <a:latin typeface="Book Antiqua" panose="02040602050305030304" pitchFamily="18" charset="0"/>
              </a:rPr>
              <a:t>– addigra valószínűleg már leváltják az SSD-</a:t>
            </a:r>
            <a:r>
              <a:rPr lang="hu-HU" sz="2300" dirty="0" err="1" smtClean="0">
                <a:latin typeface="Book Antiqua" panose="02040602050305030304" pitchFamily="18" charset="0"/>
              </a:rPr>
              <a:t>ket</a:t>
            </a:r>
            <a:r>
              <a:rPr lang="hu-HU" sz="2300" dirty="0" smtClean="0">
                <a:latin typeface="Book Antiqua" panose="0204060205030503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506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Computer_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472324-6816-447D-A73C-4FA00160DF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Áramköri lap bemutató (szélesvásznú)</Template>
  <TotalTime>0</TotalTime>
  <Words>1411</Words>
  <Application>Microsoft Office PowerPoint</Application>
  <PresentationFormat>Egyéni</PresentationFormat>
  <Paragraphs>104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TechComputer_16x9</vt:lpstr>
      <vt:lpstr>Korszerű háttértárolók Készítette: Lázár Dániel Felkészítő tanár: Törökné Nyíri Julianna Váci SZC Király Endre Szakközépiskolája, Szakiskolája és Kollégiuma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2016-01-27T16:26:04Z</dcterms:created>
  <dcterms:modified xsi:type="dcterms:W3CDTF">2016-02-03T12:01:22Z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