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68" r:id="rId4"/>
    <p:sldId id="275" r:id="rId5"/>
    <p:sldId id="298" r:id="rId6"/>
    <p:sldId id="258" r:id="rId7"/>
    <p:sldId id="277" r:id="rId8"/>
    <p:sldId id="276" r:id="rId9"/>
    <p:sldId id="260" r:id="rId10"/>
    <p:sldId id="299" r:id="rId11"/>
    <p:sldId id="300" r:id="rId12"/>
    <p:sldId id="301" r:id="rId13"/>
    <p:sldId id="302" r:id="rId14"/>
    <p:sldId id="303" r:id="rId15"/>
    <p:sldId id="304" r:id="rId16"/>
    <p:sldId id="306" r:id="rId17"/>
    <p:sldId id="296" r:id="rId18"/>
    <p:sldId id="288" r:id="rId19"/>
    <p:sldId id="287" r:id="rId20"/>
    <p:sldId id="289" r:id="rId21"/>
    <p:sldId id="308" r:id="rId22"/>
    <p:sldId id="280" r:id="rId23"/>
    <p:sldId id="309" r:id="rId24"/>
    <p:sldId id="310" r:id="rId25"/>
    <p:sldId id="285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76698-C791-4501-8D88-48740AFE3547}" type="datetimeFigureOut">
              <a:rPr lang="hu-HU" smtClean="0"/>
              <a:pPr/>
              <a:t>2016.01.31.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26A05-EA5B-4414-936F-49188B6E4958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169804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6D9E4-DB4F-458B-8887-D4DCD2705507}" type="slidenum">
              <a:rPr lang="hu-HU"/>
              <a:pPr/>
              <a:t>22</a:t>
            </a:fld>
            <a:endParaRPr lang="hu-HU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11535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2016.01.31.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2016.01.31.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2016.01.31.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2016.01.31.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2016.01.31.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2016.01.31.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2016.01.31.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2016.01.31.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2016.01.31.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2016.01.31.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565E-13B9-4BE6-8F93-C66E1046F9B0}" type="datetimeFigureOut">
              <a:rPr lang="hu-HU" smtClean="0"/>
              <a:pPr/>
              <a:t>2016.01.31.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F565E-13B9-4BE6-8F93-C66E1046F9B0}" type="datetimeFigureOut">
              <a:rPr lang="hu-HU" smtClean="0"/>
              <a:pPr/>
              <a:t>2016.01.31.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7B8B-0FE9-4F96-AF0E-2CDF6FA59A8A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islexikon.hu/adathordozo_a.html" TargetMode="External"/><Relationship Id="rId3" Type="http://schemas.openxmlformats.org/officeDocument/2006/relationships/hyperlink" Target="http://www.ebay.com/itm/Cute-Cartoon-Animal-USB-2-0-Memory-Stick-Flash-pen-Drive-128MB-8GB-16GB-BQ16-/351620961794?var=&amp;hash=item51de3e1602:m:m_ULLI-VU7aUQOkUyjqcp-g" TargetMode="External"/><Relationship Id="rId7" Type="http://schemas.openxmlformats.org/officeDocument/2006/relationships/hyperlink" Target="https://www.google.hu/search?q=informatika&amp;client=opera&amp;hs=HIG&amp;source=lnms&amp;tbm=isch&amp;sa=X&amp;ved=0ahUKEwjSw9Xpr83KAhVn83IKHSVFDHwQ_AUIBygB&amp;biw=1280&amp;bih=914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u.wikipedia.org/wiki/H&#225;tt&#233;rt&#225;r" TargetMode="External"/><Relationship Id="rId5" Type="http://schemas.openxmlformats.org/officeDocument/2006/relationships/hyperlink" Target="http://erettsegi.org/magneses-hattertarak/" TargetMode="External"/><Relationship Id="rId4" Type="http://schemas.openxmlformats.org/officeDocument/2006/relationships/hyperlink" Target="https://hu.wikipedia.org/wiki/Joseph_Marie_Jacquard" TargetMode="External"/><Relationship Id="rId9" Type="http://schemas.openxmlformats.org/officeDocument/2006/relationships/hyperlink" Target="http://www.tferi.hu/magneses-adattarolas?start=3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Korszerű háttértárolók</a:t>
            </a:r>
            <a:endParaRPr lang="hu-H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357274"/>
          </a:xfrm>
        </p:spPr>
        <p:txBody>
          <a:bodyPr>
            <a:normAutofit fontScale="62500" lnSpcReduction="20000"/>
          </a:bodyPr>
          <a:lstStyle/>
          <a:p>
            <a:r>
              <a:rPr lang="hu-H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Készítette: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Elek Vivien</a:t>
            </a:r>
          </a:p>
          <a:p>
            <a:r>
              <a:rPr lang="hu-H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Felkészítő tanár neve: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Siteriné Nagy Judit</a:t>
            </a:r>
          </a:p>
          <a:p>
            <a:r>
              <a:rPr lang="hu-H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Iskola: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Debreceni Csokonai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Vitéz Mihály 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Gimnázium,</a:t>
            </a:r>
          </a:p>
          <a:p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4032 Debrecen, </a:t>
            </a:r>
            <a:r>
              <a:rPr lang="hu-HU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Békessy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Béla u. 12.</a:t>
            </a:r>
            <a:r>
              <a:rPr lang="hu-H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ELEKTRONIKUS HÁTTÉRTÁRAK TÍPUSAI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elektronikus háttértárakat 3 fő csoportba sorolhatjuk:</a:t>
            </a:r>
            <a:endParaRPr lang="hu-H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428596" y="2714620"/>
            <a:ext cx="4040188" cy="3951288"/>
          </a:xfrm>
        </p:spPr>
        <p:txBody>
          <a:bodyPr/>
          <a:lstStyle/>
          <a:p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Memóriakártya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USB tár/PenDrive/USB Drive/USB Key/Flash Drive</a:t>
            </a: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SSD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i="1" dirty="0" smtClean="0">
                <a:latin typeface="Book Antiqua" panose="02040602050305030304" pitchFamily="18" charset="0"/>
              </a:rPr>
              <a:t>Részletesebben a </a:t>
            </a:r>
            <a:r>
              <a:rPr lang="hu-H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memóriakártya:</a:t>
            </a:r>
            <a:endParaRPr lang="hu-H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4429125" y="2317727"/>
            <a:ext cx="4714876" cy="4540273"/>
          </a:xfrm>
        </p:spPr>
        <p:txBody>
          <a:bodyPr>
            <a:norm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Hordozható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Energia nélküli adatmegmaradás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Felváltja a hajlékonylemezeket írási tulajdonsága miatt. 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 optikai lemezeket is, mivel kapacitása meghaladta őket.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Mérete kisebb, kezelése kevésbé körülményes.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5000"/>
            <a:lum bright="-16000" contrast="-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229600" cy="560406"/>
          </a:xfrm>
        </p:spPr>
        <p:txBody>
          <a:bodyPr>
            <a:normAutofit fontScale="90000"/>
          </a:bodyPr>
          <a:lstStyle/>
          <a:p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Compact Flash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85860"/>
            <a:ext cx="8686800" cy="484030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Fajtái:</a:t>
            </a:r>
          </a:p>
          <a:p>
            <a:pPr lvl="1">
              <a:lnSpc>
                <a:spcPct val="90000"/>
              </a:lnSpc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CompactFlash (CF) Type I és CF Type II.</a:t>
            </a:r>
          </a:p>
          <a:p>
            <a:pPr lvl="1">
              <a:lnSpc>
                <a:spcPct val="90000"/>
              </a:lnSpc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xD Picture Card</a:t>
            </a:r>
          </a:p>
          <a:p>
            <a:pPr lvl="1">
              <a:lnSpc>
                <a:spcPct val="90000"/>
              </a:lnSpc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SmartMedia (SM)</a:t>
            </a:r>
          </a:p>
          <a:p>
            <a:pPr lvl="1">
              <a:lnSpc>
                <a:spcPct val="90000"/>
              </a:lnSpc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Secure Digital (SD)</a:t>
            </a:r>
          </a:p>
          <a:p>
            <a:pPr lvl="1">
              <a:lnSpc>
                <a:spcPct val="90000"/>
              </a:lnSpc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MultiMediaCard (MMC)</a:t>
            </a:r>
          </a:p>
          <a:p>
            <a:pPr lvl="1">
              <a:lnSpc>
                <a:spcPct val="90000"/>
              </a:lnSpc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Memory Stick (MS)</a:t>
            </a:r>
          </a:p>
          <a:p>
            <a:pPr lvl="1">
              <a:lnSpc>
                <a:spcPct val="90000"/>
              </a:lnSpc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Memory Stick PRO (MS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PRO) </a:t>
            </a:r>
          </a:p>
          <a:p>
            <a:pPr>
              <a:lnSpc>
                <a:spcPct val="90000"/>
              </a:lnSpc>
              <a:buFontTx/>
              <a:buNone/>
            </a:pPr>
            <a:endParaRPr lang="hu-HU" sz="2400" dirty="0">
              <a:solidFill>
                <a:srgbClr val="FFFF99"/>
              </a:solidFill>
            </a:endParaRPr>
          </a:p>
        </p:txBody>
      </p:sp>
      <p:pic>
        <p:nvPicPr>
          <p:cNvPr id="5124" name="Picture 4" descr="K24-930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953000"/>
            <a:ext cx="1905000" cy="1905000"/>
          </a:xfrm>
          <a:prstGeom prst="rect">
            <a:avLst/>
          </a:prstGeom>
          <a:noFill/>
        </p:spPr>
      </p:pic>
      <p:pic>
        <p:nvPicPr>
          <p:cNvPr id="5125" name="Picture 5" descr="twinmos_c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4650" y="2857496"/>
            <a:ext cx="2419350" cy="1990725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MMC-SD kártya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MMC</a:t>
            </a:r>
          </a:p>
          <a:p>
            <a:pPr lvl="1">
              <a:lnSpc>
                <a:spcPct val="9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MultiMedia Card</a:t>
            </a:r>
          </a:p>
          <a:p>
            <a:pPr lvl="1">
              <a:lnSpc>
                <a:spcPct val="9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7 érintkezős</a:t>
            </a:r>
          </a:p>
          <a:p>
            <a:pPr lvl="1">
              <a:lnSpc>
                <a:spcPct val="9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kódolatlanul tárol</a:t>
            </a:r>
          </a:p>
          <a:p>
            <a:pPr>
              <a:lnSpc>
                <a:spcPct val="9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SD</a:t>
            </a:r>
          </a:p>
          <a:p>
            <a:pPr lvl="1">
              <a:lnSpc>
                <a:spcPct val="9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Secure Digital</a:t>
            </a:r>
          </a:p>
          <a:p>
            <a:pPr lvl="1">
              <a:lnSpc>
                <a:spcPct val="9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kódolt tárolás</a:t>
            </a:r>
          </a:p>
          <a:p>
            <a:pPr lvl="1">
              <a:lnSpc>
                <a:spcPct val="90000"/>
              </a:lnSpc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9 érintkező</a:t>
            </a:r>
            <a:r>
              <a:rPr lang="hu-HU" dirty="0">
                <a:solidFill>
                  <a:srgbClr val="FFFF99"/>
                </a:solidFill>
              </a:rPr>
              <a:t/>
            </a:r>
            <a:br>
              <a:rPr lang="hu-HU" dirty="0">
                <a:solidFill>
                  <a:srgbClr val="FFFF99"/>
                </a:solidFill>
              </a:rPr>
            </a:br>
            <a:endParaRPr lang="hu-HU" dirty="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hu-HU" dirty="0"/>
          </a:p>
        </p:txBody>
      </p:sp>
      <p:pic>
        <p:nvPicPr>
          <p:cNvPr id="6148" name="Picture 4" descr="compare"/>
          <p:cNvPicPr>
            <a:picLocks noChangeAspect="1" noChangeArrowheads="1"/>
          </p:cNvPicPr>
          <p:nvPr/>
        </p:nvPicPr>
        <p:blipFill>
          <a:blip r:embed="rId3" cstate="print"/>
          <a:srcRect t="37836" r="21515" b="20093"/>
          <a:stretch>
            <a:fillRect/>
          </a:stretch>
        </p:blipFill>
        <p:spPr bwMode="auto">
          <a:xfrm>
            <a:off x="4286248" y="2357430"/>
            <a:ext cx="4679950" cy="2649538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 t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Mini, micro SD kártya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91288" cy="2116138"/>
          </a:xfrm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Az SD kártya kisebb változata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.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Nem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sokáig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élt a piacon hamar leváltotta a microSD.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3716338"/>
            <a:ext cx="5700713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microSD</a:t>
            </a:r>
            <a:endParaRPr lang="hu-HU" i="1" u="sng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4104456" cy="4852988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Legfiatalabbak </a:t>
            </a:r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Mobiltelefonokban használjuk </a:t>
            </a:r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Napjainkban fényképezőgépekben </a:t>
            </a:r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Navigációkban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 alkalmazható.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2492375"/>
            <a:ext cx="4643438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SSD (Solid State Disk)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1500174"/>
            <a:ext cx="86756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Char char="•"/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lektronikus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háttértár</a:t>
            </a:r>
          </a:p>
          <a:p>
            <a:pPr marL="800100" lvl="1" indent="-342900">
              <a:buFontTx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jövőben a merevlemezeket válthatja fel</a:t>
            </a:r>
          </a:p>
          <a:p>
            <a:pPr marL="800100" lvl="1" indent="-342900">
              <a:buFontTx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HDD-nél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kevésbé sérülékeny</a:t>
            </a:r>
          </a:p>
        </p:txBody>
      </p:sp>
      <p:pic>
        <p:nvPicPr>
          <p:cNvPr id="11269" name="Picture 5" descr="samsung_ssd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3500438"/>
            <a:ext cx="4211637" cy="3127375"/>
          </a:xfrm>
          <a:prstGeom prst="rect">
            <a:avLst/>
          </a:prstGeom>
          <a:noFill/>
        </p:spPr>
      </p:pic>
      <p:pic>
        <p:nvPicPr>
          <p:cNvPr id="11270" name="Picture 6" descr="samsung_4gb_ss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163" y="3933825"/>
            <a:ext cx="3457575" cy="242093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6000"/>
            <a:lum bright="2000" contrast="-2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Az SSD </a:t>
            </a:r>
            <a:r>
              <a:rPr lang="hu-H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összehasonlítása a HDD-vel</a:t>
            </a:r>
            <a:r>
              <a:rPr lang="hu-HU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</a:t>
            </a:r>
            <a:endParaRPr lang="hu-HU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2174874"/>
            <a:ext cx="4040188" cy="4683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hu-HU" sz="1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Gyors inditás: </a:t>
            </a:r>
            <a:r>
              <a:rPr lang="hu-H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nincsenek </a:t>
            </a:r>
            <a:r>
              <a:rPr lang="hu-H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lemezek, amiket fel </a:t>
            </a:r>
            <a:r>
              <a:rPr lang="hu-H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kell pörgetni</a:t>
            </a:r>
            <a:r>
              <a:rPr lang="hu-H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illetve nincs író/olvasó </a:t>
            </a:r>
            <a:r>
              <a:rPr lang="hu-H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fej</a:t>
            </a:r>
          </a:p>
          <a:p>
            <a:pPr>
              <a:lnSpc>
                <a:spcPct val="80000"/>
              </a:lnSpc>
            </a:pPr>
            <a:endParaRPr lang="hu-HU" sz="19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hu-HU" sz="1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Mechanikai védelem: </a:t>
            </a:r>
            <a:r>
              <a:rPr lang="hu-H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nincs </a:t>
            </a:r>
            <a:r>
              <a:rPr lang="hu-HU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mozgó alkatrész </a:t>
            </a:r>
            <a:endParaRPr lang="hu-H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endParaRPr lang="hu-HU" sz="19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hu-HU" sz="1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Teljesítmény: </a:t>
            </a:r>
            <a:r>
              <a:rPr lang="hu-H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nem lassítja a meghajtó működését</a:t>
            </a:r>
            <a:endParaRPr lang="hu-H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endParaRPr lang="hu-HU" sz="2000" b="1" i="1" u="sng" dirty="0" smtClean="0">
              <a:solidFill>
                <a:srgbClr val="FFFF99"/>
              </a:solidFill>
            </a:endParaRPr>
          </a:p>
          <a:p>
            <a:pPr>
              <a:lnSpc>
                <a:spcPct val="80000"/>
              </a:lnSpc>
            </a:pPr>
            <a:r>
              <a:rPr lang="hu-H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Kis fogyasztás: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hosszabb akkumulátor élettartam</a:t>
            </a:r>
          </a:p>
          <a:p>
            <a:pPr>
              <a:lnSpc>
                <a:spcPct val="80000"/>
              </a:lnSpc>
            </a:pPr>
            <a:endParaRPr lang="hu-HU" sz="20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hu-H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Zajmentesség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az SSD teljesen csendes.</a:t>
            </a:r>
          </a:p>
          <a:p>
            <a:pPr>
              <a:lnSpc>
                <a:spcPct val="80000"/>
              </a:lnSpc>
            </a:pPr>
            <a:endParaRPr lang="hu-H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hu-HU" sz="2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Súly: </a:t>
            </a:r>
            <a:r>
              <a:rPr lang="hu-H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kisebb, mint a HDD</a:t>
            </a:r>
          </a:p>
          <a:p>
            <a:pPr>
              <a:lnSpc>
                <a:spcPct val="80000"/>
              </a:lnSpc>
            </a:pPr>
            <a:endParaRPr lang="hu-HU" sz="2000" dirty="0">
              <a:solidFill>
                <a:srgbClr val="FFFF99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6831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hu-HU" sz="1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Ár: </a:t>
            </a:r>
            <a:r>
              <a:rPr lang="hu-H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az ár/gigabájt érték </a:t>
            </a:r>
          </a:p>
          <a:p>
            <a:pPr>
              <a:lnSpc>
                <a:spcPct val="80000"/>
              </a:lnSpc>
            </a:pPr>
            <a:endParaRPr lang="hu-H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hu-HU" sz="1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Kapacitás: </a:t>
            </a:r>
            <a:r>
              <a:rPr lang="hu-H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lényegesen kisebb</a:t>
            </a:r>
          </a:p>
          <a:p>
            <a:pPr>
              <a:lnSpc>
                <a:spcPct val="80000"/>
              </a:lnSpc>
            </a:pPr>
            <a:endParaRPr lang="hu-H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hu-HU" sz="1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Limitált íráslehetőség: </a:t>
            </a:r>
            <a:r>
              <a:rPr lang="hu-H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flash memóriák tárolórekeszei nem írhatók a végtelenségig</a:t>
            </a:r>
          </a:p>
          <a:p>
            <a:pPr>
              <a:lnSpc>
                <a:spcPct val="80000"/>
              </a:lnSpc>
            </a:pPr>
            <a:endParaRPr lang="hu-HU" sz="19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hu-HU" sz="19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Nagyobb sebezhetőség: </a:t>
            </a:r>
            <a:r>
              <a:rPr lang="hu-H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nem-fizikai hatásokkal szemben (hirtelen áramszünet,) sebezhetőbb. </a:t>
            </a:r>
          </a:p>
          <a:p>
            <a:endParaRPr lang="hu-HU" dirty="0"/>
          </a:p>
        </p:txBody>
      </p:sp>
      <p:sp>
        <p:nvSpPr>
          <p:cNvPr id="7" name="Lekerekített téglalap 6"/>
          <p:cNvSpPr/>
          <p:nvPr/>
        </p:nvSpPr>
        <p:spPr>
          <a:xfrm>
            <a:off x="1000100" y="1428736"/>
            <a:ext cx="2304256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Előnyök:</a:t>
            </a:r>
            <a:endParaRPr lang="hu-HU" sz="4400" dirty="0"/>
          </a:p>
        </p:txBody>
      </p:sp>
      <p:sp>
        <p:nvSpPr>
          <p:cNvPr id="8" name="Lekerekített téglalap 7"/>
          <p:cNvSpPr/>
          <p:nvPr/>
        </p:nvSpPr>
        <p:spPr>
          <a:xfrm>
            <a:off x="5000628" y="1500174"/>
            <a:ext cx="2721092" cy="5760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/>
              <a:t>Hátrányok:</a:t>
            </a:r>
            <a:endParaRPr lang="hu-HU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Érdekesség: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Sony PlayStation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457200" y="2307919"/>
            <a:ext cx="4040188" cy="1974205"/>
          </a:xfrm>
        </p:spPr>
        <p:txBody>
          <a:bodyPr>
            <a:norm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Memóriakártyára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írja a játékok mentéseit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A konzolok ilyen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adatmentést használnak. 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Wii</a:t>
            </a:r>
            <a:endParaRPr lang="hu-HU" i="1" u="sng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190229"/>
          </a:xfrm>
        </p:spPr>
        <p:txBody>
          <a:bodyPr>
            <a:normAutofit lnSpcReduction="10000"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 Nintendo  hetedik generációs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eszköze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Rendelkezik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hordozható (SD) memóriakártyával vagy belső Flashmemóriával </a:t>
            </a:r>
          </a:p>
          <a:p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180529" y="5214950"/>
            <a:ext cx="89289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Ezek gyártói készítettek minden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típusnak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egy saját mentéskártyatípust.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játékkonzolok a saját típusú mentéskártyán kívül még néhány más típust is elfogadnak.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33616423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 bright="-7000" contrast="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pendrive története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Trek cég</a:t>
            </a:r>
            <a:endParaRPr lang="hu-H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Kifejlesztésének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elsőségét több cég is magának igényli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Először forgalmazta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2000-es év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elején.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izraeli M-Systems cég</a:t>
            </a:r>
            <a:endParaRPr lang="hu-H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1999. október 12-én regisztrált egy honlapot, mellyel a pendrive-megoldásuk reklámozását célozták. 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2001-ben IDEA díjat nyert. 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2000. december 15-től lehetett vásárolni tőlük.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3822633255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 bright="5000" contrast="21000"/>
          </a:blip>
          <a:srcRect/>
          <a:stretch>
            <a:fillRect t="-41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0" y="357166"/>
            <a:ext cx="4040188" cy="639762"/>
          </a:xfrm>
        </p:spPr>
        <p:txBody>
          <a:bodyPr/>
          <a:lstStyle/>
          <a:p>
            <a:r>
              <a:rPr lang="hu-HU" sz="2800" i="1" u="sng" dirty="0" smtClean="0">
                <a:solidFill>
                  <a:schemeClr val="bg1"/>
                </a:solidFill>
              </a:rPr>
              <a:t> </a:t>
            </a:r>
            <a:r>
              <a:rPr lang="hu-HU" sz="2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Más nevei:</a:t>
            </a:r>
          </a:p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0" y="1214422"/>
            <a:ext cx="4040188" cy="5643578"/>
          </a:xfrm>
        </p:spPr>
        <p:txBody>
          <a:bodyPr>
            <a:norm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USB-flash-tároló,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USB-kulcs,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Tollmeghajtó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Ismert jellemzője hogy akár kedvenc figurád is lehet pendrive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sym typeface="Wingdings" pitchFamily="2" charset="2"/>
              </a:rPr>
              <a:t>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5102225" y="0"/>
            <a:ext cx="4041775" cy="639762"/>
          </a:xfrm>
        </p:spPr>
        <p:txBody>
          <a:bodyPr>
            <a:normAutofit/>
          </a:bodyPr>
          <a:lstStyle/>
          <a:p>
            <a:pPr algn="ctr"/>
            <a:r>
              <a:rPr lang="hu-HU" sz="28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Tulajdonsága:</a:t>
            </a:r>
            <a:endParaRPr lang="hu-HU" sz="2800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quarter" idx="4"/>
          </p:nvPr>
        </p:nvSpPr>
        <p:spPr>
          <a:xfrm>
            <a:off x="4929190" y="1142984"/>
            <a:ext cx="4041775" cy="5715016"/>
          </a:xfrm>
        </p:spPr>
        <p:txBody>
          <a:bodyPr>
            <a:normAutofit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10 évig megőrizni az adatokat, és egymillió írás-törlési ciklust is kibír. 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Önállóan nem képes adatcserére, csak személyi számítógépre.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Jellemző adatátviteli sebessége USB 2.0 feltételek megléte esetén 60 MB/s, USB 1.0 szabványnál kb. 1,5 MB/s. </a:t>
            </a:r>
          </a:p>
          <a:p>
            <a:endParaRPr lang="hu-HU" dirty="0"/>
          </a:p>
        </p:txBody>
      </p:sp>
      <p:pic>
        <p:nvPicPr>
          <p:cNvPr id="7" name="Kép 6" descr="s-l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9506"/>
            <a:ext cx="3857620" cy="313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109283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 bright="-12000" contrast="-18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00760" cy="1143000"/>
          </a:xfrm>
        </p:spPr>
        <p:txBody>
          <a:bodyPr>
            <a:normAutofit fontScale="90000"/>
          </a:bodyPr>
          <a:lstStyle/>
          <a:p>
            <a:r>
              <a:rPr lang="hu-HU" sz="7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kezdet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0" y="2743184"/>
            <a:ext cx="3400420" cy="411481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FontTx/>
              <a:buNone/>
            </a:pPr>
            <a:r>
              <a:rPr lang="hu-HU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1805-ben Joseph Marie Jacquard </a:t>
            </a:r>
            <a:r>
              <a:rPr lang="hu-H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felhasználta </a:t>
            </a:r>
            <a:r>
              <a:rPr lang="hu-HU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lyukkártyát </a:t>
            </a:r>
            <a:r>
              <a:rPr lang="hu-H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szövőgépéhez. </a:t>
            </a:r>
            <a:endParaRPr lang="hu-HU" sz="44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929190" y="4357694"/>
            <a:ext cx="4214810" cy="25003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Megalkotta az első automatikus szövőgépet.</a:t>
            </a:r>
            <a:endParaRPr lang="hu-H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3286116" y="5000636"/>
            <a:ext cx="1571636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chemeClr val="tx1">
                  <a:lumMod val="85000"/>
                  <a:lumOff val="1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Kép 5" descr="A_la_mémoire_de_J.M._Jacqu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4013" y="0"/>
            <a:ext cx="2879987" cy="3528000"/>
          </a:xfrm>
          <a:prstGeom prst="rect">
            <a:avLst/>
          </a:prstGeom>
        </p:spPr>
      </p:pic>
      <p:pic>
        <p:nvPicPr>
          <p:cNvPr id="8" name="Kép 7" descr="image003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4000" y="0"/>
            <a:ext cx="2880000" cy="35280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2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 bright="21000" contrast="34000"/>
          </a:blip>
          <a:srcRect/>
          <a:stretch>
            <a:fillRect t="-41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0" y="2071678"/>
            <a:ext cx="4040188" cy="639762"/>
          </a:xfrm>
        </p:spPr>
        <p:txBody>
          <a:bodyPr/>
          <a:lstStyle/>
          <a:p>
            <a:r>
              <a:rPr lang="hu-HU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Fájlrendszere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0" y="2906712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Futtathatók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rajta hibajavító, adat-helyreállító programok. 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Töredezettség-mentesítés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nem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szükséges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Tárolással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dolgozik, így az adatok sorrendiségének általában nincs jelentősége.</a:t>
            </a:r>
          </a:p>
          <a:p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102225" y="2071678"/>
            <a:ext cx="4041775" cy="639762"/>
          </a:xfrm>
        </p:spPr>
        <p:txBody>
          <a:bodyPr/>
          <a:lstStyle/>
          <a:p>
            <a:pPr algn="r"/>
            <a:r>
              <a:rPr lang="hu-H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Felépítése:</a:t>
            </a:r>
            <a:endParaRPr lang="hu-H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102225" y="2906712"/>
            <a:ext cx="4041775" cy="3951288"/>
          </a:xfrm>
        </p:spPr>
        <p:txBody>
          <a:bodyPr>
            <a:normAutofit fontScale="925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Kis méretű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Műanyag tokban van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Egy USB-csatlakozóval egybeépített flash memória. 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Tárolási kapacitása 8 MB-tól 1 TB-ig terjed. 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Önálló áramforrásuk van, ha egyéb szolgáltatással rendelkeznek. </a:t>
            </a:r>
          </a:p>
          <a:p>
            <a:endParaRPr lang="hu-HU" dirty="0"/>
          </a:p>
        </p:txBody>
      </p:sp>
      <p:pic>
        <p:nvPicPr>
          <p:cNvPr id="7" name="Picture 3" descr="C:\Users\Martin\Desktop\625px-Usbkey_internal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0"/>
            <a:ext cx="254000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929190" y="214290"/>
            <a:ext cx="3786214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1.USB-csatlakozó</a:t>
            </a:r>
          </a:p>
          <a:p>
            <a:r>
              <a:rPr lang="hu-H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2. USB-vezérlőmodul</a:t>
            </a:r>
          </a:p>
          <a:p>
            <a:r>
              <a:rPr lang="hu-H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3. Ellenőrző pontok</a:t>
            </a:r>
          </a:p>
          <a:p>
            <a:r>
              <a:rPr lang="hu-H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4. Flash-csip</a:t>
            </a:r>
          </a:p>
          <a:p>
            <a:r>
              <a:rPr lang="hu-H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5. Kvarc-oszcillátor</a:t>
            </a:r>
          </a:p>
          <a:p>
            <a:r>
              <a:rPr lang="hu-H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6. LED</a:t>
            </a:r>
          </a:p>
          <a:p>
            <a:r>
              <a:rPr lang="hu-H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7. Írásvédelmi kapcsoló</a:t>
            </a:r>
          </a:p>
          <a:p>
            <a:r>
              <a:rPr lang="hu-HU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8. Egy második memóriacsip helye</a:t>
            </a:r>
          </a:p>
        </p:txBody>
      </p:sp>
    </p:spTree>
    <p:extLst>
      <p:ext uri="{BB962C8B-B14F-4D97-AF65-F5344CB8AC3E}">
        <p14:creationId xmlns:p14="http://schemas.microsoft.com/office/powerpoint/2010/main" xmlns="" val="146545219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jövő 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háttértárai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hu-H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meglévő </a:t>
            </a:r>
            <a:r>
              <a:rPr lang="hu-H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eszközök fejlesztése:</a:t>
            </a:r>
          </a:p>
          <a:p>
            <a:pPr lvl="1">
              <a:lnSpc>
                <a:spcPct val="110000"/>
              </a:lnSpc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árkapacitás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növelés</a:t>
            </a:r>
          </a:p>
          <a:p>
            <a:pPr lvl="1">
              <a:lnSpc>
                <a:spcPct val="110000"/>
              </a:lnSpc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datelérési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idő csökkentés</a:t>
            </a:r>
          </a:p>
          <a:p>
            <a:pPr>
              <a:lnSpc>
                <a:spcPct val="110000"/>
              </a:lnSpc>
            </a:pPr>
            <a:r>
              <a:rPr lang="hu-H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Ú</a:t>
            </a:r>
            <a:r>
              <a:rPr lang="hu-H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j </a:t>
            </a:r>
            <a:r>
              <a:rPr lang="hu-HU" sz="2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adattárolási technológiák:</a:t>
            </a:r>
          </a:p>
          <a:p>
            <a:pPr lvl="1">
              <a:lnSpc>
                <a:spcPct val="110000"/>
              </a:lnSpc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z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eddigi technológiák keverése</a:t>
            </a:r>
          </a:p>
          <a:p>
            <a:pPr lvl="1">
              <a:lnSpc>
                <a:spcPct val="110000"/>
              </a:lnSpc>
            </a:pP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tomok </a:t>
            </a:r>
            <a:r>
              <a:rPr 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segítségével történő adattárolás</a:t>
            </a:r>
          </a:p>
          <a:p>
            <a:pPr>
              <a:buFontTx/>
              <a:buNone/>
            </a:pPr>
            <a:endParaRPr lang="hu-HU" dirty="0">
              <a:solidFill>
                <a:srgbClr val="FFFF99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 t="22160" b="18669"/>
          <a:stretch>
            <a:fillRect/>
          </a:stretch>
        </p:blipFill>
        <p:spPr bwMode="auto">
          <a:xfrm>
            <a:off x="6227763" y="2024063"/>
            <a:ext cx="263842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/>
          <a:srcRect t="25500" b="15009"/>
          <a:stretch>
            <a:fillRect/>
          </a:stretch>
        </p:blipFill>
        <p:spPr bwMode="auto">
          <a:xfrm>
            <a:off x="1223963" y="4833938"/>
            <a:ext cx="4500562" cy="182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795963" y="5734050"/>
            <a:ext cx="31686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Az IBM cégnév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35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Xenon atom segítségével erős nagyításban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9000"/>
            <a:lum/>
          </a:blip>
          <a:srcRect/>
          <a:stretch>
            <a:fillRect l="-5000" t="-3000" r="-6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034" y="0"/>
            <a:ext cx="8229600" cy="5714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Ismétlő kérdések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2285984" y="857232"/>
            <a:ext cx="4176464" cy="2189271"/>
          </a:xfrm>
          <a:prstGeom prst="cloudCallout">
            <a:avLst>
              <a:gd name="adj1" fmla="val -64621"/>
              <a:gd name="adj2" fmla="val 79903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Miért van szükség a háttértárakra?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(Mi a HDD, hogy működik, mekkora a kapacitása?)</a:t>
            </a:r>
          </a:p>
        </p:txBody>
      </p:sp>
      <p:sp>
        <p:nvSpPr>
          <p:cNvPr id="7" name="Ellipszis feliratnak 6"/>
          <p:cNvSpPr/>
          <p:nvPr/>
        </p:nvSpPr>
        <p:spPr>
          <a:xfrm>
            <a:off x="4071934" y="3286124"/>
            <a:ext cx="3348372" cy="1944216"/>
          </a:xfrm>
          <a:prstGeom prst="wedgeEllipseCallout">
            <a:avLst>
              <a:gd name="adj1" fmla="val -53743"/>
              <a:gd name="adj2" fmla="val 719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Határozzátok meg mit nevezünk háttértáraknak?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(Egyéni esetleg páros feladat)</a:t>
            </a:r>
          </a:p>
        </p:txBody>
      </p:sp>
      <p:pic>
        <p:nvPicPr>
          <p:cNvPr id="8" name="Kép 7" descr="155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28934"/>
            <a:ext cx="5086350" cy="404812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31632" y="6215082"/>
            <a:ext cx="3312368" cy="642918"/>
          </a:xfrm>
        </p:spPr>
        <p:txBody>
          <a:bodyPr>
            <a:normAutofit fontScale="90000"/>
          </a:bodyPr>
          <a:lstStyle/>
          <a:p>
            <a:r>
              <a:rPr lang="hu-HU" b="1" i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TOTÓ</a:t>
            </a:r>
            <a:endParaRPr lang="hu-HU" b="1" i="1" u="sng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0" y="-34923"/>
          <a:ext cx="6588224" cy="675007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47056"/>
                <a:gridCol w="1912082"/>
                <a:gridCol w="1556741"/>
                <a:gridCol w="1472345"/>
              </a:tblGrid>
              <a:tr h="449173"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Kérdés: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1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2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x</a:t>
                      </a:r>
                      <a:endParaRPr lang="hu-HU" dirty="0"/>
                    </a:p>
                  </a:txBody>
                  <a:tcPr/>
                </a:tc>
              </a:tr>
              <a:tr h="1058419">
                <a:tc>
                  <a:txBody>
                    <a:bodyPr/>
                    <a:lstStyle/>
                    <a:p>
                      <a:pPr algn="l"/>
                      <a:r>
                        <a:rPr lang="hu-HU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1, Mit látsz a képen?</a:t>
                      </a:r>
                      <a:endParaRPr lang="hu-HU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pendrive</a:t>
                      </a:r>
                      <a:endParaRPr lang="hu-H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merevlemez</a:t>
                      </a:r>
                      <a:endParaRPr lang="hu-H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floppy</a:t>
                      </a:r>
                      <a:endParaRPr lang="hu-H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058419">
                <a:tc>
                  <a:txBody>
                    <a:bodyPr/>
                    <a:lstStyle/>
                    <a:p>
                      <a:pPr algn="l"/>
                      <a:r>
                        <a:rPr lang="hu-HU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2, Mi</a:t>
                      </a:r>
                      <a:r>
                        <a:rPr lang="hu-HU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az a RAM?</a:t>
                      </a:r>
                    </a:p>
                    <a:p>
                      <a:pPr algn="l"/>
                      <a:endParaRPr lang="hu-HU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Írható és olvasható memória</a:t>
                      </a:r>
                      <a:endParaRPr lang="hu-H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Csak</a:t>
                      </a:r>
                      <a:r>
                        <a:rPr lang="hu-H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olvasható memória</a:t>
                      </a:r>
                      <a:endParaRPr lang="hu-H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Kezeli az operációs rendszert</a:t>
                      </a:r>
                      <a:endParaRPr lang="hu-H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058419">
                <a:tc>
                  <a:txBody>
                    <a:bodyPr/>
                    <a:lstStyle/>
                    <a:p>
                      <a:pPr algn="l"/>
                      <a:r>
                        <a:rPr lang="hu-HU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3, Mi</a:t>
                      </a:r>
                      <a:r>
                        <a:rPr lang="hu-HU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a HDD?</a:t>
                      </a:r>
                    </a:p>
                    <a:p>
                      <a:pPr algn="l"/>
                      <a:endParaRPr lang="hu-HU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memóriakártya</a:t>
                      </a:r>
                      <a:endParaRPr lang="hu-H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Floppy</a:t>
                      </a:r>
                    </a:p>
                    <a:p>
                      <a:pPr algn="ctr"/>
                      <a:endParaRPr lang="hu-H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merevlemez</a:t>
                      </a:r>
                    </a:p>
                    <a:p>
                      <a:pPr algn="ctr"/>
                      <a:endParaRPr lang="hu-H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160952">
                <a:tc>
                  <a:txBody>
                    <a:bodyPr/>
                    <a:lstStyle/>
                    <a:p>
                      <a:pPr algn="l"/>
                      <a:r>
                        <a:rPr lang="hu-HU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4, Mi jellemző</a:t>
                      </a:r>
                      <a:r>
                        <a:rPr lang="hu-HU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az SSD?</a:t>
                      </a:r>
                      <a:endParaRPr lang="hu-HU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Adattárolásra alkalmas eszköz</a:t>
                      </a:r>
                      <a:endParaRPr lang="hu-H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Nem alkalmas adattárolásra</a:t>
                      </a:r>
                      <a:endParaRPr lang="hu-H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Ára </a:t>
                      </a:r>
                      <a:r>
                        <a:rPr lang="hu-HU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alacso-nyabb</a:t>
                      </a:r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a HDD-nél</a:t>
                      </a:r>
                      <a:endParaRPr lang="hu-H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964688">
                <a:tc>
                  <a:txBody>
                    <a:bodyPr/>
                    <a:lstStyle/>
                    <a:p>
                      <a:pPr algn="l"/>
                      <a:r>
                        <a:rPr lang="hu-HU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4+1,</a:t>
                      </a:r>
                      <a:r>
                        <a:rPr lang="hu-HU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Mi a mágneses és elektromos háttértár  közti különbség?</a:t>
                      </a:r>
                      <a:endParaRPr lang="hu-HU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Mind a kettő</a:t>
                      </a:r>
                      <a:r>
                        <a:rPr lang="hu-H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mozgó alkatrészes</a:t>
                      </a:r>
                      <a:endParaRPr lang="hu-H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Az egyik mozgó a másik nem mozgó alkatrészes</a:t>
                      </a:r>
                      <a:endParaRPr lang="hu-H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Nincs</a:t>
                      </a:r>
                      <a:r>
                        <a:rPr lang="hu-HU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 különbség</a:t>
                      </a:r>
                      <a:endParaRPr lang="hu-H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Kép 5" descr="kingston-32-dt100g3-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3258" y="188640"/>
            <a:ext cx="2707254" cy="1742336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14678" y="0"/>
            <a:ext cx="2786082" cy="642917"/>
          </a:xfrm>
        </p:spPr>
        <p:txBody>
          <a:bodyPr>
            <a:normAutofit fontScale="90000"/>
          </a:bodyPr>
          <a:lstStyle/>
          <a:p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Források: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hu-H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3"/>
              </a:rPr>
              <a:t>http://www.ebay.com/itm/Cute-Cartoon-Animal-USB-2-0-Memory-Stick-Flash-pen-Drive-128MB-8GB-16GB-BQ16-/351620961794?var=&amp;hash=item51de3e1602:m:m_ULLI-VU7aUQOkUyjqcp-g</a:t>
            </a:r>
            <a:endParaRPr lang="hu-HU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l"/>
            <a:r>
              <a:rPr lang="hu-H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4"/>
              </a:rPr>
              <a:t>https://hu.wikipedia.org/wiki/Joseph_Marie_Jacquard</a:t>
            </a:r>
            <a:endParaRPr lang="hu-HU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l"/>
            <a:r>
              <a:rPr lang="hu-H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5"/>
              </a:rPr>
              <a:t>http://erettsegi.org/magneses-hattertarak/</a:t>
            </a:r>
            <a:endParaRPr lang="hu-HU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l"/>
            <a:r>
              <a:rPr lang="hu-H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6"/>
              </a:rPr>
              <a:t>https://hu.wikipedia.org/wiki/Háttértár</a:t>
            </a:r>
            <a:endParaRPr lang="hu-HU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l"/>
            <a:r>
              <a:rPr lang="hu-H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7"/>
              </a:rPr>
              <a:t>https://www.google.hu/search?q=informatika&amp;client=opera&amp;hs=HIG&amp;source=lnms&amp;tbm=isch&amp;sa=X&amp;ved=0ahUKEwjSw9Xpr83KAhVn83IKHSVFDHwQ_AUIBygB&amp;biw=1280&amp;bih=914#tbm=isch&amp;q=informatika+gif</a:t>
            </a:r>
            <a:endParaRPr lang="hu-HU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l"/>
            <a:r>
              <a:rPr lang="hu-H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7"/>
              </a:rPr>
              <a:t>https://www.google.hu/search?q=informatika&amp;client=opera&amp;hs=HIG&amp;source=lnms&amp;tbm=isch&amp;sa=X&amp;ved=0ahUKEwjSw9Xpr83KAhVn83IKHSVFDHwQ_AUIBygB&amp;biw=1280&amp;bih=914#tbm=isch&amp;q=az+els%C5%91+sz%C3%B6v%C3%B6g%C3%A9p</a:t>
            </a:r>
            <a:endParaRPr lang="hu-HU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l"/>
            <a:r>
              <a:rPr lang="hu-H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8"/>
              </a:rPr>
              <a:t>http://www.kislexikon.hu/adathordozo_a.html</a:t>
            </a:r>
            <a:endParaRPr lang="hu-HU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l"/>
            <a:r>
              <a:rPr lang="hu-H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hlinkClick r:id="rId9"/>
              </a:rPr>
              <a:t>http://www.tferi.hu/magneses-adattarolas?start=3</a:t>
            </a:r>
            <a:endParaRPr lang="hu-HU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l"/>
            <a:endParaRPr lang="hu-HU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l"/>
            <a:endParaRPr lang="hu-HU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l"/>
            <a:r>
              <a:rPr lang="hu-HU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Rajzok: </a:t>
            </a:r>
            <a:r>
              <a:rPr lang="hu-H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Kis Ádám</a:t>
            </a:r>
          </a:p>
          <a:p>
            <a:pPr algn="l"/>
            <a:r>
              <a:rPr lang="hu-HU" b="1" i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További képek: </a:t>
            </a:r>
            <a:r>
              <a:rPr lang="hu-HU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Saját képek</a:t>
            </a:r>
          </a:p>
          <a:p>
            <a:pPr algn="l"/>
            <a:endParaRPr lang="hu-H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hu-H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hu-H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/>
            <a:endParaRPr lang="hu-H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7584" y="260648"/>
            <a:ext cx="7500990" cy="95377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sk-SK" sz="5400" dirty="0" smtClean="0"/>
          </a:p>
          <a:p>
            <a:pPr>
              <a:buNone/>
            </a:pPr>
            <a:endParaRPr lang="sk-SK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buNone/>
            </a:pPr>
            <a:r>
              <a:rPr lang="sk-SK" sz="17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Köszönöm a figyelmet és az együttműködést!</a:t>
            </a:r>
            <a:endParaRPr lang="hu-HU" sz="17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4" name="Kép 3" descr="man_mad_at_comput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1800" y="3886200"/>
            <a:ext cx="2362200" cy="29718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0" y="5811560"/>
            <a:ext cx="72866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Jövő héten számonkérés! </a:t>
            </a:r>
            <a:r>
              <a:rPr lang="hu-HU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sym typeface="Wingdings" pitchFamily="2" charset="2"/>
              </a:rPr>
              <a:t></a:t>
            </a:r>
          </a:p>
          <a:p>
            <a:endParaRPr lang="hu-H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Lyukkártya és lyukszalag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Első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adathordozók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apír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alapúak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egfelelő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kódrendszer szerinti perforálás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ülön lyukasztó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és leolvasó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assú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munka</a:t>
            </a:r>
          </a:p>
          <a:p>
            <a:pPr>
              <a:buFont typeface="Wingdings" pitchFamily="2" charset="2"/>
              <a:buChar char="Ø"/>
            </a:pP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em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változtatható</a:t>
            </a:r>
          </a:p>
        </p:txBody>
      </p:sp>
      <p:pic>
        <p:nvPicPr>
          <p:cNvPr id="9" name="Picture 2" descr="C:\slidesnew\08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357693"/>
            <a:ext cx="4143372" cy="25003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 descr="blokk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38000"/>
            <a:ext cx="3780000" cy="2520000"/>
          </a:xfrm>
          <a:prstGeom prst="rect">
            <a:avLst/>
          </a:prstGeom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 bwMode="auto">
          <a:xfrm>
            <a:off x="1142976" y="0"/>
            <a:ext cx="6357981" cy="66990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hu-H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Adathordozók csoportosítása</a:t>
            </a:r>
            <a:endParaRPr lang="fr-FR" sz="32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857224" y="714356"/>
            <a:ext cx="6929486" cy="790577"/>
          </a:xfrm>
          <a:prstGeom prst="rect">
            <a:avLst/>
          </a:prstGeom>
          <a:solidFill>
            <a:srgbClr val="500000">
              <a:alpha val="7001"/>
            </a:srgbClr>
          </a:soli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ADATHORDOZÓ: </a:t>
            </a:r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Minden olyan hordozó anyag, amelyet</a:t>
            </a:r>
            <a:b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emberiség információrögzítésre, -továbbításra használ(t).</a:t>
            </a: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357158" y="285728"/>
            <a:ext cx="987443" cy="5556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>
                    <a:alpha val="21001"/>
                  </a:srgbClr>
                </a:solidFill>
                <a:latin typeface="Engravers MT"/>
              </a:rPr>
              <a:t>"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 rot="10800000">
            <a:off x="7358082" y="1285860"/>
            <a:ext cx="885806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u-H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663300">
                    <a:alpha val="21001"/>
                  </a:srgbClr>
                </a:solidFill>
                <a:latin typeface="Engravers MT"/>
              </a:rPr>
              <a:t>"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714612" y="2000240"/>
            <a:ext cx="2881312" cy="407988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Adathordozók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2285984" y="2428868"/>
            <a:ext cx="154622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 dirty="0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4429124" y="2428868"/>
            <a:ext cx="1614488" cy="18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u-HU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42844" y="2643182"/>
            <a:ext cx="2881313" cy="398463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Elsődleges adathordozók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929190" y="2643182"/>
            <a:ext cx="2881313" cy="406400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Gépi adathordozók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142844" y="3071810"/>
            <a:ext cx="2928958" cy="642942"/>
          </a:xfrm>
          <a:prstGeom prst="rect">
            <a:avLst/>
          </a:prstGeom>
          <a:solidFill>
            <a:srgbClr val="663300">
              <a:alpha val="17000"/>
            </a:srgbClr>
          </a:soli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Pénztári szalagok,</a:t>
            </a:r>
            <a:b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könyvelési bizonylatok, </a:t>
            </a:r>
            <a:r>
              <a:rPr lang="hu-H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stb.…</a:t>
            </a:r>
            <a:endParaRPr lang="hu-H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4929190" y="3071810"/>
            <a:ext cx="2881312" cy="566738"/>
          </a:xfrm>
          <a:prstGeom prst="rect">
            <a:avLst/>
          </a:prstGeom>
          <a:solidFill>
            <a:srgbClr val="663300">
              <a:alpha val="17000"/>
            </a:srgbClr>
          </a:soli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Háttértárakon tárolt</a:t>
            </a:r>
            <a:b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hu-H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digitalizált anyagok</a:t>
            </a:r>
          </a:p>
        </p:txBody>
      </p:sp>
      <p:pic>
        <p:nvPicPr>
          <p:cNvPr id="14" name="Kép 13" descr="termekn31-konyvelesi_bizonylat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38000"/>
            <a:ext cx="3780000" cy="2520000"/>
          </a:xfrm>
          <a:prstGeom prst="rect">
            <a:avLst/>
          </a:prstGeom>
        </p:spPr>
      </p:pic>
      <p:sp>
        <p:nvSpPr>
          <p:cNvPr id="16" name="Szövegdoboz 15"/>
          <p:cNvSpPr txBox="1"/>
          <p:nvPr/>
        </p:nvSpPr>
        <p:spPr>
          <a:xfrm>
            <a:off x="5572132" y="4826675"/>
            <a:ext cx="35718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Háttértárak: </a:t>
            </a:r>
          </a:p>
          <a:p>
            <a:endParaRPr lang="hu-H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Optikai háttértárolók (CD, DVD)</a:t>
            </a:r>
          </a:p>
          <a:p>
            <a:pPr>
              <a:buFont typeface="Wingdings" pitchFamily="2" charset="2"/>
              <a:buChar char="Ø"/>
            </a:pPr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Mágneses háttértárak </a:t>
            </a:r>
            <a:endParaRPr lang="hu-H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</a:p>
          <a:p>
            <a:endParaRPr lang="hu-H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6" grpId="0" animBg="1"/>
      <p:bldP spid="3077" grpId="0"/>
      <p:bldP spid="3078" grpId="0"/>
      <p:bldP spid="3079" grpId="0" animBg="1"/>
      <p:bldP spid="3082" grpId="0" animBg="1"/>
      <p:bldP spid="3083" grpId="0" animBg="1"/>
      <p:bldP spid="3080" grpId="0" animBg="1"/>
      <p:bldP spid="3081" grpId="0" animBg="1"/>
      <p:bldP spid="3084" grpId="0" animBg="1"/>
      <p:bldP spid="3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103812" y="714356"/>
            <a:ext cx="4040188" cy="639762"/>
          </a:xfrm>
        </p:spPr>
        <p:txBody>
          <a:bodyPr/>
          <a:lstStyle/>
          <a:p>
            <a:pPr algn="r"/>
            <a:r>
              <a:rPr lang="hu-H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Ide tartoznak:</a:t>
            </a:r>
            <a:endParaRPr lang="hu-H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103812" y="1928802"/>
            <a:ext cx="4040188" cy="492919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Merevlemez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Hajlékonylemez, Floppy</a:t>
            </a: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Előnyük: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nagy adatsűrűség, alacsony ár, cserélhető.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None/>
              <a:defRPr/>
            </a:pPr>
            <a:endParaRPr lang="hu-HU" b="1" dirty="0" smtClean="0"/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HDD-k jövője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 a merevlemez egyre nagyobb,gyorsabb, és sokkal kisebb fogyasztású.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50000"/>
                </a:schemeClr>
              </a:buClr>
              <a:buFont typeface="Wingdings" pitchFamily="2" charset="2"/>
              <a:buChar char="v"/>
              <a:defRPr/>
            </a:pP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Nemsokára lesznek hibrid merevlemezek, amelyek ötvözik a két technikát.</a:t>
            </a: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0" y="642918"/>
            <a:ext cx="4041775" cy="639762"/>
          </a:xfrm>
        </p:spPr>
        <p:txBody>
          <a:bodyPr/>
          <a:lstStyle/>
          <a:p>
            <a:r>
              <a:rPr lang="hu-H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Története:</a:t>
            </a:r>
            <a:endParaRPr lang="hu-HU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0" y="1857365"/>
            <a:ext cx="4041775" cy="500063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1895: Poulsen feltalálta a mágneses felvevőt</a:t>
            </a: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mágnesszalagok és -lemezek megjelenésével a lyukkártya fokozatosan háttérbe szorult.</a:t>
            </a: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Az 1980-as évekre alkalmatlanná vált a számítógépes adatok tárolására.</a:t>
            </a:r>
          </a:p>
          <a:p>
            <a:endParaRPr lang="hu-HU" dirty="0"/>
          </a:p>
        </p:txBody>
      </p:sp>
      <p:sp>
        <p:nvSpPr>
          <p:cNvPr id="8" name="Lefelé nyíl 7"/>
          <p:cNvSpPr/>
          <p:nvPr/>
        </p:nvSpPr>
        <p:spPr>
          <a:xfrm>
            <a:off x="857224" y="4429132"/>
            <a:ext cx="57150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9124" y="1214422"/>
            <a:ext cx="4714876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hu-H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Tárolókapacitás: </a:t>
            </a:r>
            <a:r>
              <a:rPr lang="hu-H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ennyi </a:t>
            </a: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adat fér rá: kezdetekben csak pár megabájt volt, manapság már 40 GB – 3 TB között mozog.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lang="hu-H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hu-HU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Írási és olvasási </a:t>
            </a:r>
            <a:r>
              <a:rPr lang="hu-H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sebessége: </a:t>
            </a:r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Befolyásolja </a:t>
            </a: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lemez forgási </a:t>
            </a:r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sebessége (fordulat/perc)</a:t>
            </a:r>
            <a:endParaRPr lang="hu-H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lang="hu-H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hu-HU" sz="2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Csatolófelület: </a:t>
            </a:r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hány bit mozgatható egyszerre. Ezen történik </a:t>
            </a: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</a:t>
            </a:r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adatátvitel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Font typeface="Wingdings" pitchFamily="2" charset="2"/>
              <a:buChar char="v"/>
              <a:defRPr/>
            </a:pPr>
            <a:endParaRPr lang="hu-H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chemeClr val="tx2">
                  <a:lumMod val="10000"/>
                </a:schemeClr>
              </a:buClr>
              <a:buFont typeface="Wingdings" pitchFamily="2" charset="2"/>
              <a:buChar char="v"/>
              <a:defRPr/>
            </a:pPr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Több </a:t>
            </a:r>
            <a:r>
              <a:rPr lang="hu-HU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fajta </a:t>
            </a:r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létezik. </a:t>
            </a:r>
            <a:endParaRPr lang="hu-H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1500" dirty="0">
              <a:latin typeface="+mn-lt"/>
              <a:cs typeface="+mn-cs"/>
            </a:endParaRPr>
          </a:p>
        </p:txBody>
      </p:sp>
      <p:pic>
        <p:nvPicPr>
          <p:cNvPr id="2050" name="Picture 2" descr="C:\Users\Martin\Desktop\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2"/>
            <a:ext cx="4378325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merevlemez főbb tulajdonságai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9" name="Titre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314324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l"/>
            <a:r>
              <a:rPr lang="hu-HU" sz="3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Merevlemez</a:t>
            </a:r>
            <a:endParaRPr lang="fr-FR" sz="24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29767" name="Picture 71" descr="3_2_Gb_merevlemez-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-142900"/>
            <a:ext cx="2590800" cy="2024062"/>
          </a:xfrm>
          <a:prstGeom prst="rect">
            <a:avLst/>
          </a:prstGeom>
          <a:noFill/>
        </p:spPr>
      </p:pic>
      <p:sp>
        <p:nvSpPr>
          <p:cNvPr id="29768" name="Rectangle 72"/>
          <p:cNvSpPr>
            <a:spLocks noChangeArrowheads="1"/>
          </p:cNvSpPr>
          <p:nvPr/>
        </p:nvSpPr>
        <p:spPr bwMode="auto">
          <a:xfrm>
            <a:off x="5000628" y="0"/>
            <a:ext cx="3168650" cy="649287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tárcsa egy merev fémkorong,</a:t>
            </a:r>
            <a:b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ez hordozza a mágnesezhető réteget</a:t>
            </a:r>
          </a:p>
        </p:txBody>
      </p:sp>
      <p:sp>
        <p:nvSpPr>
          <p:cNvPr id="29769" name="Rectangle 73"/>
          <p:cNvSpPr>
            <a:spLocks noChangeArrowheads="1"/>
          </p:cNvSpPr>
          <p:nvPr/>
        </p:nvSpPr>
        <p:spPr bwMode="auto">
          <a:xfrm>
            <a:off x="5000628" y="785794"/>
            <a:ext cx="3168650" cy="431800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Egy egységben több is van</a:t>
            </a:r>
          </a:p>
        </p:txBody>
      </p:sp>
      <p:sp>
        <p:nvSpPr>
          <p:cNvPr id="29770" name="Rectangle 74"/>
          <p:cNvSpPr>
            <a:spLocks noChangeArrowheads="1"/>
          </p:cNvSpPr>
          <p:nvPr/>
        </p:nvSpPr>
        <p:spPr bwMode="auto">
          <a:xfrm>
            <a:off x="5143504" y="2500306"/>
            <a:ext cx="3168650" cy="649287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fej efölött mozog,</a:t>
            </a:r>
            <a:b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nem ér hozzá a lemezhez</a:t>
            </a:r>
          </a:p>
        </p:txBody>
      </p:sp>
      <p:pic>
        <p:nvPicPr>
          <p:cNvPr id="29771" name="Picture 75" descr="1128merevlemez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2643182"/>
            <a:ext cx="2376488" cy="176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72" name="Picture 76" descr="F_08-8-4_abra"/>
          <p:cNvPicPr>
            <a:picLocks noChangeAspect="1" noChangeArrowheads="1"/>
          </p:cNvPicPr>
          <p:nvPr/>
        </p:nvPicPr>
        <p:blipFill>
          <a:blip r:embed="rId5" cstate="print"/>
          <a:srcRect t="53473"/>
          <a:stretch>
            <a:fillRect/>
          </a:stretch>
        </p:blipFill>
        <p:spPr bwMode="auto">
          <a:xfrm>
            <a:off x="7500958" y="6072206"/>
            <a:ext cx="1439862" cy="625475"/>
          </a:xfrm>
          <a:prstGeom prst="rect">
            <a:avLst/>
          </a:prstGeom>
          <a:noFill/>
        </p:spPr>
      </p:pic>
      <p:pic>
        <p:nvPicPr>
          <p:cNvPr id="29773" name="Picture 77" descr="F_08-8-5_abra"/>
          <p:cNvPicPr>
            <a:picLocks noChangeAspect="1" noChangeArrowheads="1"/>
          </p:cNvPicPr>
          <p:nvPr/>
        </p:nvPicPr>
        <p:blipFill>
          <a:blip r:embed="rId6" cstate="print"/>
          <a:srcRect t="76190"/>
          <a:stretch>
            <a:fillRect/>
          </a:stretch>
        </p:blipFill>
        <p:spPr bwMode="auto">
          <a:xfrm>
            <a:off x="5143504" y="4714884"/>
            <a:ext cx="2160588" cy="425450"/>
          </a:xfrm>
          <a:prstGeom prst="rect">
            <a:avLst/>
          </a:prstGeom>
          <a:noFill/>
        </p:spPr>
      </p:pic>
      <p:sp>
        <p:nvSpPr>
          <p:cNvPr id="29774" name="Rectangle 78"/>
          <p:cNvSpPr>
            <a:spLocks noChangeArrowheads="1"/>
          </p:cNvSpPr>
          <p:nvPr/>
        </p:nvSpPr>
        <p:spPr bwMode="auto">
          <a:xfrm>
            <a:off x="5429256" y="3929066"/>
            <a:ext cx="1511300" cy="431800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Sávok</a:t>
            </a:r>
          </a:p>
        </p:txBody>
      </p:sp>
      <p:sp>
        <p:nvSpPr>
          <p:cNvPr id="29775" name="Rectangle 79"/>
          <p:cNvSpPr>
            <a:spLocks noChangeArrowheads="1"/>
          </p:cNvSpPr>
          <p:nvPr/>
        </p:nvSpPr>
        <p:spPr bwMode="auto">
          <a:xfrm>
            <a:off x="7429520" y="5500702"/>
            <a:ext cx="1511300" cy="431800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Cilinderek</a:t>
            </a:r>
          </a:p>
        </p:txBody>
      </p:sp>
      <p:sp>
        <p:nvSpPr>
          <p:cNvPr id="29776" name="Rectangle 80"/>
          <p:cNvSpPr>
            <a:spLocks noChangeArrowheads="1"/>
          </p:cNvSpPr>
          <p:nvPr/>
        </p:nvSpPr>
        <p:spPr bwMode="auto">
          <a:xfrm>
            <a:off x="7286644" y="3929066"/>
            <a:ext cx="1511300" cy="431800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Szektorok</a:t>
            </a:r>
          </a:p>
        </p:txBody>
      </p:sp>
      <p:sp>
        <p:nvSpPr>
          <p:cNvPr id="29777" name="Line 81"/>
          <p:cNvSpPr>
            <a:spLocks noChangeShapeType="1"/>
          </p:cNvSpPr>
          <p:nvPr/>
        </p:nvSpPr>
        <p:spPr bwMode="auto">
          <a:xfrm flipH="1">
            <a:off x="6572264" y="4429132"/>
            <a:ext cx="10080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7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9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9" grpId="0" animBg="1"/>
      <p:bldP spid="29768" grpId="0" animBg="1"/>
      <p:bldP spid="29769" grpId="0" animBg="1"/>
      <p:bldP spid="29770" grpId="0" animBg="1"/>
      <p:bldP spid="29774" grpId="0" animBg="1"/>
      <p:bldP spid="29775" grpId="0" animBg="1"/>
      <p:bldP spid="29776" grpId="0" animBg="1"/>
      <p:bldP spid="297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4" name="Rectangle 36"/>
          <p:cNvSpPr>
            <a:spLocks noChangeArrowheads="1"/>
          </p:cNvSpPr>
          <p:nvPr/>
        </p:nvSpPr>
        <p:spPr bwMode="auto">
          <a:xfrm>
            <a:off x="1403350" y="2349500"/>
            <a:ext cx="6337300" cy="504825"/>
          </a:xfrm>
          <a:prstGeom prst="rect">
            <a:avLst/>
          </a:prstGeom>
          <a:gradFill rotWithShape="1">
            <a:gsLst>
              <a:gs pos="0">
                <a:srgbClr val="500000">
                  <a:alpha val="20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20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író fej mágneses mintákat hagy a mágnesezhető anyagon</a:t>
            </a: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1403350" y="2954338"/>
            <a:ext cx="6337300" cy="504825"/>
          </a:xfrm>
          <a:prstGeom prst="rect">
            <a:avLst/>
          </a:prstGeom>
          <a:gradFill rotWithShape="1">
            <a:gsLst>
              <a:gs pos="0">
                <a:srgbClr val="500000">
                  <a:alpha val="20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20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6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olvasófejben a mintázat feszültségimpulzusokat indukál</a:t>
            </a:r>
          </a:p>
        </p:txBody>
      </p:sp>
      <p:sp>
        <p:nvSpPr>
          <p:cNvPr id="22568" name="Titre 1"/>
          <p:cNvSpPr>
            <a:spLocks/>
          </p:cNvSpPr>
          <p:nvPr/>
        </p:nvSpPr>
        <p:spPr bwMode="auto">
          <a:xfrm>
            <a:off x="590550" y="-26988"/>
            <a:ext cx="8229600" cy="1143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fr-FR" sz="3600" dirty="0"/>
          </a:p>
        </p:txBody>
      </p:sp>
      <p:pic>
        <p:nvPicPr>
          <p:cNvPr id="22569" name="Picture 41" descr="merevlem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644900"/>
            <a:ext cx="4032250" cy="279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4716462" y="4221163"/>
            <a:ext cx="3959993" cy="504825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6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mágnesezhető anyag nagy remanenciájú</a:t>
            </a: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4716463" y="5157788"/>
            <a:ext cx="3744912" cy="504825"/>
          </a:xfrm>
          <a:prstGeom prst="rect">
            <a:avLst/>
          </a:prstGeom>
          <a:gradFill rotWithShape="1">
            <a:gsLst>
              <a:gs pos="0">
                <a:srgbClr val="500000">
                  <a:alpha val="41000"/>
                </a:srgbClr>
              </a:gs>
              <a:gs pos="50000">
                <a:srgbClr val="FFFFCC">
                  <a:alpha val="19000"/>
                </a:srgbClr>
              </a:gs>
              <a:gs pos="100000">
                <a:srgbClr val="500000">
                  <a:alpha val="41000"/>
                </a:srgbClr>
              </a:gs>
            </a:gsLst>
            <a:lin ang="5400000" scaled="1"/>
          </a:gradFill>
          <a:ln w="9525">
            <a:solidFill>
              <a:srgbClr val="5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600" b="1" dirty="0">
                <a:solidFill>
                  <a:srgbClr val="5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Számottevő koercitív erővel rendelkezik</a:t>
            </a:r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071570"/>
          </a:xfrm>
        </p:spPr>
        <p:txBody>
          <a:bodyPr>
            <a:normAutofit/>
          </a:bodyPr>
          <a:lstStyle/>
          <a:p>
            <a:r>
              <a:rPr lang="hu-H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Felépítése:</a:t>
            </a:r>
            <a:endParaRPr lang="hu-HU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4" grpId="0" animBg="1"/>
      <p:bldP spid="22565" grpId="0" animBg="1"/>
      <p:bldP spid="22568" grpId="0"/>
      <p:bldP spid="22570" grpId="0" animBg="1"/>
      <p:bldP spid="225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ím 9"/>
          <p:cNvSpPr>
            <a:spLocks noGrp="1"/>
          </p:cNvSpPr>
          <p:nvPr>
            <p:ph type="title"/>
          </p:nvPr>
        </p:nvSpPr>
        <p:spPr>
          <a:xfrm>
            <a:off x="4643438" y="357166"/>
            <a:ext cx="3826768" cy="1143000"/>
          </a:xfrm>
        </p:spPr>
        <p:txBody>
          <a:bodyPr>
            <a:normAutofit/>
          </a:bodyPr>
          <a:lstStyle/>
          <a:p>
            <a:r>
              <a:rPr lang="hu-H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Szükséges:</a:t>
            </a:r>
            <a:endParaRPr lang="hu-HU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Szöveg helye 10"/>
          <p:cNvSpPr>
            <a:spLocks noGrp="1"/>
          </p:cNvSpPr>
          <p:nvPr>
            <p:ph type="body" idx="1"/>
          </p:nvPr>
        </p:nvSpPr>
        <p:spPr>
          <a:xfrm>
            <a:off x="357158" y="571480"/>
            <a:ext cx="4143404" cy="639762"/>
          </a:xfrm>
        </p:spPr>
        <p:txBody>
          <a:bodyPr>
            <a:noAutofit/>
          </a:bodyPr>
          <a:lstStyle/>
          <a:p>
            <a:r>
              <a:rPr lang="hu-H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Felhasználhatóságai:</a:t>
            </a:r>
            <a:endParaRPr lang="hu-HU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428596" y="1643050"/>
            <a:ext cx="4040188" cy="5072098"/>
          </a:xfrm>
        </p:spPr>
        <p:txBody>
          <a:bodyPr/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Otthoni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internet felhasználó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Mobilis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felhasználó</a:t>
            </a:r>
          </a:p>
          <a:p>
            <a:endParaRPr lang="hu-H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letöltés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nagymestere</a:t>
            </a:r>
          </a:p>
          <a:p>
            <a:endParaRPr lang="hu-H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HD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felhasználó</a:t>
            </a:r>
          </a:p>
          <a:p>
            <a:endParaRPr lang="hu-H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üzleti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felhasználó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4" name="Tartalom helye 13"/>
          <p:cNvSpPr>
            <a:spLocks noGrp="1"/>
          </p:cNvSpPr>
          <p:nvPr>
            <p:ph sz="quarter" idx="4"/>
          </p:nvPr>
        </p:nvSpPr>
        <p:spPr>
          <a:xfrm>
            <a:off x="4645025" y="1628799"/>
            <a:ext cx="4041775" cy="5229199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gy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maximum 250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GB-os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 belső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winchester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320GB információt tárolható külső merevlemez</a:t>
            </a:r>
          </a:p>
          <a:p>
            <a:pPr lvl="0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errabájt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méretű külső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merevlemez.</a:t>
            </a:r>
          </a:p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öbb terrabájtos,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gyors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merevlemez</a:t>
            </a:r>
          </a:p>
          <a:p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lvl="0"/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ülső tárolóegység, nagy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mennyiségű adat tárolására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szolgál, akár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számkombinációval, vagy ujjlenyomattal zárolható.</a:t>
            </a:r>
          </a:p>
          <a:p>
            <a:endParaRPr lang="hu-HU" dirty="0"/>
          </a:p>
          <a:p>
            <a:pPr lvl="0"/>
            <a:endParaRPr lang="hu-HU" dirty="0"/>
          </a:p>
          <a:p>
            <a:endParaRPr lang="hu-HU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907</Words>
  <Application>Microsoft Office PowerPoint</Application>
  <PresentationFormat>Diavetítés a képernyőre (4:3 oldalarány)</PresentationFormat>
  <Paragraphs>255</Paragraphs>
  <Slides>25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Korszerű háttértárolók</vt:lpstr>
      <vt:lpstr>A kezdet</vt:lpstr>
      <vt:lpstr>Lyukkártya és lyukszalag</vt:lpstr>
      <vt:lpstr>Adathordozók csoportosítása</vt:lpstr>
      <vt:lpstr>5. dia</vt:lpstr>
      <vt:lpstr>A merevlemez főbb tulajdonságai </vt:lpstr>
      <vt:lpstr>Merevlemez</vt:lpstr>
      <vt:lpstr>Felépítése:</vt:lpstr>
      <vt:lpstr>Szükséges:</vt:lpstr>
      <vt:lpstr>AZ ELEKTRONIKUS HÁTTÉRTÁRAK TÍPUSAI</vt:lpstr>
      <vt:lpstr> Compact Flash</vt:lpstr>
      <vt:lpstr>MMC-SD kártya</vt:lpstr>
      <vt:lpstr>Mini, micro SD kártya</vt:lpstr>
      <vt:lpstr>microSD</vt:lpstr>
      <vt:lpstr>SSD (Solid State Disk)</vt:lpstr>
      <vt:lpstr>Az SSD összehasonlítása a HDD-vel:</vt:lpstr>
      <vt:lpstr>Érdekesség:</vt:lpstr>
      <vt:lpstr>A pendrive története </vt:lpstr>
      <vt:lpstr>19. dia</vt:lpstr>
      <vt:lpstr>20. dia</vt:lpstr>
      <vt:lpstr>A jövő háttértárai</vt:lpstr>
      <vt:lpstr> Ismétlő kérdések</vt:lpstr>
      <vt:lpstr>TOTÓ</vt:lpstr>
      <vt:lpstr>Források:</vt:lpstr>
      <vt:lpstr>25. dia</vt:lpstr>
    </vt:vector>
  </TitlesOfParts>
  <Company>WXPEE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Korszerű háttértárolók:</dc:title>
  <dc:creator>Dell</dc:creator>
  <cp:lastModifiedBy>Juca</cp:lastModifiedBy>
  <cp:revision>133</cp:revision>
  <dcterms:created xsi:type="dcterms:W3CDTF">2016-01-09T22:43:53Z</dcterms:created>
  <dcterms:modified xsi:type="dcterms:W3CDTF">2016-01-31T13:39:12Z</dcterms:modified>
</cp:coreProperties>
</file>