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>
        <p:scale>
          <a:sx n="79" d="100"/>
          <a:sy n="79" d="100"/>
        </p:scale>
        <p:origin x="-10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EEBAA-D168-4D01-B591-9CE7EB0FFA9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AEFAEFEF-B82C-4F4C-9A6F-E472A09CD4EC}">
      <dgm:prSet phldrT="[Szöveg]"/>
      <dgm:spPr/>
      <dgm:t>
        <a:bodyPr/>
        <a:lstStyle/>
        <a:p>
          <a:r>
            <a:rPr lang="hu-HU" b="0" dirty="0" err="1" smtClean="0">
              <a:latin typeface="Bella Donna" panose="03000502030604030003" pitchFamily="66" charset="0"/>
            </a:rPr>
            <a:t>iPhon</a:t>
          </a:r>
          <a:r>
            <a:rPr lang="hu-HU" b="0" dirty="0" smtClean="0">
              <a:latin typeface="Bella Donna" panose="03000502030604030003" pitchFamily="66" charset="0"/>
            </a:rPr>
            <a:t> 4s</a:t>
          </a:r>
          <a:endParaRPr lang="hu-HU" b="0" dirty="0">
            <a:latin typeface="Bella Donna" panose="03000502030604030003" pitchFamily="66" charset="0"/>
          </a:endParaRPr>
        </a:p>
      </dgm:t>
    </dgm:pt>
    <dgm:pt modelId="{D227519B-9B40-49AB-9128-CCCB4EE1F80A}" type="parTrans" cxnId="{981A7E39-29FE-4B7D-91E2-613A6C31820A}">
      <dgm:prSet/>
      <dgm:spPr/>
      <dgm:t>
        <a:bodyPr/>
        <a:lstStyle/>
        <a:p>
          <a:endParaRPr lang="hu-HU"/>
        </a:p>
      </dgm:t>
    </dgm:pt>
    <dgm:pt modelId="{31A72831-3C6A-4C2B-88F2-83ADCF651C58}" type="sibTrans" cxnId="{981A7E39-29FE-4B7D-91E2-613A6C31820A}">
      <dgm:prSet/>
      <dgm:spPr/>
      <dgm:t>
        <a:bodyPr/>
        <a:lstStyle/>
        <a:p>
          <a:endParaRPr lang="hu-HU"/>
        </a:p>
      </dgm:t>
    </dgm:pt>
    <dgm:pt modelId="{24A85662-B867-42B4-AB8A-859919CD326D}">
      <dgm:prSet phldrT="[Szöveg]"/>
      <dgm:spPr/>
      <dgm:t>
        <a:bodyPr/>
        <a:lstStyle/>
        <a:p>
          <a:r>
            <a:rPr lang="hu-HU" b="1" i="1" dirty="0" smtClean="0">
              <a:latin typeface="Bella Donna" panose="03000502030604030003" pitchFamily="66" charset="0"/>
            </a:rPr>
            <a:t>iPhone5</a:t>
          </a:r>
          <a:endParaRPr lang="hu-HU" b="1" i="1" dirty="0">
            <a:latin typeface="Bella Donna" panose="03000502030604030003" pitchFamily="66" charset="0"/>
          </a:endParaRPr>
        </a:p>
      </dgm:t>
    </dgm:pt>
    <dgm:pt modelId="{2D394168-94EA-44B9-9282-B3167E1D5A29}" type="parTrans" cxnId="{ECACCD7C-5912-46F0-9CB2-32EA431C99E1}">
      <dgm:prSet/>
      <dgm:spPr/>
      <dgm:t>
        <a:bodyPr/>
        <a:lstStyle/>
        <a:p>
          <a:endParaRPr lang="hu-HU"/>
        </a:p>
      </dgm:t>
    </dgm:pt>
    <dgm:pt modelId="{FE0AF531-3781-4445-8585-A0612199F2B7}" type="sibTrans" cxnId="{ECACCD7C-5912-46F0-9CB2-32EA431C99E1}">
      <dgm:prSet/>
      <dgm:spPr/>
      <dgm:t>
        <a:bodyPr/>
        <a:lstStyle/>
        <a:p>
          <a:endParaRPr lang="hu-HU"/>
        </a:p>
      </dgm:t>
    </dgm:pt>
    <dgm:pt modelId="{7BF8A1F9-E72E-46BE-AECA-563531F71F7A}">
      <dgm:prSet phldrT="[Szöveg]"/>
      <dgm:spPr/>
      <dgm:t>
        <a:bodyPr/>
        <a:lstStyle/>
        <a:p>
          <a:r>
            <a:rPr lang="hu-HU" dirty="0" err="1" smtClean="0">
              <a:latin typeface="Bella Donna" panose="03000502030604030003" pitchFamily="66" charset="0"/>
            </a:rPr>
            <a:t>iPhone</a:t>
          </a:r>
          <a:r>
            <a:rPr lang="hu-HU" dirty="0" smtClean="0">
              <a:latin typeface="Bella Donna" panose="03000502030604030003" pitchFamily="66" charset="0"/>
            </a:rPr>
            <a:t> 5c</a:t>
          </a:r>
          <a:endParaRPr lang="hu-HU" dirty="0">
            <a:latin typeface="Bella Donna" panose="03000502030604030003" pitchFamily="66" charset="0"/>
          </a:endParaRPr>
        </a:p>
      </dgm:t>
    </dgm:pt>
    <dgm:pt modelId="{947050F0-8731-4F06-89B5-F2752ADF9F6E}" type="parTrans" cxnId="{C5934F64-A0C4-472B-A315-491A7C76DAC0}">
      <dgm:prSet/>
      <dgm:spPr/>
      <dgm:t>
        <a:bodyPr/>
        <a:lstStyle/>
        <a:p>
          <a:endParaRPr lang="hu-HU"/>
        </a:p>
      </dgm:t>
    </dgm:pt>
    <dgm:pt modelId="{6B959834-6E8E-409D-A34B-198B354A1BEF}" type="sibTrans" cxnId="{C5934F64-A0C4-472B-A315-491A7C76DAC0}">
      <dgm:prSet/>
      <dgm:spPr/>
      <dgm:t>
        <a:bodyPr/>
        <a:lstStyle/>
        <a:p>
          <a:endParaRPr lang="hu-HU"/>
        </a:p>
      </dgm:t>
    </dgm:pt>
    <dgm:pt modelId="{D15BAFDF-D5E8-4CA1-BC3E-4FB6CA204627}" type="pres">
      <dgm:prSet presAssocID="{755EEBAA-D168-4D01-B591-9CE7EB0FFA9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A827C977-2EB5-4C1C-9833-2D714A16E971}" type="pres">
      <dgm:prSet presAssocID="{AEFAEFEF-B82C-4F4C-9A6F-E472A09CD4EC}" presName="Accent1" presStyleCnt="0"/>
      <dgm:spPr/>
    </dgm:pt>
    <dgm:pt modelId="{F2FA8D27-CCC3-45BA-937F-A51854B64908}" type="pres">
      <dgm:prSet presAssocID="{AEFAEFEF-B82C-4F4C-9A6F-E472A09CD4EC}" presName="Accent" presStyleLbl="node1" presStyleIdx="0" presStyleCnt="3" custLinFactX="5527" custLinFactNeighborX="100000" custLinFactNeighborY="1313"/>
      <dgm:spPr/>
    </dgm:pt>
    <dgm:pt modelId="{E8068A2B-41E7-4F8D-B986-3301508A1AA3}" type="pres">
      <dgm:prSet presAssocID="{AEFAEFEF-B82C-4F4C-9A6F-E472A09CD4EC}" presName="Parent1" presStyleLbl="revTx" presStyleIdx="0" presStyleCnt="3" custLinFactX="85820" custLinFactNeighborX="100000" custLinFactNeighborY="-62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953B7E-D8FB-4956-9341-3083B145B247}" type="pres">
      <dgm:prSet presAssocID="{24A85662-B867-42B4-AB8A-859919CD326D}" presName="Accent2" presStyleCnt="0"/>
      <dgm:spPr/>
    </dgm:pt>
    <dgm:pt modelId="{DB65C93C-A57F-4F93-A6EB-E0825CE4A30D}" type="pres">
      <dgm:prSet presAssocID="{24A85662-B867-42B4-AB8A-859919CD326D}" presName="Accent" presStyleLbl="node1" presStyleIdx="1" presStyleCnt="3" custLinFactX="6858" custLinFactNeighborX="100000" custLinFactNeighborY="39"/>
      <dgm:spPr/>
    </dgm:pt>
    <dgm:pt modelId="{3395FC72-4848-4F63-AA2A-1857ABA7259D}" type="pres">
      <dgm:prSet presAssocID="{24A85662-B867-42B4-AB8A-859919CD326D}" presName="Parent2" presStyleLbl="revTx" presStyleIdx="1" presStyleCnt="3" custLinFactX="99909" custLinFactNeighborX="100000" custLinFactNeighborY="-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ED1F0F-38C0-402B-A500-8BCD31F687B4}" type="pres">
      <dgm:prSet presAssocID="{7BF8A1F9-E72E-46BE-AECA-563531F71F7A}" presName="Accent3" presStyleCnt="0"/>
      <dgm:spPr/>
    </dgm:pt>
    <dgm:pt modelId="{7CF7F544-F12B-4229-983E-D6FBA9854519}" type="pres">
      <dgm:prSet presAssocID="{7BF8A1F9-E72E-46BE-AECA-563531F71F7A}" presName="Accent" presStyleLbl="node1" presStyleIdx="2" presStyleCnt="3" custLinFactX="22237" custLinFactNeighborX="100000" custLinFactNeighborY="-1746"/>
      <dgm:spPr/>
    </dgm:pt>
    <dgm:pt modelId="{E08BC36D-C5A2-4D8D-8EC6-A92BF39E6AE2}" type="pres">
      <dgm:prSet presAssocID="{7BF8A1F9-E72E-46BE-AECA-563531F71F7A}" presName="Parent3" presStyleLbl="revTx" presStyleIdx="2" presStyleCnt="3" custLinFactX="91532" custLinFactNeighborX="100000" custLinFactNeighborY="-62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2DA8CFC-333A-41D8-BA97-9C0538C09998}" type="presOf" srcId="{AEFAEFEF-B82C-4F4C-9A6F-E472A09CD4EC}" destId="{E8068A2B-41E7-4F8D-B986-3301508A1AA3}" srcOrd="0" destOrd="0" presId="urn:microsoft.com/office/officeart/2009/layout/CircleArrowProcess"/>
    <dgm:cxn modelId="{DE5AD402-3A40-4F21-8344-3EFBE1F82531}" type="presOf" srcId="{24A85662-B867-42B4-AB8A-859919CD326D}" destId="{3395FC72-4848-4F63-AA2A-1857ABA7259D}" srcOrd="0" destOrd="0" presId="urn:microsoft.com/office/officeart/2009/layout/CircleArrowProcess"/>
    <dgm:cxn modelId="{BFBBC921-7400-4FAB-BDF2-2BA81255B250}" type="presOf" srcId="{755EEBAA-D168-4D01-B591-9CE7EB0FFA95}" destId="{D15BAFDF-D5E8-4CA1-BC3E-4FB6CA204627}" srcOrd="0" destOrd="0" presId="urn:microsoft.com/office/officeart/2009/layout/CircleArrowProcess"/>
    <dgm:cxn modelId="{C5934F64-A0C4-472B-A315-491A7C76DAC0}" srcId="{755EEBAA-D168-4D01-B591-9CE7EB0FFA95}" destId="{7BF8A1F9-E72E-46BE-AECA-563531F71F7A}" srcOrd="2" destOrd="0" parTransId="{947050F0-8731-4F06-89B5-F2752ADF9F6E}" sibTransId="{6B959834-6E8E-409D-A34B-198B354A1BEF}"/>
    <dgm:cxn modelId="{981A7E39-29FE-4B7D-91E2-613A6C31820A}" srcId="{755EEBAA-D168-4D01-B591-9CE7EB0FFA95}" destId="{AEFAEFEF-B82C-4F4C-9A6F-E472A09CD4EC}" srcOrd="0" destOrd="0" parTransId="{D227519B-9B40-49AB-9128-CCCB4EE1F80A}" sibTransId="{31A72831-3C6A-4C2B-88F2-83ADCF651C58}"/>
    <dgm:cxn modelId="{2CD89E63-4032-4A6D-9AD1-F3455C185FB8}" type="presOf" srcId="{7BF8A1F9-E72E-46BE-AECA-563531F71F7A}" destId="{E08BC36D-C5A2-4D8D-8EC6-A92BF39E6AE2}" srcOrd="0" destOrd="0" presId="urn:microsoft.com/office/officeart/2009/layout/CircleArrowProcess"/>
    <dgm:cxn modelId="{ECACCD7C-5912-46F0-9CB2-32EA431C99E1}" srcId="{755EEBAA-D168-4D01-B591-9CE7EB0FFA95}" destId="{24A85662-B867-42B4-AB8A-859919CD326D}" srcOrd="1" destOrd="0" parTransId="{2D394168-94EA-44B9-9282-B3167E1D5A29}" sibTransId="{FE0AF531-3781-4445-8585-A0612199F2B7}"/>
    <dgm:cxn modelId="{660BD11C-8B0F-4A2B-8FEE-509BFA42586B}" type="presParOf" srcId="{D15BAFDF-D5E8-4CA1-BC3E-4FB6CA204627}" destId="{A827C977-2EB5-4C1C-9833-2D714A16E971}" srcOrd="0" destOrd="0" presId="urn:microsoft.com/office/officeart/2009/layout/CircleArrowProcess"/>
    <dgm:cxn modelId="{8E77E312-00EE-4D2E-9727-1267B117A5A9}" type="presParOf" srcId="{A827C977-2EB5-4C1C-9833-2D714A16E971}" destId="{F2FA8D27-CCC3-45BA-937F-A51854B64908}" srcOrd="0" destOrd="0" presId="urn:microsoft.com/office/officeart/2009/layout/CircleArrowProcess"/>
    <dgm:cxn modelId="{85011AE6-8D71-4A32-B803-026426A96E2C}" type="presParOf" srcId="{D15BAFDF-D5E8-4CA1-BC3E-4FB6CA204627}" destId="{E8068A2B-41E7-4F8D-B986-3301508A1AA3}" srcOrd="1" destOrd="0" presId="urn:microsoft.com/office/officeart/2009/layout/CircleArrowProcess"/>
    <dgm:cxn modelId="{7DB2BF49-0B50-42E4-BBE8-DA8A229CC84E}" type="presParOf" srcId="{D15BAFDF-D5E8-4CA1-BC3E-4FB6CA204627}" destId="{9A953B7E-D8FB-4956-9341-3083B145B247}" srcOrd="2" destOrd="0" presId="urn:microsoft.com/office/officeart/2009/layout/CircleArrowProcess"/>
    <dgm:cxn modelId="{EEB0C10B-86ED-4443-85CE-F99AD1151F4B}" type="presParOf" srcId="{9A953B7E-D8FB-4956-9341-3083B145B247}" destId="{DB65C93C-A57F-4F93-A6EB-E0825CE4A30D}" srcOrd="0" destOrd="0" presId="urn:microsoft.com/office/officeart/2009/layout/CircleArrowProcess"/>
    <dgm:cxn modelId="{9012A38C-F69F-442F-947C-B4321130E963}" type="presParOf" srcId="{D15BAFDF-D5E8-4CA1-BC3E-4FB6CA204627}" destId="{3395FC72-4848-4F63-AA2A-1857ABA7259D}" srcOrd="3" destOrd="0" presId="urn:microsoft.com/office/officeart/2009/layout/CircleArrowProcess"/>
    <dgm:cxn modelId="{493B409A-F4A5-49F7-A04E-18BADA27315D}" type="presParOf" srcId="{D15BAFDF-D5E8-4CA1-BC3E-4FB6CA204627}" destId="{37ED1F0F-38C0-402B-A500-8BCD31F687B4}" srcOrd="4" destOrd="0" presId="urn:microsoft.com/office/officeart/2009/layout/CircleArrowProcess"/>
    <dgm:cxn modelId="{7D64A8D0-C4EC-4806-ABB4-80B6F8971145}" type="presParOf" srcId="{37ED1F0F-38C0-402B-A500-8BCD31F687B4}" destId="{7CF7F544-F12B-4229-983E-D6FBA9854519}" srcOrd="0" destOrd="0" presId="urn:microsoft.com/office/officeart/2009/layout/CircleArrowProcess"/>
    <dgm:cxn modelId="{7EC570AF-BD18-4080-91C0-F2B48844B9C0}" type="presParOf" srcId="{D15BAFDF-D5E8-4CA1-BC3E-4FB6CA204627}" destId="{E08BC36D-C5A2-4D8D-8EC6-A92BF39E6AE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A8D27-CCC3-45BA-937F-A51854B64908}">
      <dsp:nvSpPr>
        <dsp:cNvPr id="0" name=""/>
        <dsp:cNvSpPr/>
      </dsp:nvSpPr>
      <dsp:spPr>
        <a:xfrm>
          <a:off x="5979389" y="30702"/>
          <a:ext cx="2337997" cy="23383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68A2B-41E7-4F8D-B986-3301508A1AA3}">
      <dsp:nvSpPr>
        <dsp:cNvPr id="0" name=""/>
        <dsp:cNvSpPr/>
      </dsp:nvSpPr>
      <dsp:spPr>
        <a:xfrm>
          <a:off x="6443081" y="803510"/>
          <a:ext cx="1299180" cy="64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0" kern="1200" dirty="0" err="1" smtClean="0">
              <a:latin typeface="Bella Donna" panose="03000502030604030003" pitchFamily="66" charset="0"/>
            </a:rPr>
            <a:t>iPhon</a:t>
          </a:r>
          <a:r>
            <a:rPr lang="hu-HU" sz="4000" b="0" kern="1200" dirty="0" smtClean="0">
              <a:latin typeface="Bella Donna" panose="03000502030604030003" pitchFamily="66" charset="0"/>
            </a:rPr>
            <a:t> 4s</a:t>
          </a:r>
          <a:endParaRPr lang="hu-HU" sz="4000" b="0" kern="1200" dirty="0">
            <a:latin typeface="Bella Donna" panose="03000502030604030003" pitchFamily="66" charset="0"/>
          </a:endParaRPr>
        </a:p>
      </dsp:txBody>
      <dsp:txXfrm>
        <a:off x="6443081" y="803510"/>
        <a:ext cx="1299180" cy="649434"/>
      </dsp:txXfrm>
    </dsp:sp>
    <dsp:sp modelId="{DB65C93C-A57F-4F93-A6EB-E0825CE4A30D}">
      <dsp:nvSpPr>
        <dsp:cNvPr id="0" name=""/>
        <dsp:cNvSpPr/>
      </dsp:nvSpPr>
      <dsp:spPr>
        <a:xfrm>
          <a:off x="5361137" y="1344469"/>
          <a:ext cx="2337997" cy="23383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5FC72-4848-4F63-AA2A-1857ABA7259D}">
      <dsp:nvSpPr>
        <dsp:cNvPr id="0" name=""/>
        <dsp:cNvSpPr/>
      </dsp:nvSpPr>
      <dsp:spPr>
        <a:xfrm>
          <a:off x="5979387" y="2194565"/>
          <a:ext cx="1299180" cy="64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1" kern="1200" dirty="0" smtClean="0">
              <a:latin typeface="Bella Donna" panose="03000502030604030003" pitchFamily="66" charset="0"/>
            </a:rPr>
            <a:t>iPhone5</a:t>
          </a:r>
          <a:endParaRPr lang="hu-HU" sz="4000" b="1" i="1" kern="1200" dirty="0">
            <a:latin typeface="Bella Donna" panose="03000502030604030003" pitchFamily="66" charset="0"/>
          </a:endParaRPr>
        </a:p>
      </dsp:txBody>
      <dsp:txXfrm>
        <a:off x="5979387" y="2194565"/>
        <a:ext cx="1299180" cy="649434"/>
      </dsp:txXfrm>
    </dsp:sp>
    <dsp:sp modelId="{7CF7F544-F12B-4229-983E-D6FBA9854519}">
      <dsp:nvSpPr>
        <dsp:cNvPr id="0" name=""/>
        <dsp:cNvSpPr/>
      </dsp:nvSpPr>
      <dsp:spPr>
        <a:xfrm>
          <a:off x="6133952" y="2812809"/>
          <a:ext cx="2008702" cy="20095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BC36D-C5A2-4D8D-8EC6-A92BF39E6AE2}">
      <dsp:nvSpPr>
        <dsp:cNvPr id="0" name=""/>
        <dsp:cNvSpPr/>
      </dsp:nvSpPr>
      <dsp:spPr>
        <a:xfrm>
          <a:off x="6520364" y="3508352"/>
          <a:ext cx="1299180" cy="649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err="1" smtClean="0">
              <a:latin typeface="Bella Donna" panose="03000502030604030003" pitchFamily="66" charset="0"/>
            </a:rPr>
            <a:t>iPhone</a:t>
          </a:r>
          <a:r>
            <a:rPr lang="hu-HU" sz="4000" kern="1200" dirty="0" smtClean="0">
              <a:latin typeface="Bella Donna" panose="03000502030604030003" pitchFamily="66" charset="0"/>
            </a:rPr>
            <a:t> 5c</a:t>
          </a:r>
          <a:endParaRPr lang="hu-HU" sz="4000" kern="1200" dirty="0">
            <a:latin typeface="Bella Donna" panose="03000502030604030003" pitchFamily="66" charset="0"/>
          </a:endParaRPr>
        </a:p>
      </dsp:txBody>
      <dsp:txXfrm>
        <a:off x="6520364" y="3508352"/>
        <a:ext cx="1299180" cy="649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572FC-200E-4ED0-881D-025785952A6C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C7760-84D7-45AE-9FCF-53B682598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01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C7760-84D7-45AE-9FCF-53B682598CA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5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C880-9DEF-4011-815F-3417846B0844}" type="datetime1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56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B6A1-5A58-43EB-9AE7-EBCF51D855FF}" type="datetime1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57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F4D-D0B5-44A4-9C7C-245FE12CCF50}" type="datetime1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71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510F-5F52-4BCD-8C8C-183C11E4A8AB}" type="datetime1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14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1D70-B302-448E-81A1-BBF1637C5D14}" type="datetime1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85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A5F-66CC-46EC-AA33-0F611414213B}" type="datetime1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6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F79A-2008-4848-8AB0-F102EC04B36D}" type="datetime1">
              <a:rPr lang="hu-HU" smtClean="0"/>
              <a:t>2015.01.10.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78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7D44-409E-4C1A-8177-5D0D64FDD73D}" type="datetime1">
              <a:rPr lang="hu-HU" smtClean="0"/>
              <a:t>2015.01.10.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89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44E-9651-4BFD-A391-E5EC54E03E2B}" type="datetime1">
              <a:rPr lang="hu-HU" smtClean="0"/>
              <a:t>2015.01.10.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2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CEA4-3EE8-4C21-8B6F-3DCD7BDD8DE3}" type="datetime1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04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BB02-1A21-4E5C-A3FE-B55C2FBE7503}" type="datetime1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96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861E-79FC-4E1A-935E-CD4FC7EF1390}" type="datetime1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Ulrich Anna Csenge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66E5-4639-48FD-B5BA-5ECF85F4AD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71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phoneplus.ge/products-page/iphone/iphone-5-16gb-white/" TargetMode="External"/><Relationship Id="rId2" Type="http://schemas.openxmlformats.org/officeDocument/2006/relationships/hyperlink" Target="http://www.cnet.com/products/apple-iphone-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u.wikipedia.org/wiki/IPhone_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1002123">
            <a:off x="899359" y="1389245"/>
            <a:ext cx="7346621" cy="1470025"/>
          </a:xfrm>
        </p:spPr>
        <p:txBody>
          <a:bodyPr>
            <a:noAutofit/>
          </a:bodyPr>
          <a:lstStyle/>
          <a:p>
            <a:r>
              <a:rPr lang="hu-HU" sz="9600" dirty="0" err="1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iPhone</a:t>
            </a:r>
            <a:r>
              <a:rPr lang="hu-HU" sz="9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9600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5</a:t>
            </a:r>
            <a:endParaRPr lang="hu-HU" sz="9600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</a:b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Zirci Reguly A. Német Nemzetiségi Nyelvoktató Ált. Isk.</a:t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</a:b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Felk.tanár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: Földesi Katalin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8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Alkalmazások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21392" r="17987" b="20969"/>
          <a:stretch/>
        </p:blipFill>
        <p:spPr bwMode="auto">
          <a:xfrm>
            <a:off x="3347864" y="1484784"/>
            <a:ext cx="2503349" cy="43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Jobbra nyíl 4"/>
          <p:cNvSpPr/>
          <p:nvPr/>
        </p:nvSpPr>
        <p:spPr>
          <a:xfrm>
            <a:off x="2915816" y="1916832"/>
            <a:ext cx="2304256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39552" y="1483913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Ezzel az alkalmazással képeket lehet készíteni az iPhone5  8 megapixeles kamerájával. Gyakori képszerkesztő: 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Retrica</a:t>
            </a:r>
            <a:r>
              <a:rPr lang="hu-HU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hu-HU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Balra nyíl 6"/>
          <p:cNvSpPr/>
          <p:nvPr/>
        </p:nvSpPr>
        <p:spPr>
          <a:xfrm>
            <a:off x="5580112" y="3140968"/>
            <a:ext cx="1152128" cy="36004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755269" y="2638075"/>
            <a:ext cx="1617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Digitális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zenei és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videó állományok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lejátszására szolgáló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médialejátszó.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Kanyar felfelé 8"/>
          <p:cNvSpPr/>
          <p:nvPr/>
        </p:nvSpPr>
        <p:spPr>
          <a:xfrm>
            <a:off x="3023828" y="2996952"/>
            <a:ext cx="2088232" cy="1440160"/>
          </a:xfrm>
          <a:prstGeom prst="bentUpArrow">
            <a:avLst>
              <a:gd name="adj1" fmla="val 14729"/>
              <a:gd name="adj2" fmla="val 16597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39552" y="4119609"/>
            <a:ext cx="248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</a:t>
            </a:r>
            <a:r>
              <a:rPr lang="hu-HU" sz="2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</a:t>
            </a:r>
            <a:r>
              <a:rPr lang="hu-HU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sz="2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Store</a:t>
            </a:r>
            <a:r>
              <a:rPr lang="hu-HU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segítségével játékokat, és további alkalmazásokat tölthetünk le.</a:t>
            </a:r>
            <a:endParaRPr lang="hu-HU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89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8" grpId="0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Alkalmazások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21392" r="17987" b="20969"/>
          <a:stretch/>
        </p:blipFill>
        <p:spPr bwMode="auto">
          <a:xfrm>
            <a:off x="3491880" y="1700808"/>
            <a:ext cx="2520280" cy="440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Jobbra nyíl 5"/>
          <p:cNvSpPr/>
          <p:nvPr/>
        </p:nvSpPr>
        <p:spPr>
          <a:xfrm>
            <a:off x="2771800" y="4789802"/>
            <a:ext cx="1008112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115616" y="4789802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iBooks-al</a:t>
            </a:r>
            <a:r>
              <a:rPr lang="hu-HU" dirty="0" smtClean="0"/>
              <a:t> elektronikus könyveket lehet </a:t>
            </a:r>
            <a:r>
              <a:rPr lang="hu-HU" dirty="0" err="1" smtClean="0"/>
              <a:t>olvani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9" name="Balra nyíl 8"/>
          <p:cNvSpPr/>
          <p:nvPr/>
        </p:nvSpPr>
        <p:spPr>
          <a:xfrm>
            <a:off x="5148064" y="2132856"/>
            <a:ext cx="1656184" cy="2880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804248" y="213285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tekinthetők meg az eddig készített képek.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>
            <a:off x="2771800" y="3491172"/>
            <a:ext cx="1656184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043608" y="320952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Itt videókat tudunk készíteni.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56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Windows7 és iPhone5</a:t>
            </a:r>
            <a:endParaRPr lang="hu-HU" sz="60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Én személy szerint jobban szeretem az érintőképernyőt mit a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tuotspad-et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mert szerintem praktikusabb egy okos telefont mint egy laptop.. Kisebb helyen is elfér, és a ki-be kapcsolgatással sem kell vacakolni, illetve nem kell külön táskában cipelni…</a:t>
            </a:r>
          </a:p>
          <a:p>
            <a:pPr marL="0" indent="0">
              <a:buNone/>
            </a:pPr>
            <a:endParaRPr lang="hu-HU" sz="24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32607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5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13723" cy="517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5220073" y="1340768"/>
            <a:ext cx="3421008" cy="36004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  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97541"/>
            <a:ext cx="8229600" cy="562862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99592" y="980728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Hány megapixeles az iPhone5 kamerája?</a:t>
            </a:r>
          </a:p>
          <a:p>
            <a:endParaRPr lang="hu-HU" sz="32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Mire használják az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iBooks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alkalmazást?</a:t>
            </a:r>
          </a:p>
          <a:p>
            <a:endParaRPr lang="hu-HU" sz="32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z iPhone5 utódja?</a:t>
            </a:r>
          </a:p>
          <a:p>
            <a:endParaRPr lang="hu-HU" sz="3200" dirty="0" smtClean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Mondj egy képszerkesztő programot!</a:t>
            </a:r>
          </a:p>
          <a:p>
            <a:endParaRPr lang="hu-HU" sz="32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Mióta van forgalomban az iPhne5?</a:t>
            </a:r>
          </a:p>
          <a:p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371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Források</a:t>
            </a:r>
            <a:r>
              <a:rPr lang="hu-HU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endParaRPr lang="hu-HU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hu-HU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http://www.cnet.com/products/apple-iphone-5</a:t>
            </a:r>
            <a:r>
              <a:rPr lang="hu-HU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/</a:t>
            </a:r>
            <a:endParaRPr lang="hu-HU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hu-HU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3"/>
              </a:rPr>
              <a:t>http://iphoneplus.ge/products-page/iphone/iphone-5-16gb-white</a:t>
            </a:r>
            <a:r>
              <a:rPr lang="hu-HU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3"/>
              </a:rPr>
              <a:t>/</a:t>
            </a:r>
            <a:endParaRPr lang="hu-HU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hu-HU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4"/>
              </a:rPr>
              <a:t>http://</a:t>
            </a:r>
            <a:r>
              <a:rPr lang="hu-HU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4"/>
              </a:rPr>
              <a:t>hu.wikipedia.org/wiki/IPhone_5</a:t>
            </a:r>
            <a:endParaRPr lang="hu-HU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hu-HU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hu-HU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Köszönöm a figyelmet!</a:t>
            </a:r>
            <a:endParaRPr lang="hu-HU" dirty="0" smtClean="0">
              <a:solidFill>
                <a:schemeClr val="accent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hu-HU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hu-HU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hu-HU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hu-HU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Miért válasszunk iPhone5-öt?</a:t>
            </a:r>
            <a:endParaRPr lang="hu-HU" sz="60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4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Nem azért, mert ha valakinek </a:t>
            </a:r>
            <a:r>
              <a:rPr lang="hu-HU" sz="4400" dirty="0" err="1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iPhone-a</a:t>
            </a:r>
            <a:r>
              <a:rPr lang="hu-HU" sz="44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van az menő. Azért mert az </a:t>
            </a:r>
            <a:r>
              <a:rPr lang="hu-HU" sz="4400" dirty="0" err="1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iPhone-ok</a:t>
            </a:r>
            <a:r>
              <a:rPr lang="hu-HU" sz="44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jók, jó a kivitelezés, szépek, és praktikusak… a következő néhány oldalon megmutatom, hogy miért is jó egy iPhone5!</a:t>
            </a:r>
            <a:endParaRPr lang="hu-HU" sz="4400" dirty="0">
              <a:solidFill>
                <a:schemeClr val="accent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80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Előd- Utód</a:t>
            </a:r>
            <a:endParaRPr lang="hu-HU" sz="80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565754"/>
              </p:ext>
            </p:extLst>
          </p:nvPr>
        </p:nvGraphicFramePr>
        <p:xfrm>
          <a:off x="-2052736" y="1268760"/>
          <a:ext cx="871296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  <p:pic>
        <p:nvPicPr>
          <p:cNvPr id="1026" name="Picture 2" descr="C:\Users\Ivett\Documents\Anna\4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8361" r="33245" b="3017"/>
          <a:stretch/>
        </p:blipFill>
        <p:spPr bwMode="auto">
          <a:xfrm>
            <a:off x="6504361" y="1628800"/>
            <a:ext cx="685967" cy="1364250"/>
          </a:xfrm>
          <a:prstGeom prst="rect">
            <a:avLst/>
          </a:prstGeom>
          <a:solidFill>
            <a:schemeClr val="bg2">
              <a:lumMod val="90000"/>
              <a:alpha val="39000"/>
            </a:schemeClr>
          </a:solidFill>
        </p:spPr>
      </p:pic>
      <p:pic>
        <p:nvPicPr>
          <p:cNvPr id="1027" name="Picture 3" descr="C:\Users\Ivett\Documents\Anna\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5999" r="29925" b="4903"/>
          <a:stretch/>
        </p:blipFill>
        <p:spPr bwMode="auto">
          <a:xfrm>
            <a:off x="2555776" y="2993050"/>
            <a:ext cx="810953" cy="1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vett\Documents\Anna\5c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7"/>
          <a:stretch/>
        </p:blipFill>
        <p:spPr bwMode="auto">
          <a:xfrm>
            <a:off x="6567748" y="4659716"/>
            <a:ext cx="912563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8000" b="1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Története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 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28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Alig, hogy megjelent az iPhone4s, mát kezdtek kiszivárogni információk az iPhone5-ről… Ám, csak 2012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szeptember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12-én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San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Francisco-i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Yerba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Buena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Centerben került bemutatásra.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 Az előrendelés első napján több mint két millió készülékre adtak le rendelést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 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Elődjéhez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képest rekordot döntött a kezdeti érdeklődés, az első három nap során több mint öt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millió darabot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adtak el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belőle.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8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5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8000" b="1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iPhone5</a:t>
            </a:r>
            <a:endParaRPr lang="hu-HU" sz="8000" b="1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  <p:pic>
        <p:nvPicPr>
          <p:cNvPr id="2050" name="Picture 2" descr="C:\Users\Ivett\AppData\Local\Microsoft\Windows\Temporary Internet Files\Content.IE5\EJRCF5MD\Apple-iPhone-5-blanc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3882" r="24869" b="16577"/>
          <a:stretch/>
        </p:blipFill>
        <p:spPr bwMode="auto">
          <a:xfrm rot="20986974">
            <a:off x="827584" y="1844824"/>
            <a:ext cx="2124000" cy="3609184"/>
          </a:xfrm>
          <a:prstGeom prst="rect">
            <a:avLst/>
          </a:prstGeom>
          <a:noFill/>
          <a:effectLst>
            <a:glow rad="1143000">
              <a:schemeClr val="accent2">
                <a:lumMod val="60000"/>
                <a:lumOff val="40000"/>
                <a:alpha val="85000"/>
              </a:schemeClr>
            </a:glo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8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55976" y="1628799"/>
            <a:ext cx="40324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Gyártó:</a:t>
            </a:r>
            <a:r>
              <a:rPr lang="hu-HU" dirty="0" smtClean="0"/>
              <a:t>	                  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Apple Inc.</a:t>
            </a:r>
          </a:p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Forgalomban:</a:t>
            </a:r>
            <a:r>
              <a:rPr lang="hu-HU" dirty="0" smtClean="0"/>
              <a:t>	 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2012. szeptember 21.-2013. szeptember 10.</a:t>
            </a:r>
          </a:p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Képernyő/kijelző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u-HU" dirty="0" smtClean="0"/>
              <a:t>	 </a:t>
            </a:r>
            <a:r>
              <a:rPr lang="hu-HU" sz="2800" dirty="0" err="1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multi-touch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sz="2800" dirty="0" err="1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kijelző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4 hüvelyk, 1136×640 pixel, 326 </a:t>
            </a:r>
            <a:r>
              <a:rPr lang="hu-HU" sz="2800" dirty="0" err="1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ppi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16:9 képarány</a:t>
            </a:r>
          </a:p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Kamera:      </a:t>
            </a:r>
            <a:r>
              <a:rPr lang="hu-HU" dirty="0" smtClean="0"/>
              <a:t>	 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 megapixel</a:t>
            </a:r>
          </a:p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Operációs rendszer:</a:t>
            </a:r>
            <a:r>
              <a:rPr lang="hu-HU" dirty="0" smtClean="0"/>
              <a:t>	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hu-HU" sz="2800" dirty="0" err="1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iOS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6 (legutóbbi: </a:t>
            </a:r>
            <a:r>
              <a:rPr lang="hu-HU" sz="2800" dirty="0" err="1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iOS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8.0.2)</a:t>
            </a:r>
            <a:endParaRPr lang="hu-HU" sz="2800" dirty="0">
              <a:solidFill>
                <a:schemeClr val="accent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88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8000" b="1" dirty="0">
                <a:solidFill>
                  <a:srgbClr val="C0504D">
                    <a:lumMod val="75000"/>
                  </a:srgbClr>
                </a:solidFill>
                <a:latin typeface="Bella Donna" panose="03000502030604030003" pitchFamily="66" charset="0"/>
              </a:rPr>
              <a:t>iPhone5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526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84557" y="2420887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Processzor:</a:t>
            </a:r>
            <a:r>
              <a:rPr lang="hu-HU" dirty="0" smtClean="0"/>
              <a:t>	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1,2 </a:t>
            </a:r>
            <a:r>
              <a:rPr lang="hu-HU" sz="2800" dirty="0" err="1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GHz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kétmagos</a:t>
            </a:r>
          </a:p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Tárhely:     </a:t>
            </a:r>
            <a:r>
              <a:rPr lang="hu-HU" dirty="0" smtClean="0"/>
              <a:t>	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16, 32, 64 GB</a:t>
            </a:r>
          </a:p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Akkumulátor:</a:t>
            </a:r>
            <a:r>
              <a:rPr lang="hu-HU" dirty="0" smtClean="0"/>
              <a:t>	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1440 </a:t>
            </a:r>
            <a:r>
              <a:rPr lang="hu-HU" sz="2800" dirty="0" err="1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mAh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3,8 V</a:t>
            </a:r>
          </a:p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Méretek:  </a:t>
            </a:r>
            <a:r>
              <a:rPr lang="hu-HU" dirty="0" smtClean="0"/>
              <a:t>	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123,8 x 58,6 x 7,6 mm</a:t>
            </a:r>
          </a:p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Tömeg:     </a:t>
            </a:r>
            <a:r>
              <a:rPr lang="hu-HU" dirty="0" smtClean="0"/>
              <a:t>	</a:t>
            </a:r>
            <a:r>
              <a:rPr lang="hu-HU" sz="2800" dirty="0" smtClean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112 g</a:t>
            </a:r>
            <a:endParaRPr lang="hu-HU" sz="2800" dirty="0">
              <a:solidFill>
                <a:schemeClr val="accent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19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  <a:cs typeface="Arabic Typesetting" panose="03020402040406030203" pitchFamily="66" charset="-78"/>
              </a:rPr>
              <a:t>Gombok</a:t>
            </a:r>
            <a:endParaRPr lang="hu-HU" sz="6000" b="1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35614" y="437236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Mindeki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könnyen felismerheti erről a gombról az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iPhone-okat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! </a:t>
            </a:r>
            <a:endParaRPr lang="hu-HU" sz="24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1" r="2304"/>
          <a:stretch/>
        </p:blipFill>
        <p:spPr>
          <a:xfrm>
            <a:off x="3529381" y="1416059"/>
            <a:ext cx="2016000" cy="4525963"/>
          </a:xfrm>
        </p:spPr>
      </p:pic>
      <p:sp>
        <p:nvSpPr>
          <p:cNvPr id="12" name="Jobbra nyíl 11"/>
          <p:cNvSpPr/>
          <p:nvPr/>
        </p:nvSpPr>
        <p:spPr>
          <a:xfrm>
            <a:off x="2051720" y="2637992"/>
            <a:ext cx="1475919" cy="545268"/>
          </a:xfrm>
          <a:prstGeom prst="rightArrow">
            <a:avLst>
              <a:gd name="adj1" fmla="val 31501"/>
              <a:gd name="adj2" fmla="val 6757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2411760" y="4914876"/>
            <a:ext cx="1732130" cy="484632"/>
          </a:xfrm>
          <a:prstGeom prst="rightArrow">
            <a:avLst>
              <a:gd name="adj1" fmla="val 27802"/>
              <a:gd name="adj2" fmla="val 5277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83568" y="2276872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Itt találhatóak a hangszabályozó gombok.</a:t>
            </a:r>
            <a:endParaRPr lang="hu-HU" sz="24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Balra nyíl 18"/>
          <p:cNvSpPr/>
          <p:nvPr/>
        </p:nvSpPr>
        <p:spPr>
          <a:xfrm>
            <a:off x="4932040" y="1685601"/>
            <a:ext cx="1728192" cy="360040"/>
          </a:xfrm>
          <a:prstGeom prst="leftArrow">
            <a:avLst>
              <a:gd name="adj1" fmla="val 50000"/>
              <a:gd name="adj2" fmla="val 9046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675457" y="156898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Itt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pedig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 Ki- és Be kapcsoló gomb.</a:t>
            </a:r>
            <a:endParaRPr lang="hu-HU" sz="20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03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nimBg="1"/>
      <p:bldP spid="15" grpId="0" animBg="1"/>
      <p:bldP spid="16" grpId="0"/>
      <p:bldP spid="19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7200" dirty="0" err="1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Segéd-Alkalmazások</a:t>
            </a:r>
            <a:r>
              <a:rPr lang="hu-HU" sz="72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 </a:t>
            </a:r>
            <a:r>
              <a:rPr lang="hu-HU" sz="7200" dirty="0" err="1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iPhone-ra</a:t>
            </a:r>
            <a:endParaRPr lang="hu-HU" sz="72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Magyar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Apps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-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Hungarian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Apps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Hungarian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Apps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- A Magyar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alkalmazasok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segitsegevel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megtalalhatja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 legjobb magyar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nyelvu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alkalmazasokat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iPhone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keszuleke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szamara az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Store-ban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hu-HU" dirty="0" smtClean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>
              <a:buFontTx/>
              <a:buChar char="-"/>
            </a:pP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Battery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Power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Free: </a:t>
            </a: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Egyedulallo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technologia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amivel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novelheted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az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akkumulator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elettartamat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!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987824" y="6381328"/>
            <a:ext cx="2895600" cy="365125"/>
          </a:xfrm>
        </p:spPr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latin typeface="Bella Donna" panose="03000502030604030003" pitchFamily="66" charset="0"/>
              </a:rPr>
              <a:t>Vélemények</a:t>
            </a:r>
            <a:endParaRPr lang="hu-HU" b="1" dirty="0">
              <a:solidFill>
                <a:schemeClr val="accent2">
                  <a:lumMod val="75000"/>
                </a:schemeClr>
              </a:solidFill>
              <a:latin typeface="Bella Donna" panose="03000502030604030003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iPhone5 általánosságban pozitív fogadtatásra talált. Dicsérték a nagy felbontású kijelzőt, valamint a hosszabb élettartamú akkumulátort, a kétszeres sebességet, illetve a  jobb grafikai jellemzőket, azonban az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új csatlakoztatót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</a:t>
            </a: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Engadget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bírálta, de az LA Times szerint szükséges volt hogy könnyebb lehessen elődjénél…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chemeClr val="accent2">
                    <a:lumMod val="50000"/>
                  </a:schemeClr>
                </a:solidFill>
                <a:latin typeface="Bella Donna" panose="03000502030604030003" pitchFamily="66" charset="0"/>
              </a:rPr>
              <a:t>Ulrich Anna Csenge</a:t>
            </a:r>
            <a:endParaRPr lang="hu-HU" sz="1600" dirty="0">
              <a:solidFill>
                <a:schemeClr val="accent2">
                  <a:lumMod val="50000"/>
                </a:schemeClr>
              </a:solidFill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zikus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405</Words>
  <Application>Microsoft Office PowerPoint</Application>
  <PresentationFormat>Diavetítés a képernyőre (4:3 oldalarány)</PresentationFormat>
  <Paragraphs>83</Paragraphs>
  <Slides>15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iPhone 5</vt:lpstr>
      <vt:lpstr>Miért válasszunk iPhone5-öt?</vt:lpstr>
      <vt:lpstr>Előd- Utód</vt:lpstr>
      <vt:lpstr>Története </vt:lpstr>
      <vt:lpstr>iPhone5</vt:lpstr>
      <vt:lpstr>iPhone5</vt:lpstr>
      <vt:lpstr>Gombok</vt:lpstr>
      <vt:lpstr>Segéd-Alkalmazások iPhone-ra</vt:lpstr>
      <vt:lpstr>Vélemények</vt:lpstr>
      <vt:lpstr>Alkalmazások </vt:lpstr>
      <vt:lpstr>Alkalmazások</vt:lpstr>
      <vt:lpstr>Windows7 és iPhone5</vt:lpstr>
      <vt:lpstr>  </vt:lpstr>
      <vt:lpstr>    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iPhone 5</dc:title>
  <dc:creator>Kelemen Bálint</dc:creator>
  <cp:lastModifiedBy>Kelemen Bálint</cp:lastModifiedBy>
  <cp:revision>38</cp:revision>
  <dcterms:created xsi:type="dcterms:W3CDTF">2015-01-03T17:50:19Z</dcterms:created>
  <dcterms:modified xsi:type="dcterms:W3CDTF">2015-01-10T17:19:15Z</dcterms:modified>
</cp:coreProperties>
</file>