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8" r:id="rId12"/>
    <p:sldId id="266" r:id="rId13"/>
    <p:sldId id="267" r:id="rId14"/>
    <p:sldId id="270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4" y="5254284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9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7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8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70"/>
            <a:ext cx="4260056" cy="3008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5" y="7035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4" y="309491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70"/>
            <a:ext cx="4260056" cy="3008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5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5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8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9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7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7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29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29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1"/>
            <a:ext cx="4260056" cy="300831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1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5" y="14069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Egyenes összekötő 7"/>
          <p:cNvCxnSpPr/>
          <p:nvPr/>
        </p:nvCxnSpPr>
        <p:spPr>
          <a:xfrm>
            <a:off x="1" y="7034"/>
            <a:ext cx="9136967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5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C0B36F7-2A93-429D-B75A-CBA8F7471F20}" type="datetimeFigureOut">
              <a:rPr lang="hu-HU" smtClean="0"/>
              <a:pPr/>
              <a:t>2015.01.06.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1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97CDF2F-63D5-4C1F-AA01-5DB1ABD0570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imgres?imgurl=http://www.wayteq.si/trgovina/574-large/wayteq-talk-5h-pametni-telefon.jpg&amp;imgrefurl=http://www.wayteq.si/trgovina/en/mobile-phones/152-wayteq-talk-5h-pametni-telefon-722301449332.html&amp;h=300&amp;w=300&amp;tbnid=6hjv80gBPLpwUM:&amp;zoom=1&amp;docid=hW69M6zp-xBupM&amp;ei=gSWsVMjpG6PqyQOn-4KYDg&amp;tbm=isch&amp;ved=0CB8QMygAMAA&amp;iact=rc&amp;uact=3&amp;dur=440&amp;page=1&amp;start=0&amp;ndsp=1" TargetMode="External"/><Relationship Id="rId2" Type="http://schemas.openxmlformats.org/officeDocument/2006/relationships/hyperlink" Target="http://napidroid.hu/wayteq-talk-5h-tesz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u/search?sa=G&amp;q=wayteq+talk+5h&amp;tbm=isch&amp;tbs=simg:CAQSZxplCxCo1NgEGgQIAAgDDAsQsIynCBo8CjoIAhIUiwvoCpYL3AuIC4kL4wqUC5ILwwgaIFARMzm0TXkWhbQY9B9JSPy-op11d3REy2SuZ6GJvBTiDAsQjq7-CBoKCggIARIErbI0SAw&amp;ei=SCasVNDgEOT5ywO0-oKgCw&amp;ved=0CBwQwg4oAA" TargetMode="External"/><Relationship Id="rId5" Type="http://schemas.openxmlformats.org/officeDocument/2006/relationships/hyperlink" Target="http://www.google.hu/search?sa=G&amp;q=wayteq+talk+5h&amp;tbm=isch&amp;tbs=simg:CAQSZxplCxCo1NgEGgQIAwgKDAsQsIynCBo8CjoIAhIUhgjWC_1sI5gjqCPML6Ai2CNgI_1AgaIGzGXZvxMlPsI7aHNVNdeCloYS1XQvvNZ87VIGKfE6mBDAsQjq7-CBoKCggIARIEwtcWnww&amp;ei=EyasVIv8MunoywOO0YGICw&amp;ved=0CBwQwg4oAA" TargetMode="External"/><Relationship Id="rId4" Type="http://schemas.openxmlformats.org/officeDocument/2006/relationships/hyperlink" Target="http://www.google.hu/imgres?imgurl=http://www.xn--tblagpek-8ya8f.hu/wp-content/uploads/2014/04/billentyuzet-500x470.jpg&amp;imgrefurl=http://www.xn--tblagpek-8ya8f.hu/termek/alcor-magyar-billentyuzet-7-colos-tablethez/&amp;h=470&amp;w=500&amp;tbnid=qNyNIUDbpb3BmM:&amp;zoom=1&amp;docid=N2qxqhNidNfgdM&amp;ei=kyWsVI3PE4WaygOM9YHABA&amp;tbm=isch&amp;ved=0CB8QMygAMAA&amp;iact=rc&amp;uact=3&amp;dur=208&amp;page=1&amp;start=0&amp;ndsp=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2215190">
            <a:off x="918788" y="1874629"/>
            <a:ext cx="6838235" cy="147002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sz="5000" b="1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Kedvenc mobilom:</a:t>
            </a:r>
            <a:r>
              <a:rPr lang="hu-HU" sz="5400" b="1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/>
            </a:r>
            <a:br>
              <a:rPr lang="hu-HU" sz="5400" b="1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ourier New" pitchFamily="49" charset="0"/>
                <a:cs typeface="Courier New" pitchFamily="49" charset="0"/>
              </a:rPr>
            </a:br>
            <a:r>
              <a:rPr lang="hu-HU" sz="5400" b="1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WayteQ </a:t>
            </a:r>
            <a:r>
              <a:rPr lang="hu-HU" sz="5400" b="1" cap="all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Talk 5H</a:t>
            </a:r>
            <a:endParaRPr lang="hu-HU" sz="5400" b="1" cap="all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st="60007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227355"/>
            <a:ext cx="4214810" cy="1630645"/>
          </a:xfrm>
        </p:spPr>
        <p:txBody>
          <a:bodyPr>
            <a:noAutofit/>
          </a:bodyPr>
          <a:lstStyle/>
          <a:p>
            <a:pPr algn="ctr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Tanuló neve:</a:t>
            </a:r>
          </a:p>
          <a:p>
            <a:pPr algn="ctr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Ujfaluczki Aida</a:t>
            </a:r>
          </a:p>
          <a:p>
            <a:pPr algn="ctr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Felkészítő tanár neve: </a:t>
            </a:r>
          </a:p>
          <a:p>
            <a:pPr algn="ctr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Dr. Endrészné Monori Göngyi</a:t>
            </a:r>
          </a:p>
          <a:p>
            <a:pPr algn="ctr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Iskola neve, címe:</a:t>
            </a:r>
          </a:p>
          <a:p>
            <a:pPr algn="ctr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Békéscsabai Kazinczy Ferenc Általános Iskola</a:t>
            </a:r>
          </a:p>
          <a:p>
            <a:pPr algn="ctr"/>
            <a:r>
              <a:rPr lang="hu-HU" sz="1400" dirty="0" smtClean="0">
                <a:solidFill>
                  <a:schemeClr val="accent1">
                    <a:lumMod val="50000"/>
                  </a:schemeClr>
                </a:solidFill>
              </a:rPr>
              <a:t>Irányi utca 14.</a:t>
            </a:r>
            <a:endParaRPr lang="hu-H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218173">
            <a:off x="3206811" y="2708928"/>
            <a:ext cx="3000396" cy="121444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87313"/>
            <a:r>
              <a:rPr lang="hu-H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A kamera</a:t>
            </a:r>
            <a:endParaRPr lang="hu-H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42852"/>
            <a:ext cx="8229600" cy="221457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hu-H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Kijelző</a:t>
            </a:r>
            <a:endParaRPr lang="hu-HU" sz="24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87313" indent="3175">
              <a:buNone/>
            </a:pPr>
            <a:r>
              <a:rPr lang="hu-H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 kijelző 5,5 colos, kapacitív és 5 pontos érintést támogat. A technológia természetesen IPS, ami nagyon szép színeket eredményez, és a betekintési szögei is kiválóak. A fényerő beállítható tartománya jó. A felbontás 720p-s HD, azaz 1280×720 képpontot kapunk, ami sok szempontból előnyös: már elég éles képet ad, nem igazán látszanak szabad szemmel a pixelek.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28596" y="4572008"/>
            <a:ext cx="821537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Kamera</a:t>
            </a:r>
            <a:endParaRPr lang="hu-HU" sz="20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 hátlapi kamera 8 megapixeles felbontással rendelkezik, autófókuszos, és LED villanót is kapott. Az előlapi kamera 1.3 megapixel felbontású, ami kicsit elmosódott képet csinál. Videót Full HD felbontásban (1920×1080 pixel) rögzíthetünk. </a:t>
            </a:r>
            <a:endParaRPr lang="hu-HU" sz="2000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" cy="6400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sz="4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nem utolsó sorban…</a:t>
            </a:r>
            <a:endParaRPr lang="hu-HU" sz="40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Kép helye 4" descr="66332Tak_5H_white_gp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97" b="12597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444884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786322"/>
            <a:ext cx="3286148" cy="164307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Kép 3" descr="403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2786058"/>
            <a:ext cx="4762500" cy="372427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Ez a készülék tovább fokozható a hozzá csatlakoztatható eszközökkel</a:t>
            </a:r>
            <a:endParaRPr lang="hu-H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763">
              <a:buNone/>
            </a:pP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Ha a csatlakozási lehetőségeket nézzük, akkor kapunk USB OTG funkciót, aminek a segítségével akár pendrive-ot,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gere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t,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vagy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billentyűzetet is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ádug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hatunk</a:t>
            </a:r>
            <a:r>
              <a:rPr lang="hu-HU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készülékre.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Hogy én mit gondolok?</a:t>
            </a:r>
            <a:endParaRPr lang="hu-H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786314" y="3429000"/>
            <a:ext cx="4214842" cy="3286148"/>
          </a:xfrm>
        </p:spPr>
        <p:txBody>
          <a:bodyPr>
            <a:noAutofit/>
          </a:bodyPr>
          <a:lstStyle/>
          <a:p>
            <a:r>
              <a:rPr lang="hu-HU" sz="1800" dirty="0" smtClean="0"/>
              <a:t>„</a:t>
            </a:r>
            <a:r>
              <a:rPr lang="hu-HU" sz="1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Szerintem sokak véleménye az hogy jó androidos rendszereket csak nagy technikai cégek tudnak készíteni. A WayteQ erre rácáfolt. Ugyanis kitűnő rendszert hoztak létre és zárták ebbe a készülékbe.”- nyilatkozta a barátnőm. Az ő ötlete volt hogy a telefonjáról készítsem ezt a prezentációt</a:t>
            </a:r>
            <a:r>
              <a:rPr lang="hu-HU" sz="1800" dirty="0" smtClean="0"/>
              <a:t>.</a:t>
            </a:r>
            <a:endParaRPr lang="hu-HU" sz="1800" dirty="0"/>
          </a:p>
        </p:txBody>
      </p:sp>
      <p:pic>
        <p:nvPicPr>
          <p:cNvPr id="4" name="Kép 3" descr="WayteQ_Talk_H-i3118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24412">
            <a:off x="725789" y="1868806"/>
            <a:ext cx="2914650" cy="2914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6000760" cy="136207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Egyéb Paraméterek</a:t>
            </a:r>
            <a:endParaRPr lang="hu-H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1071546"/>
            <a:ext cx="3857652" cy="3071834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16 millió szín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Android 4.2.2 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Google Play támogatás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Bluetooth: v4.0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WiFi: 802.11 b/g/n, 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WiFi hot spot, 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WiFi direct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Fő kamera: 8 Megapixel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Fülhallgató: 3.5mm jack</a:t>
            </a:r>
          </a:p>
          <a:p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29058" y="4929198"/>
            <a:ext cx="5072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USB csatlakozás: Micro USB 2.0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Akkumulátor: Lithium-Ion 2.500 mAh, cserélhető Méret: 154.2 x 78.6 x 9.5 mm</a:t>
            </a:r>
          </a:p>
          <a:p>
            <a:pPr lvl="0"/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Tömeg: 200 g</a:t>
            </a:r>
          </a:p>
          <a:p>
            <a:pPr lvl="0"/>
            <a:endParaRPr lang="hu-HU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WayteQ-Talk-5H-0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306">
            <a:off x="264102" y="975385"/>
            <a:ext cx="5131130" cy="5259700"/>
          </a:xfrm>
          <a:prstGeom prst="foldedCorner">
            <a:avLst>
              <a:gd name="adj" fmla="val 33049"/>
            </a:avLst>
          </a:prstGeom>
          <a:ln>
            <a:noFill/>
          </a:ln>
          <a:effectLst>
            <a:softEdge rad="112500"/>
          </a:effectLst>
          <a:scene3d>
            <a:camera prst="orthographicFront">
              <a:rot lat="598847" lon="26515" rev="30346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00430" y="0"/>
            <a:ext cx="5643570" cy="92867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</a:rPr>
              <a:t>Kérdezek, felelsz </a:t>
            </a:r>
            <a:r>
              <a:rPr lang="hu-H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urier New" pitchFamily="49" charset="0"/>
                <a:cs typeface="Courier New" pitchFamily="49" charset="0"/>
                <a:sym typeface="Wingdings" pitchFamily="2" charset="2"/>
              </a:rPr>
              <a:t></a:t>
            </a:r>
            <a:endParaRPr lang="hu-H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rot="10800000">
            <a:off x="2571736" y="428605"/>
            <a:ext cx="1285884" cy="1143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flipV="1">
            <a:off x="4500562" y="1357299"/>
            <a:ext cx="178595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>
            <a:off x="3428992" y="3357563"/>
            <a:ext cx="2786082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>
            <a:off x="2000232" y="4714885"/>
            <a:ext cx="342902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1357290" y="4500571"/>
            <a:ext cx="400052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2714612" y="5000637"/>
            <a:ext cx="264320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5500694" y="514351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urier New" pitchFamily="49" charset="0"/>
                <a:cs typeface="Courier New" pitchFamily="49" charset="0"/>
              </a:rPr>
              <a:t>Az előlapi érintő </a:t>
            </a:r>
            <a:r>
              <a:rPr lang="hu-HU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hu-H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" name="Szövegdoboz 47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 kérdésekkel fentről lefele haladj és a kattintás után megtudod melyik a helyes válasz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6215074" y="3143248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urier New" pitchFamily="49" charset="0"/>
                <a:cs typeface="Courier New" pitchFamily="49" charset="0"/>
              </a:rPr>
              <a:t>Az érintő képernyő … colos</a:t>
            </a:r>
            <a:endParaRPr lang="hu-H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Szamárfül 35"/>
          <p:cNvSpPr/>
          <p:nvPr/>
        </p:nvSpPr>
        <p:spPr>
          <a:xfrm>
            <a:off x="1428728" y="500042"/>
            <a:ext cx="785818" cy="4286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Mikro- fon</a:t>
            </a:r>
            <a:endParaRPr lang="hu-HU" sz="1200" dirty="0"/>
          </a:p>
        </p:txBody>
      </p:sp>
      <p:sp>
        <p:nvSpPr>
          <p:cNvPr id="39" name="Szamárfül 38"/>
          <p:cNvSpPr/>
          <p:nvPr/>
        </p:nvSpPr>
        <p:spPr>
          <a:xfrm>
            <a:off x="6357950" y="3857628"/>
            <a:ext cx="785818" cy="4286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hu-HU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Szamárfül 41"/>
          <p:cNvSpPr/>
          <p:nvPr/>
        </p:nvSpPr>
        <p:spPr>
          <a:xfrm>
            <a:off x="6286512" y="1857364"/>
            <a:ext cx="785818" cy="4286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8</a:t>
            </a:r>
            <a:endParaRPr lang="hu-HU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" name="Szamárfül 45"/>
          <p:cNvSpPr/>
          <p:nvPr/>
        </p:nvSpPr>
        <p:spPr>
          <a:xfrm>
            <a:off x="6715140" y="5572140"/>
            <a:ext cx="785818" cy="4286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formák</a:t>
            </a:r>
            <a:endParaRPr lang="hu-HU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4" name="Szövegdoboz 53"/>
          <p:cNvSpPr txBox="1"/>
          <p:nvPr/>
        </p:nvSpPr>
        <p:spPr>
          <a:xfrm>
            <a:off x="214282" y="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urier New" pitchFamily="49" charset="0"/>
                <a:cs typeface="Courier New" pitchFamily="49" charset="0"/>
              </a:rPr>
              <a:t>A telefonos …</a:t>
            </a:r>
            <a:endParaRPr lang="hu-H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6357950" y="1214422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urier New" pitchFamily="49" charset="0"/>
                <a:cs typeface="Courier New" pitchFamily="49" charset="0"/>
              </a:rPr>
              <a:t>Az előlapi kamera …</a:t>
            </a:r>
            <a:endParaRPr lang="hu-H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6286512" y="2428868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urier New" pitchFamily="49" charset="0"/>
                <a:cs typeface="Courier New" pitchFamily="49" charset="0"/>
              </a:rPr>
              <a:t>Megapixeles.</a:t>
            </a:r>
            <a:endParaRPr lang="hu-H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Szamárfül 40"/>
          <p:cNvSpPr/>
          <p:nvPr/>
        </p:nvSpPr>
        <p:spPr>
          <a:xfrm>
            <a:off x="357158" y="500042"/>
            <a:ext cx="785818" cy="4286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latin typeface="Courier New" pitchFamily="49" charset="0"/>
                <a:cs typeface="Courier New" pitchFamily="49" charset="0"/>
              </a:rPr>
              <a:t>Hang-szóró</a:t>
            </a:r>
            <a:endParaRPr lang="hu-H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Szamárfül 43"/>
          <p:cNvSpPr/>
          <p:nvPr/>
        </p:nvSpPr>
        <p:spPr>
          <a:xfrm>
            <a:off x="7500958" y="1857364"/>
            <a:ext cx="785818" cy="4286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1,3</a:t>
            </a:r>
            <a:endParaRPr lang="hu-HU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Szamárfül 39"/>
          <p:cNvSpPr/>
          <p:nvPr/>
        </p:nvSpPr>
        <p:spPr>
          <a:xfrm>
            <a:off x="7286644" y="3857628"/>
            <a:ext cx="785818" cy="4286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5, </a:t>
            </a:r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5</a:t>
            </a:r>
            <a:endParaRPr lang="hu-HU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Szamárfül 44"/>
          <p:cNvSpPr/>
          <p:nvPr/>
        </p:nvSpPr>
        <p:spPr>
          <a:xfrm>
            <a:off x="5786446" y="5572140"/>
            <a:ext cx="785818" cy="42862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>
                <a:latin typeface="Courier New" pitchFamily="49" charset="0"/>
                <a:cs typeface="Courier New" pitchFamily="49" charset="0"/>
              </a:rPr>
              <a:t>gombok</a:t>
            </a:r>
            <a:endParaRPr lang="hu-HU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1 3.33333E-6 L 0.13525 -0.0662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9358 -0.1064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022E-16 L 0.11701 -0.1148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0.18664 -0.06019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48" grpId="0"/>
      <p:bldP spid="52" grpId="0"/>
      <p:bldP spid="36" grpId="0" animBg="1"/>
      <p:bldP spid="39" grpId="0" animBg="1"/>
      <p:bldP spid="42" grpId="0" animBg="1"/>
      <p:bldP spid="46" grpId="0" animBg="1"/>
      <p:bldP spid="54" grpId="0"/>
      <p:bldP spid="56" grpId="0"/>
      <p:bldP spid="57" grpId="0"/>
      <p:bldP spid="41" grpId="0" animBg="1"/>
      <p:bldP spid="41" grpId="1" animBg="1"/>
      <p:bldP spid="44" grpId="0" animBg="1"/>
      <p:bldP spid="44" grpId="1" animBg="1"/>
      <p:bldP spid="40" grpId="0" animBg="1"/>
      <p:bldP spid="40" grpId="1" animBg="1"/>
      <p:bldP spid="45" grpId="0" animBg="1"/>
      <p:bldP spid="4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u-H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Források</a:t>
            </a:r>
            <a:endParaRPr lang="hu-H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588" indent="-1588" algn="ctr">
              <a:buNone/>
            </a:pPr>
            <a:r>
              <a:rPr lang="hu-HU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 Szövegek forrása:</a:t>
            </a:r>
          </a:p>
          <a:p>
            <a:pPr marL="1588" indent="-1588" algn="ctr">
              <a:buNone/>
            </a:pPr>
            <a:r>
              <a:rPr lang="hu-HU" sz="16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hlinkClick r:id="rId2"/>
              </a:rPr>
              <a:t>http://napidroid.hu/wayteq-talk-5h-teszt/</a:t>
            </a:r>
            <a:endParaRPr lang="hu-HU" sz="1600" u="sng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1588" indent="-1588" algn="ctr">
              <a:buNone/>
            </a:pPr>
            <a:r>
              <a:rPr lang="hu-HU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 képeket pedig:</a:t>
            </a:r>
          </a:p>
          <a:p>
            <a:pPr>
              <a:buNone/>
            </a:pPr>
            <a:r>
              <a:rPr lang="hu-HU" sz="16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hlinkClick r:id="rId3"/>
              </a:rPr>
              <a:t>http://www.google.hu/imgres?imgurl=http%3A%2F%2Fwww.wayteq.si%2Ftrgovina%2F574-large%2Fwayteq-talk-5h-pametni-telefon.jpg&amp;imgrefurl=http%3A%2F%2Fwww.wayteq.si%2Ftrgovina%2Fen%2Fmobile-phones%2F152-wayteq-talk-5h-pametni-telefon-722301449332.html&amp;h=300&amp;w=300&amp;tbnid=6hjv80gBPLpwUM%3A&amp;zoom=1&amp;docid=hW69M6zp-xBupM&amp;ei=gSWsVMjpG6PqyQOn-4KYDg&amp;tbm=isch&amp;ved=0CB8QMygAMAA&amp;iact=rc&amp;uact=3&amp;dur=440&amp;page=1&amp;start=0&amp;ndsp=1</a:t>
            </a:r>
            <a:endParaRPr lang="hu-HU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hu-HU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hu-HU" sz="16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hlinkClick r:id="rId4"/>
              </a:rPr>
              <a:t>http://www.google.hu/imgres?imgurl=http%3A%2F%2Fwww.xn--tblagpek-8ya8f.hu%2Fwp-content%2Fuploads%2F2014%2F04%2Fbillentyuzet-500x470.jpg&amp;imgrefurl=http%3A%2F%2Fwww.xn--tblagpek-8ya8f.hu%2Ftermek%2Falcor-magyar-billentyuzet-7-colos-tablethez%2F&amp;h=470&amp;w=500&amp;tbnid=qNyNIUDbpb3BmM%3A&amp;zoom=1&amp;docid=N2qxqhNidNfgdM&amp;ei=kyWsVI3PE4WaygOM9YHABA&amp;tbm=isch&amp;ved=0CB8QMygAMAA&amp;iact=rc&amp;uact=3&amp;dur=208&amp;page=1&amp;start=0&amp;ndsp=1</a:t>
            </a:r>
            <a:endParaRPr lang="hu-HU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hu-HU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hu-HU" sz="16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hlinkClick r:id="rId5"/>
              </a:rPr>
              <a:t>www.google.hu/search?sa=G&amp;q=wayteq+talk+5h&amp;tbm=isch&amp;tbs=simg:CAQSZxplCxCo1NgEGgQIAwgKDAsQsIynCBo8CjoIAhIUhgjWC_1sI5gjqCPML6Ai2CNgI_1AgaIGzGXZvxMlPsI7aHNVNdeCloYS1XQvvNZ87VIGKfE6mBDAsQjq7-CBoKCggIARIEwtcWnww&amp;ei=EyasVIv8MunoywOO0YGICw&amp;ved=0CBwQwg4oAA</a:t>
            </a:r>
            <a:endParaRPr lang="hu-HU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hu-HU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hu-HU" sz="16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  <a:hlinkClick r:id="rId6"/>
              </a:rPr>
              <a:t>www.google.hu/search?sa=G&amp;q=wayteq+talk+5h&amp;tbm=isch&amp;tbs=simg:CAQSZxplCxCo1NgEGgQIAAgDDAsQsIynCBo8CjoIAhIUiwvoCpYL3AuIC4kL4wqUC5ILwwgaIFARMzm0TXkWhbQY9B9JSPy-op11d3REy2SuZ6GJvBTiDAsQjq7-CBoKCggIARIErbI0SAw&amp;ei=SCasVNDgEOT5ywO0-oKgCw&amp;ved=0CBwQwg4oAA</a:t>
            </a:r>
            <a:endParaRPr lang="hu-HU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hu-HU" sz="1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 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 marL="1588" indent="-1588" algn="ctr">
              <a:buNone/>
            </a:pPr>
            <a:endParaRPr lang="hu-HU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1588" indent="-1588" algn="ctr">
              <a:buNone/>
            </a:pPr>
            <a:endParaRPr lang="hu-HU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1588" indent="-1588" algn="ctr">
              <a:buNone/>
            </a:pPr>
            <a:endParaRPr lang="hu-HU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1588" indent="-1588" algn="ctr">
              <a:buNone/>
            </a:pP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199644">
            <a:off x="783380" y="2636275"/>
            <a:ext cx="7858458" cy="139903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Köszönöm A figyelmet!</a:t>
            </a:r>
            <a:endParaRPr lang="hu-H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6350" stA="55000" endA="50" endPos="85000" dist="60007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sz="4800" b="1" cap="sm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Az elegáns külső</a:t>
            </a:r>
            <a:endParaRPr lang="hu-HU" sz="4800" b="1" cap="sm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Kép helye 5" descr="WayteQ-Talk-5H-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512" b="13512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2208313">
            <a:off x="84446" y="2475240"/>
            <a:ext cx="671517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u-HU" sz="2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urier New" pitchFamily="49" charset="0"/>
                <a:cs typeface="Courier New" pitchFamily="49" charset="0"/>
              </a:rPr>
              <a:t>Külső</a:t>
            </a:r>
          </a:p>
          <a:p>
            <a:r>
              <a:rPr lang="hu-HU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 WayteQ Talk 5H egy hatalmas méretű </a:t>
            </a:r>
            <a:r>
              <a:rPr lang="hu-HU" sz="1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készülék, </a:t>
            </a:r>
            <a:r>
              <a:rPr lang="hu-HU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de egy perc alatt hozzá lehet szokni, és utána már csak élvezzük ennek az előnyeit. Az előlap nagy részét az 5.5 </a:t>
            </a:r>
            <a:r>
              <a:rPr lang="hu-HU" sz="1600" dirty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colos</a:t>
            </a:r>
            <a:r>
              <a:rPr lang="hu-HU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kijelző foglalja el, amit egy nem túlzottan vastag keret vesz körül. A kijelző felett van egy hangszóró a telefonáláshoz, egy első kamera, illetve egy fény- és egy távolságérzékelő. Alul pedig három kapacitív érintőgombot találunk, amik egy viszonylag vékony sávban kaptak helyet, és alattuk találjuk még a mikrofont.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Kép 6" descr="456914.wayteq-talk-5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09176">
            <a:off x="3000597" y="579481"/>
            <a:ext cx="4357686" cy="287607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Lekerekített téglalap feliratnak 7"/>
          <p:cNvSpPr/>
          <p:nvPr/>
        </p:nvSpPr>
        <p:spPr>
          <a:xfrm>
            <a:off x="7286644" y="142852"/>
            <a:ext cx="1643074" cy="2143140"/>
          </a:xfrm>
          <a:prstGeom prst="wedgeRoundRectCallout">
            <a:avLst>
              <a:gd name="adj1" fmla="val 59251"/>
              <a:gd name="adj2" fmla="val -219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7286644" y="142852"/>
            <a:ext cx="17145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Courier New" pitchFamily="49" charset="0"/>
                <a:cs typeface="Courier New" pitchFamily="49" charset="0"/>
              </a:rPr>
              <a:t>Mi is az a „coll”?</a:t>
            </a:r>
          </a:p>
          <a:p>
            <a:r>
              <a:rPr lang="hu-HU" sz="1400" dirty="0" smtClean="0">
                <a:latin typeface="Courier New" pitchFamily="49" charset="0"/>
                <a:cs typeface="Courier New" pitchFamily="49" charset="0"/>
              </a:rPr>
              <a:t>A coll (Az az hüvelyk) egy mértékegység melynek a jele: </a:t>
            </a:r>
            <a:r>
              <a:rPr lang="hu-HU" sz="3200" dirty="0" smtClean="0">
                <a:latin typeface="Courier New" pitchFamily="49" charset="0"/>
                <a:ea typeface="Microsoft Himalaya"/>
                <a:cs typeface="Courier New" pitchFamily="49" charset="0"/>
              </a:rPr>
              <a:t>"</a:t>
            </a:r>
          </a:p>
          <a:p>
            <a:r>
              <a:rPr lang="hu-HU" sz="1400" dirty="0" smtClean="0">
                <a:latin typeface="Courier New" pitchFamily="49" charset="0"/>
                <a:ea typeface="Microsoft Himalaya"/>
                <a:cs typeface="Courier New" pitchFamily="49" charset="0"/>
              </a:rPr>
              <a:t>1˝=2,54cm</a:t>
            </a:r>
            <a:endParaRPr lang="hu-HU" sz="3200" dirty="0" smtClean="0">
              <a:latin typeface="Courier New" pitchFamily="49" charset="0"/>
              <a:ea typeface="Microsoft Himalaya"/>
              <a:cs typeface="Courier New" pitchFamily="49" charset="0"/>
            </a:endParaRPr>
          </a:p>
          <a:p>
            <a:endParaRPr lang="hu-HU" sz="3200" dirty="0" smtClean="0">
              <a:latin typeface="Microsoft Himalaya"/>
              <a:ea typeface="Microsoft Himalaya"/>
              <a:cs typeface="Microsoft Himalaya"/>
            </a:endParaRPr>
          </a:p>
          <a:p>
            <a:endParaRPr lang="hu-HU" sz="1400" dirty="0" smtClean="0">
              <a:latin typeface="Courier New" pitchFamily="49" charset="0"/>
              <a:ea typeface="Microsoft Himalaya"/>
              <a:cs typeface="Courier New" pitchFamily="49" charset="0"/>
            </a:endParaRPr>
          </a:p>
          <a:p>
            <a:endParaRPr lang="hu-HU" sz="1200" dirty="0" smtClean="0"/>
          </a:p>
          <a:p>
            <a:endParaRPr lang="hu-HU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456908.wayteq-talk-5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257168">
            <a:off x="4523914" y="1935505"/>
            <a:ext cx="4223542" cy="274002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2208383">
            <a:off x="309295" y="2356194"/>
            <a:ext cx="5586242" cy="399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38050" rIns="9144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700" b="1" i="0" u="none" strike="noStrike" spc="100" normalizeH="0" baseline="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Hardver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WayteQ Talk 5H lelkét a </a:t>
            </a:r>
            <a:r>
              <a:rPr kumimoji="0" lang="hu-HU" sz="1600" b="0" i="0" u="none" strike="noStrike" cap="none" normalizeH="0" baseline="3000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hu-HU" sz="1600" b="0" i="0" u="none" cap="none" normalizeH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MediaTek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MT6589-as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chipset</a:t>
            </a:r>
            <a:r>
              <a:rPr lang="hu-HU" sz="16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adja, A számítási teljesítményért egy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négymagos</a:t>
            </a:r>
            <a:r>
              <a:rPr lang="hu-HU" sz="16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1,2GHz-es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 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Cortex-A7-es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processzor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felelős, a grafikus feladatokat pedig a PowerVR SGX544MP-es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GPU</a:t>
            </a:r>
            <a:r>
              <a:rPr kumimoji="0" lang="hu-HU" sz="1600" b="0" i="0" u="none" strike="noStrike" cap="none" normalizeH="0" baseline="3000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látja el.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RAM-ból</a:t>
            </a:r>
            <a:r>
              <a:rPr lang="hu-HU" sz="16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1GB-ot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kapunk.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Ezen kívül van GPS vevő, Bluetooth 4.0, Wifi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b/g/n, és HSDPA. A WayteQ Talk 5H DualSIM-es mobil, azaz két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SIM</a:t>
            </a:r>
            <a:r>
              <a:rPr lang="hu-HU" sz="16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5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foglalattal rendelkezik.Az egyik foglalat egyébként normál, a másik pedig Micro SIM.</a:t>
            </a:r>
            <a:endParaRPr kumimoji="0" lang="hu-H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39903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Az elegáns külső egy ki-egyensúlyozott belsőt rejt</a:t>
            </a:r>
            <a:endParaRPr lang="hu-H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43438" y="6581001"/>
            <a:ext cx="4786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 szómagyarázatokat lásd a következő oldalon</a:t>
            </a:r>
            <a:endParaRPr lang="hu-HU" sz="1200" dirty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9480670">
            <a:off x="5618864" y="5280973"/>
            <a:ext cx="3886339" cy="139903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Szómagyarázatok</a:t>
            </a:r>
            <a:endParaRPr lang="hu-H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214282" y="2214554"/>
            <a:ext cx="3714776" cy="2357454"/>
          </a:xfrm>
          <a:prstGeom prst="roundRect">
            <a:avLst>
              <a:gd name="adj" fmla="val 19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négymagos processzor: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Azt, hogy egy processzor tokba négy processzort építenek be. Vagyis egy szilícium lapkára négy processzort integrálnak, és vannak. Minél több mag, annál több feladatot tud a CPU párhuzamosan elvégezni. </a:t>
            </a:r>
            <a:b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</a:br>
            <a:endParaRPr lang="hu-HU" sz="1400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4286216" y="142852"/>
            <a:ext cx="4857784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hu-HU" sz="14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4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RAM:</a:t>
            </a:r>
            <a:endParaRPr lang="hu-HU" sz="1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 RAM (az angol Random Access Memory rövidítéseként, kb. tetszőleges hozzáférésű memória)</a:t>
            </a:r>
          </a:p>
          <a:p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RAM tárolja a CPU által végrehajtandó programokat és a feldolgozásra váró adatokat. Az adatok csak addig maradnak meg benne, amíg a számítógép feszültség alatt van: kikapcsoláskor a benne tárolt adatok elvesznek.</a:t>
            </a:r>
            <a:r>
              <a:rPr lang="hu-HU" sz="14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lang="hu-HU" sz="1400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142844" y="5000636"/>
            <a:ext cx="4786346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GPU:</a:t>
            </a:r>
            <a:r>
              <a:rPr lang="hu-HU" sz="1400" dirty="0" smtClean="0"/>
              <a:t> 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 graphics processing unit (röviden a GPU) magyarul grafikai processzor; a grafikus vezérlőkártya központi egysége, amely az összetett grafikus műveletek elvégzéséért felelős.</a:t>
            </a:r>
            <a:endParaRPr lang="hu-HU" sz="1400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kerekített téglalap 17"/>
          <p:cNvSpPr/>
          <p:nvPr/>
        </p:nvSpPr>
        <p:spPr>
          <a:xfrm>
            <a:off x="214282" y="142852"/>
            <a:ext cx="364333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aseline="30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 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chipset:</a:t>
            </a:r>
            <a:r>
              <a:rPr lang="hu-HU" sz="1400" dirty="0" smtClean="0">
                <a:latin typeface="Courier New" pitchFamily="49" charset="0"/>
                <a:cs typeface="Courier New" pitchFamily="49" charset="0"/>
              </a:rPr>
              <a:t>Lapkák egy csoportja, amelyek egymással valamilyen módon összeköttetésben állnak, és együttesen látnak el összetett feladatokat. Ezt nevezzük chipset-nek.</a:t>
            </a:r>
            <a:endParaRPr lang="hu-HU" sz="1400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4214810" y="2786058"/>
            <a:ext cx="350046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baseline="30000" dirty="0" smtClean="0"/>
              <a:t>5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SIM</a:t>
            </a:r>
            <a:r>
              <a:rPr lang="hu-HU" sz="1400" dirty="0" smtClean="0"/>
              <a:t>:</a:t>
            </a:r>
          </a:p>
          <a:p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 </a:t>
            </a:r>
            <a:r>
              <a:rPr lang="hu-H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SIM</a:t>
            </a:r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 egy olyan integrált áramkört tartalmaz, mely biztonságosan tárolja az ISMI (azonosítót és egyéb kódokat, melyek a mobiltelefonokat használók azonosítására használatosak. </a:t>
            </a:r>
            <a:endParaRPr lang="hu-HU" sz="1400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19395252">
            <a:off x="4506610" y="1429609"/>
            <a:ext cx="3321105" cy="136207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A memória </a:t>
            </a:r>
            <a:endParaRPr lang="hu-H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9058" y="4214818"/>
            <a:ext cx="4929222" cy="2428892"/>
          </a:xfrm>
        </p:spPr>
        <p:txBody>
          <a:bodyPr>
            <a:noAutofit/>
          </a:bodyPr>
          <a:lstStyle/>
          <a:p>
            <a:r>
              <a:rPr lang="hu-H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A belső memória viszont csak 4GB, amiből ráadásul elég sokat lefoglal a rendszer, és így csak kb. 2.6GB marad szabadon felhasználható. Szerencsére tudunk MicroSD memóriakártyával bővíteni, és így akár 32GB-tal is megnövelhetjük a tárhelyet.</a:t>
            </a:r>
          </a:p>
          <a:p>
            <a:endParaRPr lang="hu-HU" sz="1600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  <p:pic>
        <p:nvPicPr>
          <p:cNvPr id="5" name="Kép 4" descr="8591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0454" t="27273" r="18181" b="27272"/>
          <a:stretch>
            <a:fillRect/>
          </a:stretch>
        </p:blipFill>
        <p:spPr>
          <a:xfrm>
            <a:off x="0" y="214290"/>
            <a:ext cx="2714644" cy="2010847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6" name="Téglalap 5"/>
          <p:cNvSpPr/>
          <p:nvPr/>
        </p:nvSpPr>
        <p:spPr>
          <a:xfrm>
            <a:off x="2500298" y="0"/>
            <a:ext cx="38576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Tárhely: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4 GB (kb. 2.6 GB felhasználható)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" cy="64008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sz="4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Az akkumulátor</a:t>
            </a:r>
            <a:endParaRPr lang="hu-HU" sz="40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Kép helye 4" descr="456914.wayteq-talk-5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885" r="5885"/>
          <a:stretch>
            <a:fillRect/>
          </a:stretch>
        </p:blipFill>
        <p:spPr>
          <a:xfrm>
            <a:off x="1000100" y="500042"/>
            <a:ext cx="7333488" cy="54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357686" y="3714752"/>
            <a:ext cx="4643470" cy="30003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Akkumulátor</a:t>
            </a:r>
            <a:endParaRPr lang="hu-HU" sz="15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hu-H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Az akkumulátor kapacitása 2500 </a:t>
            </a:r>
            <a:r>
              <a:rPr lang="hu-HU" sz="150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mAh,</a:t>
            </a:r>
            <a:r>
              <a:rPr lang="hu-HU" sz="15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 ami meglepően jól teljesít, és akár 3 nap is kihozható belőle, ha nem nyomkodjuk egész nap. Egy napos közepes használat után (1 óra böngészés mobilnettel, 1 óra wifi-vel, pár telefonhívás, és fél óra játék) a nap végén még 60-70% körül van az akksi tapasztalataink szerint. Az éjszaka folyamán pedig mindössze 2%-ot szokott merülni.</a:t>
            </a:r>
          </a:p>
          <a:p>
            <a:endParaRPr lang="hu-HU" sz="15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Kép 3" descr="letölté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2000240"/>
            <a:ext cx="1714497" cy="1714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Kép 4" descr="letöltés.jpg"/>
          <p:cNvPicPr>
            <a:picLocks noChangeAspect="1"/>
          </p:cNvPicPr>
          <p:nvPr/>
        </p:nvPicPr>
        <p:blipFill>
          <a:blip r:embed="rId3" cstate="print"/>
          <a:srcRect l="5264" t="4237" r="5263" b="6779"/>
          <a:stretch>
            <a:fillRect/>
          </a:stretch>
        </p:blipFill>
        <p:spPr>
          <a:xfrm>
            <a:off x="214283" y="142852"/>
            <a:ext cx="4786346" cy="295627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Lekerekített téglalap feliratnak 5"/>
          <p:cNvSpPr/>
          <p:nvPr/>
        </p:nvSpPr>
        <p:spPr>
          <a:xfrm>
            <a:off x="214282" y="4429132"/>
            <a:ext cx="1285884" cy="1143008"/>
          </a:xfrm>
          <a:prstGeom prst="wedgeRoundRectCallout">
            <a:avLst>
              <a:gd name="adj1" fmla="val -62002"/>
              <a:gd name="adj2" fmla="val -20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urier New" pitchFamily="49" charset="0"/>
                <a:cs typeface="Courier New" pitchFamily="49" charset="0"/>
              </a:rPr>
              <a:t>1 mAh= 1 mili Amper hóra</a:t>
            </a:r>
            <a:endParaRPr lang="hu-HU" sz="1400" dirty="0">
              <a:solidFill>
                <a:schemeClr val="accent1">
                  <a:lumMod val="20000"/>
                  <a:lumOff val="8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" cy="64008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u-HU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A kijelző</a:t>
            </a:r>
            <a:endParaRPr lang="hu-HU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Kép helye 4" descr="456908.wayteq-talk-5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37" r="6637"/>
          <a:stretch>
            <a:fillRect/>
          </a:stretch>
        </p:blipFill>
        <p:spPr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470</TotalTime>
  <Words>601</Words>
  <Application>Microsoft Office PowerPoint</Application>
  <PresentationFormat>Diavetítés a képernyőre (4:3 oldalarány)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Lendület</vt:lpstr>
      <vt:lpstr>Kedvenc mobilom: WayteQ Talk 5H</vt:lpstr>
      <vt:lpstr>Az elegáns külső</vt:lpstr>
      <vt:lpstr>3. dia</vt:lpstr>
      <vt:lpstr>Az elegáns külső egy ki-egyensúlyozott belsőt rejt</vt:lpstr>
      <vt:lpstr>Szómagyarázatok</vt:lpstr>
      <vt:lpstr>A memória </vt:lpstr>
      <vt:lpstr>Az akkumulátor</vt:lpstr>
      <vt:lpstr>8. dia</vt:lpstr>
      <vt:lpstr>A kijelző</vt:lpstr>
      <vt:lpstr>A kamera</vt:lpstr>
      <vt:lpstr>nem utolsó sorban…</vt:lpstr>
      <vt:lpstr>Ez a készülék tovább fokozható a hozzá csatlakoztatható eszközökkel</vt:lpstr>
      <vt:lpstr>Hogy én mit gondolok?</vt:lpstr>
      <vt:lpstr>Egyéb Paraméterek</vt:lpstr>
      <vt:lpstr>Kérdezek, felelsz </vt:lpstr>
      <vt:lpstr>Források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WayteQ Talk 5H</dc:title>
  <dc:creator>Krisztian</dc:creator>
  <cp:lastModifiedBy>Krisztian</cp:lastModifiedBy>
  <cp:revision>55</cp:revision>
  <dcterms:created xsi:type="dcterms:W3CDTF">2014-12-22T10:03:10Z</dcterms:created>
  <dcterms:modified xsi:type="dcterms:W3CDTF">2015-01-06T18:32:44Z</dcterms:modified>
</cp:coreProperties>
</file>