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58" r:id="rId5"/>
    <p:sldId id="260" r:id="rId6"/>
    <p:sldId id="257" r:id="rId7"/>
    <p:sldId id="276" r:id="rId8"/>
    <p:sldId id="275" r:id="rId9"/>
    <p:sldId id="264" r:id="rId10"/>
    <p:sldId id="278" r:id="rId11"/>
    <p:sldId id="280" r:id="rId12"/>
    <p:sldId id="281" r:id="rId13"/>
    <p:sldId id="272" r:id="rId14"/>
    <p:sldId id="270" r:id="rId15"/>
    <p:sldId id="277" r:id="rId16"/>
    <p:sldId id="282" r:id="rId17"/>
    <p:sldId id="269" r:id="rId18"/>
    <p:sldId id="274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46F53D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7" d="100"/>
          <a:sy n="87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37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41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66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2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58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4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5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78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8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14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697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F7334-E0F7-4746-9B50-BAA860E0FB9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7B7B-1F7E-4DB3-95A0-F4995E88DB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7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://www.google.hu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" Target="slide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261752" y="473918"/>
            <a:ext cx="87867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Készítette: </a:t>
            </a:r>
            <a:r>
              <a:rPr lang="hu-H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Szántó Zsolt</a:t>
            </a:r>
          </a:p>
          <a:p>
            <a:pPr algn="ctr"/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Felkészítő tanár: </a:t>
            </a:r>
            <a:r>
              <a:rPr lang="hu-HU" sz="3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Marjai Bálint</a:t>
            </a:r>
            <a:endParaRPr lang="hu-H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01593" y="5736158"/>
            <a:ext cx="8140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Hallássérültek Tanintézete</a:t>
            </a:r>
          </a:p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1147 Budapest</a:t>
            </a:r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, 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Cinkotai </a:t>
            </a:r>
            <a:r>
              <a:rPr lang="hu-H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ú</a:t>
            </a:r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t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 125-137</a:t>
            </a:r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.</a:t>
            </a:r>
            <a:endParaRPr lang="hu-H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78648" y="0"/>
            <a:ext cx="87867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ritannic Bold" panose="020B0903060703020204" pitchFamily="34" charset="0"/>
              </a:rPr>
              <a:t>AMD VS. NVIDIA</a:t>
            </a:r>
            <a:endParaRPr lang="hu-HU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452320" y="2708920"/>
            <a:ext cx="1472422" cy="1658430"/>
            <a:chOff x="7628598" y="2924944"/>
            <a:chExt cx="1296144" cy="1442406"/>
          </a:xfrm>
        </p:grpSpPr>
        <p:pic>
          <p:nvPicPr>
            <p:cNvPr id="5" name="Picture 8" descr="http://icons.iconarchive.com/icons/alecive/flatwoken/512/Apps-Nvidia-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935" y="3635880"/>
              <a:ext cx="731470" cy="73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églalap 2">
              <a:hlinkClick r:id="rId3" action="ppaction://hlinksldjump"/>
            </p:cNvPr>
            <p:cNvSpPr/>
            <p:nvPr/>
          </p:nvSpPr>
          <p:spPr>
            <a:xfrm>
              <a:off x="7628598" y="2924944"/>
              <a:ext cx="1296144" cy="43204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err="1" smtClean="0">
                  <a:solidFill>
                    <a:srgbClr val="92D050"/>
                  </a:solidFill>
                  <a:latin typeface="Arial Black" panose="020B0A04020102020204" pitchFamily="34" charset="0"/>
                </a:rPr>
                <a:t>Nvidiá-ról</a:t>
              </a:r>
              <a:endParaRPr lang="hu-HU" sz="1600" dirty="0" smtClean="0">
                <a:solidFill>
                  <a:srgbClr val="92D050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hu-HU" sz="1600" dirty="0" smtClean="0">
                  <a:solidFill>
                    <a:srgbClr val="92D050"/>
                  </a:solidFill>
                  <a:latin typeface="Arial Black" panose="020B0A04020102020204" pitchFamily="34" charset="0"/>
                </a:rPr>
                <a:t>Kattints rá</a:t>
              </a:r>
              <a:endParaRPr lang="hu-HU" sz="1600" dirty="0">
                <a:solidFill>
                  <a:srgbClr val="92D05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331232" y="2708920"/>
            <a:ext cx="1504464" cy="1643513"/>
            <a:chOff x="331232" y="2996952"/>
            <a:chExt cx="1296144" cy="1427489"/>
          </a:xfrm>
        </p:grpSpPr>
        <p:sp>
          <p:nvSpPr>
            <p:cNvPr id="9" name="Téglalap 8">
              <a:hlinkClick r:id="rId5" action="ppaction://hlinksldjump"/>
            </p:cNvPr>
            <p:cNvSpPr/>
            <p:nvPr/>
          </p:nvSpPr>
          <p:spPr>
            <a:xfrm>
              <a:off x="331232" y="2996952"/>
              <a:ext cx="1296144" cy="43204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dirty="0" err="1" smtClean="0">
                  <a:solidFill>
                    <a:srgbClr val="92D050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Amd-ről</a:t>
              </a:r>
              <a:endParaRPr lang="hu-HU" sz="16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  <a:p>
              <a:pPr algn="ctr"/>
              <a:r>
                <a:rPr lang="hu-HU" sz="1600" dirty="0" smtClean="0">
                  <a:solidFill>
                    <a:srgbClr val="92D050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Kattints rá</a:t>
              </a:r>
              <a:endParaRPr lang="hu-HU" sz="1600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  <p:pic>
          <p:nvPicPr>
            <p:cNvPr id="10" name="Picture 2" descr="https://cdn1.iconfinder.com/data/icons/_dock_icons___by_adrenn/256/amd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44" y="3766121"/>
              <a:ext cx="658320" cy="65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églalap 28">
            <a:hlinkClick r:id="rId7" action="ppaction://hlinksldjump"/>
          </p:cNvPr>
          <p:cNvSpPr/>
          <p:nvPr/>
        </p:nvSpPr>
        <p:spPr>
          <a:xfrm>
            <a:off x="3491880" y="4653136"/>
            <a:ext cx="1800200" cy="5040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Videokártyákról,</a:t>
            </a:r>
          </a:p>
          <a:p>
            <a:pPr algn="ctr"/>
            <a:r>
              <a:rPr lang="hu-HU" sz="1600" dirty="0">
                <a:solidFill>
                  <a:srgbClr val="92D050"/>
                </a:solidFill>
                <a:latin typeface="Berlin Sans FB Demi" panose="020E0802020502020306" pitchFamily="34" charset="0"/>
              </a:rPr>
              <a:t>Kattints </a:t>
            </a:r>
            <a:r>
              <a:rPr lang="hu-HU" sz="1600" dirty="0" smtClean="0">
                <a:solidFill>
                  <a:srgbClr val="92D050"/>
                </a:solidFill>
                <a:latin typeface="Berlin Sans FB Demi" panose="020E0802020502020306" pitchFamily="34" charset="0"/>
              </a:rPr>
              <a:t>rá</a:t>
            </a:r>
            <a:endParaRPr lang="hu-HU" sz="1600" dirty="0">
              <a:solidFill>
                <a:srgbClr val="92D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Téglalap 11">
            <a:hlinkClick r:id="rId8" action="ppaction://hlinksldjump"/>
          </p:cNvPr>
          <p:cNvSpPr/>
          <p:nvPr/>
        </p:nvSpPr>
        <p:spPr>
          <a:xfrm>
            <a:off x="3639748" y="5307834"/>
            <a:ext cx="1504464" cy="4974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Kérdések </a:t>
            </a:r>
          </a:p>
          <a:p>
            <a:pPr algn="ctr"/>
            <a:r>
              <a:rPr lang="hu-HU" sz="1600" dirty="0" smtClean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Kattints rá</a:t>
            </a:r>
            <a:endParaRPr lang="hu-HU" sz="1600" dirty="0">
              <a:solidFill>
                <a:srgbClr val="92D05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12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2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/>
            </a:gs>
            <a:gs pos="45000">
              <a:srgbClr val="46F53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48886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63149" y="148478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effectLst/>
              </a:rPr>
              <a:t>1. Mi a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  <a:effectLst/>
              </a:rPr>
              <a:t>videókártya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feladata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effectLst/>
              </a:rPr>
              <a:t>?</a:t>
            </a:r>
          </a:p>
          <a:p>
            <a:endParaRPr lang="hu-HU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9552" y="3861048"/>
            <a:ext cx="75937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effectLst/>
              </a:rPr>
              <a:t>2. Melyik </a:t>
            </a:r>
            <a:r>
              <a:rPr lang="hu-HU" dirty="0" err="1">
                <a:solidFill>
                  <a:schemeClr val="accent3">
                    <a:lumMod val="50000"/>
                  </a:schemeClr>
                </a:solidFill>
                <a:effectLst/>
              </a:rPr>
              <a:t>videókártya</a:t>
            </a:r>
            <a:r>
              <a:rPr lang="hu-HU" dirty="0">
                <a:solidFill>
                  <a:schemeClr val="accent3">
                    <a:lumMod val="50000"/>
                  </a:schemeClr>
                </a:solidFill>
                <a:effectLst/>
              </a:rPr>
              <a:t> gyártója az ATI Technologies vállalat? </a:t>
            </a:r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939445" y="4643844"/>
            <a:ext cx="204837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a) AMD</a:t>
            </a:r>
            <a:endParaRPr lang="hu-HU" sz="2000" b="1" dirty="0">
              <a:ln w="11430"/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939445" y="4956741"/>
            <a:ext cx="157447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b) NVIDIA</a:t>
            </a:r>
            <a:endParaRPr lang="hu-HU" sz="2000" b="1" dirty="0">
              <a:ln w="11430"/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églalap 6">
            <a:hlinkClick r:id="rId3" action="ppaction://hlinksldjump"/>
          </p:cNvPr>
          <p:cNvSpPr/>
          <p:nvPr/>
        </p:nvSpPr>
        <p:spPr>
          <a:xfrm>
            <a:off x="939445" y="5291916"/>
            <a:ext cx="119776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c) Apple</a:t>
            </a:r>
            <a:endParaRPr lang="hu-HU" sz="2000" b="1" dirty="0">
              <a:ln w="11430"/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églalap 7">
            <a:hlinkClick r:id="rId3" action="ppaction://hlinksldjump"/>
          </p:cNvPr>
          <p:cNvSpPr/>
          <p:nvPr/>
        </p:nvSpPr>
        <p:spPr>
          <a:xfrm>
            <a:off x="940391" y="5621898"/>
            <a:ext cx="149432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d) Andorid</a:t>
            </a:r>
            <a:endParaRPr lang="hu-HU" sz="2000" b="1" dirty="0">
              <a:ln w="11430"/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églalap 8">
            <a:hlinkClick r:id="rId3" action="ppaction://hlinksldjump"/>
          </p:cNvPr>
          <p:cNvSpPr/>
          <p:nvPr/>
        </p:nvSpPr>
        <p:spPr>
          <a:xfrm>
            <a:off x="939445" y="1932157"/>
            <a:ext cx="249459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a) Zene lejátszása</a:t>
            </a:r>
          </a:p>
        </p:txBody>
      </p:sp>
      <p:sp>
        <p:nvSpPr>
          <p:cNvPr id="10" name="Téglalap 9">
            <a:hlinkClick r:id="rId3" action="ppaction://hlinksldjump"/>
          </p:cNvPr>
          <p:cNvSpPr/>
          <p:nvPr/>
        </p:nvSpPr>
        <p:spPr>
          <a:xfrm>
            <a:off x="950025" y="2301489"/>
            <a:ext cx="261642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b) Filmek miatt kell</a:t>
            </a:r>
          </a:p>
        </p:txBody>
      </p:sp>
      <p:sp>
        <p:nvSpPr>
          <p:cNvPr id="11" name="Téglalap 10">
            <a:hlinkClick r:id="rId2" action="ppaction://hlinksldjump"/>
          </p:cNvPr>
          <p:cNvSpPr/>
          <p:nvPr/>
        </p:nvSpPr>
        <p:spPr>
          <a:xfrm>
            <a:off x="939445" y="2716863"/>
            <a:ext cx="603041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c) Feladata, hogy a képeket, videókat </a:t>
            </a:r>
            <a:r>
              <a:rPr lang="hu-HU" sz="2000" b="1" dirty="0" err="1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stb</a:t>
            </a:r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megjelenítő</a:t>
            </a:r>
            <a:r>
              <a:rPr lang="hu-HU" sz="2000" b="1" dirty="0">
                <a:ln w="11430"/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eszközre kiküldje (pl.: monitor, projektor.)</a:t>
            </a:r>
            <a:endParaRPr lang="hu-HU" sz="2000" b="1" dirty="0">
              <a:ln w="11430"/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33CC3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48886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916832"/>
            <a:ext cx="759374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 Melyik a 2004-es NVIDIA képe?</a:t>
            </a:r>
            <a:endParaRPr lang="hu-HU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7" descr="C:\Users\Szanto Zsolt\Desktop\fulemule 2015\2004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4"/>
          <a:stretch/>
        </p:blipFill>
        <p:spPr bwMode="auto">
          <a:xfrm>
            <a:off x="179512" y="2924944"/>
            <a:ext cx="4450651" cy="138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zanto Zsolt\Desktop\fulemule 2015\1995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/>
          <a:stretch/>
        </p:blipFill>
        <p:spPr bwMode="auto">
          <a:xfrm>
            <a:off x="5047565" y="2919476"/>
            <a:ext cx="3945413" cy="138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Szanto Zsolt\Desktop\fulemule 2015\2012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/>
          <a:stretch/>
        </p:blipFill>
        <p:spPr bwMode="auto">
          <a:xfrm>
            <a:off x="2257968" y="4725144"/>
            <a:ext cx="4484048" cy="175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27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33CC3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48886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988840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 smtClean="0"/>
              <a:t>4.Hogy </a:t>
            </a:r>
            <a:r>
              <a:rPr lang="hu-HU" dirty="0"/>
              <a:t>hívják 2000-ben </a:t>
            </a:r>
            <a:r>
              <a:rPr lang="hu-HU" dirty="0" smtClean="0"/>
              <a:t>megjelent AMD </a:t>
            </a:r>
            <a:r>
              <a:rPr lang="hu-HU" dirty="0"/>
              <a:t>sorozatot?</a:t>
            </a:r>
          </a:p>
        </p:txBody>
      </p:sp>
      <p:sp>
        <p:nvSpPr>
          <p:cNvPr id="4" name="Szövegdoboz 3">
            <a:hlinkClick r:id="rId2" action="ppaction://hlinksldjump"/>
          </p:cNvPr>
          <p:cNvSpPr txBox="1"/>
          <p:nvPr/>
        </p:nvSpPr>
        <p:spPr>
          <a:xfrm>
            <a:off x="1283002" y="2918801"/>
            <a:ext cx="13756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a) </a:t>
            </a:r>
            <a:r>
              <a:rPr lang="hu-HU" dirty="0" err="1"/>
              <a:t>Ranger</a:t>
            </a:r>
            <a:endParaRPr lang="hu-HU" dirty="0"/>
          </a:p>
        </p:txBody>
      </p:sp>
      <p:sp>
        <p:nvSpPr>
          <p:cNvPr id="9" name="Szövegdoboz 8">
            <a:hlinkClick r:id="rId3" action="ppaction://hlinksldjump"/>
          </p:cNvPr>
          <p:cNvSpPr txBox="1"/>
          <p:nvPr/>
        </p:nvSpPr>
        <p:spPr>
          <a:xfrm>
            <a:off x="1283002" y="3385815"/>
            <a:ext cx="112723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b) </a:t>
            </a:r>
            <a:r>
              <a:rPr lang="hu-HU" dirty="0" err="1"/>
              <a:t>Rage</a:t>
            </a:r>
            <a:endParaRPr lang="hu-HU" dirty="0"/>
          </a:p>
        </p:txBody>
      </p:sp>
      <p:sp>
        <p:nvSpPr>
          <p:cNvPr id="10" name="Szövegdoboz 9">
            <a:hlinkClick r:id="rId2" action="ppaction://hlinksldjump"/>
          </p:cNvPr>
          <p:cNvSpPr txBox="1"/>
          <p:nvPr/>
        </p:nvSpPr>
        <p:spPr>
          <a:xfrm>
            <a:off x="1283001" y="3761716"/>
            <a:ext cx="230383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c) Nem volt ilyen</a:t>
            </a:r>
          </a:p>
        </p:txBody>
      </p:sp>
      <p:sp>
        <p:nvSpPr>
          <p:cNvPr id="11" name="Szövegdoboz 10">
            <a:hlinkClick r:id="rId2" action="ppaction://hlinksldjump"/>
          </p:cNvPr>
          <p:cNvSpPr txBox="1"/>
          <p:nvPr/>
        </p:nvSpPr>
        <p:spPr>
          <a:xfrm>
            <a:off x="1283002" y="4109010"/>
            <a:ext cx="14093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d) </a:t>
            </a:r>
            <a:r>
              <a:rPr lang="hu-HU" dirty="0" err="1"/>
              <a:t>Radeon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3090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/>
            </a:gs>
            <a:gs pos="45000">
              <a:srgbClr val="33CC33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70618" y="799358"/>
            <a:ext cx="61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</a:rPr>
              <a:t>Ügyes vagy!</a:t>
            </a:r>
          </a:p>
          <a:p>
            <a:pPr algn="ctr"/>
            <a:r>
              <a:rPr lang="hu-H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</a:rPr>
              <a:t>Helyeset választottál! </a:t>
            </a:r>
            <a:endParaRPr lang="hu-H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http://www.sherv.net/cm/emo/dancing/super-happy-dance-smiley-emotic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42" y="2420888"/>
            <a:ext cx="3482828" cy="2160240"/>
          </a:xfrm>
          <a:prstGeom prst="rect">
            <a:avLst/>
          </a:prstGeom>
          <a:noFill/>
          <a:effectLst>
            <a:softEdge rad="4762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3583767" y="616530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5" name="Lekerekített téglalap 4">
            <a:hlinkClick r:id="rId4" action="ppaction://hlinksldjump"/>
          </p:cNvPr>
          <p:cNvSpPr/>
          <p:nvPr/>
        </p:nvSpPr>
        <p:spPr>
          <a:xfrm>
            <a:off x="7092280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4</a:t>
            </a:r>
            <a:r>
              <a:rPr lang="hu-HU" b="1" dirty="0" smtClean="0">
                <a:latin typeface="Comic Sans MS" panose="030F0702030302020204" pitchFamily="66" charset="0"/>
              </a:rPr>
              <a:t>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6" name="Lekerekített téglalap 5">
            <a:hlinkClick r:id="rId5" action="ppaction://hlinksldjump"/>
          </p:cNvPr>
          <p:cNvSpPr/>
          <p:nvPr/>
        </p:nvSpPr>
        <p:spPr>
          <a:xfrm>
            <a:off x="2627784" y="488849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2.kérdés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7" name="Lekerekített téglalap 6">
            <a:hlinkClick r:id="rId5" action="ppaction://hlinksldjump"/>
          </p:cNvPr>
          <p:cNvSpPr/>
          <p:nvPr/>
        </p:nvSpPr>
        <p:spPr>
          <a:xfrm>
            <a:off x="323528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1</a:t>
            </a:r>
            <a:r>
              <a:rPr lang="hu-HU" b="1" dirty="0" smtClean="0">
                <a:latin typeface="Comic Sans MS" panose="030F0702030302020204" pitchFamily="66" charset="0"/>
              </a:rPr>
              <a:t>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8" name="Lekerekített téglalap 7">
            <a:hlinkClick r:id="rId6" action="ppaction://hlinksldjump"/>
          </p:cNvPr>
          <p:cNvSpPr/>
          <p:nvPr/>
        </p:nvSpPr>
        <p:spPr>
          <a:xfrm>
            <a:off x="5004048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3.kérdés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9" name="Lekerekített téglalap 8">
            <a:hlinkClick r:id="rId7" action="ppaction://hlinksldjump"/>
          </p:cNvPr>
          <p:cNvSpPr/>
          <p:nvPr/>
        </p:nvSpPr>
        <p:spPr>
          <a:xfrm>
            <a:off x="3583766" y="5517232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+</a:t>
            </a:r>
            <a:r>
              <a:rPr lang="hu-HU" b="1" dirty="0" smtClean="0">
                <a:latin typeface="Comic Sans MS" panose="030F0702030302020204" pitchFamily="66" charset="0"/>
              </a:rPr>
              <a:t>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/>
            </a:gs>
            <a:gs pos="45000">
              <a:srgbClr val="46F53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82106" y="1054477"/>
            <a:ext cx="615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anose="020F0704030504030204" pitchFamily="34" charset="0"/>
              </a:rPr>
              <a:t>Helytelent választottál!</a:t>
            </a:r>
            <a:endParaRPr lang="hu-H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http://www.sherv.net/cm/emo/sad/sad-fa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23712"/>
            <a:ext cx="2664296" cy="2259897"/>
          </a:xfrm>
          <a:prstGeom prst="rect">
            <a:avLst/>
          </a:prstGeom>
          <a:noFill/>
          <a:effectLst>
            <a:softEdge rad="4318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kerekített téglalap 3"/>
          <p:cNvSpPr/>
          <p:nvPr/>
        </p:nvSpPr>
        <p:spPr>
          <a:xfrm>
            <a:off x="3563888" y="6176696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Főoldal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7092280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4</a:t>
            </a:r>
            <a:r>
              <a:rPr lang="hu-HU" b="1" dirty="0" smtClean="0">
                <a:latin typeface="Comic Sans MS" panose="030F0702030302020204" pitchFamily="66" charset="0"/>
              </a:rPr>
              <a:t>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9" name="Lekerekített téglalap 8">
            <a:hlinkClick r:id="rId4" action="ppaction://hlinksldjump"/>
          </p:cNvPr>
          <p:cNvSpPr/>
          <p:nvPr/>
        </p:nvSpPr>
        <p:spPr>
          <a:xfrm>
            <a:off x="2627784" y="488849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2.kérdés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0" name="Lekerekített téglalap 9">
            <a:hlinkClick r:id="rId4" action="ppaction://hlinksldjump"/>
          </p:cNvPr>
          <p:cNvSpPr/>
          <p:nvPr/>
        </p:nvSpPr>
        <p:spPr>
          <a:xfrm>
            <a:off x="323528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1</a:t>
            </a:r>
            <a:r>
              <a:rPr lang="hu-HU" b="1" dirty="0" smtClean="0">
                <a:latin typeface="Comic Sans MS" panose="030F0702030302020204" pitchFamily="66" charset="0"/>
              </a:rPr>
              <a:t>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1" name="Lekerekített téglalap 10">
            <a:hlinkClick r:id="rId5" action="ppaction://hlinksldjump"/>
          </p:cNvPr>
          <p:cNvSpPr/>
          <p:nvPr/>
        </p:nvSpPr>
        <p:spPr>
          <a:xfrm>
            <a:off x="5004048" y="4859187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3.kérdés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2" name="Lekerekített téglalap 11">
            <a:hlinkClick r:id="rId6" action="ppaction://hlinksldjump"/>
          </p:cNvPr>
          <p:cNvSpPr/>
          <p:nvPr/>
        </p:nvSpPr>
        <p:spPr>
          <a:xfrm>
            <a:off x="3583766" y="5517232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+</a:t>
            </a:r>
            <a:r>
              <a:rPr lang="hu-HU" b="1" dirty="0" smtClean="0">
                <a:latin typeface="Comic Sans MS" panose="030F0702030302020204" pitchFamily="66" charset="0"/>
              </a:rPr>
              <a:t>kérdés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tx1"/>
            </a:gs>
            <a:gs pos="45000">
              <a:srgbClr val="46F53D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48886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Ellenőrző kérdések</a:t>
            </a:r>
            <a:endParaRPr lang="hu-H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9632" y="162880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hu-HU"/>
            </a:defPPr>
            <a:lvl1pPr>
              <a:defRPr sz="2000" b="1">
                <a:ln w="11430"/>
                <a:solidFill>
                  <a:schemeClr val="accent3">
                    <a:lumMod val="50000"/>
                  </a:schemeClr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+ feladat: Keresd </a:t>
            </a:r>
            <a:r>
              <a:rPr lang="hu-HU" dirty="0" smtClean="0"/>
              <a:t>meg az interneten, </a:t>
            </a:r>
            <a:r>
              <a:rPr lang="hu-HU" dirty="0"/>
              <a:t>mi a legújabb AMD </a:t>
            </a:r>
            <a:r>
              <a:rPr lang="hu-HU" dirty="0" err="1"/>
              <a:t>videókártya</a:t>
            </a:r>
            <a:r>
              <a:rPr lang="hu-HU" dirty="0"/>
              <a:t> neve és </a:t>
            </a:r>
            <a:r>
              <a:rPr lang="hu-HU" dirty="0" smtClean="0"/>
              <a:t>mond el a tanárodnak: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03648" y="2771636"/>
            <a:ext cx="48245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err="1" smtClean="0"/>
              <a:t>Kattins</a:t>
            </a:r>
            <a:r>
              <a:rPr lang="hu-HU" dirty="0" smtClean="0"/>
              <a:t> rá a </a:t>
            </a:r>
            <a:r>
              <a:rPr lang="hu-HU" dirty="0" err="1" smtClean="0">
                <a:hlinkClick r:id="rId2"/>
              </a:rPr>
              <a:t>LINK-re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kereséshez.</a:t>
            </a:r>
            <a:endParaRPr lang="hu-HU" dirty="0"/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3563888" y="5517232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Melyik </a:t>
            </a:r>
            <a:r>
              <a:rPr lang="hu-H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videókártya</a:t>
            </a:r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jobb?</a:t>
            </a:r>
            <a:b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Személyes véleményem:</a:t>
            </a:r>
            <a:endParaRPr lang="hu-H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20009" y="486916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u-H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„Én inkább </a:t>
            </a:r>
            <a:r>
              <a:rPr lang="hu-H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nVidia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u-H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videókártyát</a:t>
            </a:r>
            <a:r>
              <a:rPr lang="hu-H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támogatom. Tapasztalatom szerint jobban működik, megbízhatóbb. Jobb a játékélmény vele.”</a:t>
            </a:r>
            <a:endParaRPr lang="hu-H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96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02448" y="162880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Köszönöm a figyelmet, és további jó játékot mindenkinek, lehetőleg </a:t>
            </a:r>
            <a:r>
              <a:rPr lang="hu-H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NVIDIA és AMD  </a:t>
            </a:r>
            <a:r>
              <a:rPr lang="hu-H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videokártyákkal</a:t>
            </a:r>
          </a:p>
        </p:txBody>
      </p:sp>
      <p:pic>
        <p:nvPicPr>
          <p:cNvPr id="1026" name="Picture 2" descr="Speech Bubble Bye animated emo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592288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764704"/>
            <a:ext cx="8712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 smtClean="0">
                <a:solidFill>
                  <a:schemeClr val="bg1"/>
                </a:solidFill>
              </a:rPr>
              <a:t>http://www.wallpapersstar.com/hd-wallpapers/nvidia-wallpaper-48249.html</a:t>
            </a:r>
            <a:endParaRPr lang="hu-HU" sz="1050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FORRÁSOK</a:t>
            </a:r>
            <a:endParaRPr lang="hu-HU" sz="1050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980728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www.google.hu/imgres?imgurl=http%3A%2F%2Fnixtv.de%2Fwp-content%2Fuploads%2F2014%2F11%2F8589130494379-nvidia-amd-wallpaper-hd.jpg&amp;imgrefurl=http%3A%2F%2Fnixtv.de%2Fweinachtsaktion-nvidia-und-amd-games-umsonst%2F&amp;h=800&amp;w=1280&amp;tbnid=vWQvGQ3Sfs_gYM%3A&amp;zoom=1&amp;docid=XSwrPO-HQUTZ0M&amp;ei=u2qqVPy-AqTNygOe9YGYCg&amp;tbm=isch&amp;ved=0CB4QMygBMAE&amp;iact=rc&amp;uact=3&amp;dur=1694&amp;page=1&amp;start=0&amp;ndsp=17</a:t>
            </a:r>
          </a:p>
        </p:txBody>
      </p:sp>
      <p:sp>
        <p:nvSpPr>
          <p:cNvPr id="5" name="Téglalap 4"/>
          <p:cNvSpPr/>
          <p:nvPr/>
        </p:nvSpPr>
        <p:spPr>
          <a:xfrm>
            <a:off x="179512" y="1662916"/>
            <a:ext cx="457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http://hu.wikipedia.org/wiki/NVIDIA#mediaviewer/File:6600GT_GPU.jpg</a:t>
            </a:r>
          </a:p>
        </p:txBody>
      </p:sp>
      <p:sp>
        <p:nvSpPr>
          <p:cNvPr id="6" name="Téglalap 5"/>
          <p:cNvSpPr/>
          <p:nvPr/>
        </p:nvSpPr>
        <p:spPr>
          <a:xfrm>
            <a:off x="208064" y="1916832"/>
            <a:ext cx="70282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http://hu.wikipedia.org/wiki/Sega_Saturn#mediaviewer/File:Sega-Saturn-Console-Set-Mk1.jpg</a:t>
            </a:r>
          </a:p>
        </p:txBody>
      </p:sp>
      <p:sp>
        <p:nvSpPr>
          <p:cNvPr id="7" name="Téglalap 6"/>
          <p:cNvSpPr/>
          <p:nvPr/>
        </p:nvSpPr>
        <p:spPr>
          <a:xfrm>
            <a:off x="179512" y="2170748"/>
            <a:ext cx="57423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http://atariage.com/forums/topic/171380-my-sega-saturn-and-dreamcast-collection/</a:t>
            </a:r>
          </a:p>
        </p:txBody>
      </p:sp>
      <p:sp>
        <p:nvSpPr>
          <p:cNvPr id="10" name="Téglalap 9"/>
          <p:cNvSpPr/>
          <p:nvPr/>
        </p:nvSpPr>
        <p:spPr>
          <a:xfrm>
            <a:off x="179512" y="2430683"/>
            <a:ext cx="53823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http://www.iconarchive.com/show/flatwoken-icons-by-alecive/Apps-Nvidia-icon.html</a:t>
            </a:r>
          </a:p>
        </p:txBody>
      </p:sp>
      <p:sp>
        <p:nvSpPr>
          <p:cNvPr id="8" name="Téglalap 7"/>
          <p:cNvSpPr/>
          <p:nvPr/>
        </p:nvSpPr>
        <p:spPr>
          <a:xfrm>
            <a:off x="179512" y="2612591"/>
            <a:ext cx="19175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http://pichost.me/1577552/</a:t>
            </a:r>
          </a:p>
        </p:txBody>
      </p:sp>
      <p:sp>
        <p:nvSpPr>
          <p:cNvPr id="9" name="Téglalap 8"/>
          <p:cNvSpPr/>
          <p:nvPr/>
        </p:nvSpPr>
        <p:spPr>
          <a:xfrm>
            <a:off x="179512" y="2815044"/>
            <a:ext cx="51125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https://cdn1.iconfinder.com/data/icons/_dock_icons___by_adrenn/256/amd.png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79512" y="3573016"/>
            <a:ext cx="457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http://gameboxicons.deviantart.com/art/Game-Icons-40-173546915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79512" y="3751148"/>
            <a:ext cx="457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http://www.sherv.net/speech.bubble.bye-emoticon-2609.html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79512" y="3051820"/>
            <a:ext cx="457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http://www.nvidia.com/page/corporate_timeline.html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79512" y="3326957"/>
            <a:ext cx="81541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050" dirty="0">
                <a:solidFill>
                  <a:schemeClr val="bg1"/>
                </a:solidFill>
              </a:rPr>
              <a:t>http://www.pcadvisor.co.uk/buying-advice/pc-components/3437734/do-i-need-discrete-graphics-chip/</a:t>
            </a: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87624" y="-27384"/>
            <a:ext cx="662473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Videokártya történelem röviden </a:t>
            </a:r>
            <a:endParaRPr lang="hu-HU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07704" y="1700808"/>
            <a:ext cx="5580112" cy="34163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1977-ben: első Sorozatgyártás </a:t>
            </a: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(Apple 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mikroszámítógép)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1981-ben: 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 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első IBM PC </a:t>
            </a: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megjelenés. </a:t>
            </a:r>
            <a:endParaRPr lang="hu-HU" sz="2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Ezt 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követően az IBM CGA (</a:t>
            </a:r>
            <a:r>
              <a:rPr lang="hu-H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Graphics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Adapter) és a Hercules 1982-ben megjelent HGC (Hercules </a:t>
            </a:r>
            <a:r>
              <a:rPr lang="hu-H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Graphics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u-HU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Card</a:t>
            </a:r>
            <a:r>
              <a:rPr lang="hu-H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videokártyái már a színes szövegkarakterek megjelenítését is támogatták.</a:t>
            </a:r>
          </a:p>
        </p:txBody>
      </p:sp>
      <p:pic>
        <p:nvPicPr>
          <p:cNvPr id="9" name="Picture 8" descr="http://icons.iconarchive.com/icons/alecive/flatwoken/512/Apps-Nvidia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989"/>
            <a:ext cx="731470" cy="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1.iconfinder.com/data/icons/_dock_icons___by_adrenn/256/a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" y="188640"/>
            <a:ext cx="658320" cy="6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Főoldal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1" name="Lekerekített téglalap 10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41390" y="1844824"/>
            <a:ext cx="5677243" cy="313932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A videokártya (más néven </a:t>
            </a:r>
            <a:r>
              <a:rPr lang="hu-HU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videoadapter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, grafikus kártya vagy grafikus adapter) a számítógép megjelenítésért felelős fő alkotórésze. </a:t>
            </a:r>
            <a:endParaRPr lang="hu-H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hu-H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Feladata: képek, videók, grafikák megjelenítése egy külső eszközön.</a:t>
            </a:r>
          </a:p>
          <a:p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Ez 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az egység lehet </a:t>
            </a:r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LCD 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monitor, LCD modul, HDTV vagy </a:t>
            </a:r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kivetítő (projektor) 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is. </a:t>
            </a:r>
            <a:endParaRPr lang="hu-H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hu-H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videokártya </a:t>
            </a:r>
            <a:r>
              <a:rPr lang="hu-H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lehet </a:t>
            </a:r>
            <a:r>
              <a:rPr lang="hu-HU" b="1" dirty="0">
                <a:ln w="50800"/>
                <a:solidFill>
                  <a:schemeClr val="bg1">
                    <a:shade val="50000"/>
                  </a:schemeClr>
                </a:solidFill>
              </a:rPr>
              <a:t>alaplapra integrált vagy bővítőkártya.</a:t>
            </a:r>
          </a:p>
        </p:txBody>
      </p:sp>
      <p:sp>
        <p:nvSpPr>
          <p:cNvPr id="4" name="Téglalap 3"/>
          <p:cNvSpPr/>
          <p:nvPr/>
        </p:nvSpPr>
        <p:spPr>
          <a:xfrm>
            <a:off x="2915816" y="476672"/>
            <a:ext cx="3528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Videokártya</a:t>
            </a:r>
            <a:endParaRPr lang="hu-HU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http://icons.iconarchive.com/icons/alecive/flatwoken/512/Apps-Nvidia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13989"/>
            <a:ext cx="731470" cy="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1.iconfinder.com/data/icons/_dock_icons___by_adrenn/256/a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" y="188640"/>
            <a:ext cx="658320" cy="6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1" name="Lekerekített téglalap 10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5816" y="476672"/>
            <a:ext cx="3528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Videokártya</a:t>
            </a:r>
            <a:endParaRPr lang="hu-HU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60" y="2348880"/>
            <a:ext cx="457200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Ehhez a következők kellenek:</a:t>
            </a:r>
          </a:p>
          <a:p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nagy kapacitású jó minőségű tápegység (minimum 500W)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db lehetőleg ugyanolyan videokártya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kompatibilis alaplap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hídcsatlakozó (az alaplaphoz jár</a:t>
            </a: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556792"/>
            <a:ext cx="48965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Néhány videokártyát össze lehet kötni egy másikkal, így sokkal nagyobb teljesítményt ad. </a:t>
            </a:r>
          </a:p>
        </p:txBody>
      </p:sp>
      <p:sp>
        <p:nvSpPr>
          <p:cNvPr id="6" name="Téglalap 5"/>
          <p:cNvSpPr/>
          <p:nvPr/>
        </p:nvSpPr>
        <p:spPr>
          <a:xfrm>
            <a:off x="255032" y="4725144"/>
            <a:ext cx="518106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Két nagy típus</a:t>
            </a:r>
            <a:r>
              <a:rPr lang="hu-H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hu-H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NVidia</a:t>
            </a: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AMD </a:t>
            </a:r>
            <a:r>
              <a:rPr lang="hu-H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CrossFire</a:t>
            </a: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vagy a modernebb </a:t>
            </a:r>
            <a:r>
              <a:rPr lang="hu-H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CrossFire</a:t>
            </a:r>
            <a:r>
              <a:rPr lang="hu-H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X</a:t>
            </a:r>
          </a:p>
        </p:txBody>
      </p:sp>
      <p:sp>
        <p:nvSpPr>
          <p:cNvPr id="7" name="Lekerekített téglalap 6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8" name="Lekerekített téglalap 7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Főoldal</a:t>
            </a: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cons.iconarchive.com/icons/alecive/flatwoken/512/Apps-Nvidia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2065"/>
            <a:ext cx="731470" cy="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kerekített téglalap 2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0455" y="345649"/>
            <a:ext cx="7641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Az </a:t>
            </a:r>
            <a:r>
              <a:rPr lang="hu-HU" sz="40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nVidia</a:t>
            </a:r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történelem röviden</a:t>
            </a:r>
            <a:endParaRPr lang="hu-HU" sz="40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92964" y="1412776"/>
            <a:ext cx="8012105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Az NVIDIA Corporation </a:t>
            </a: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kaliforniai 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székhelyű, </a:t>
            </a:r>
            <a:endParaRPr lang="hu-H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Korszerű 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grafikus processzorai révén ismert számítástechnikai vállalat. </a:t>
            </a:r>
            <a:endParaRPr lang="hu-H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Újabban 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több platformhoz (PC, Macintosh, Xbox és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PlayStation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3) is gyárt perifériákat</a:t>
            </a: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céget 1993-ban alapította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Jen-Hsun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Huang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 jelenlegi cégvezető, Curtis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Priem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és Chris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Malachowsky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hu-H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2000-ben 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felvásárolta riválisát a 3dfx-et, az egyik legnagyobb céget az iparágban</a:t>
            </a: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hu-H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2005. december 14-én felvásárolta az ULI Electronics vállalatot. 2006 márciusában felvásárolta a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Hybrid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Graphics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vállalatot 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majd 2007. január 5-én bejelentették, hogy befejezték a </a:t>
            </a:r>
            <a:r>
              <a:rPr lang="hu-H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PortalPlayer</a:t>
            </a:r>
            <a:r>
              <a:rPr lang="hu-H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Inc. akvizícióját</a:t>
            </a:r>
            <a:r>
              <a:rPr lang="hu-H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Lekerekített téglalap 8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iles.softicons.com/download/computer-icons/tools-hardware-pack-2-by-exhumed/png/256x256/Nvidia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70455" y="345649"/>
            <a:ext cx="574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Az </a:t>
            </a:r>
            <a:r>
              <a:rPr lang="hu-HU" sz="40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nVidia</a:t>
            </a:r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fejlődése</a:t>
            </a:r>
            <a:endParaRPr lang="hu-HU" sz="40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0958" y="1400582"/>
            <a:ext cx="4635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1995-ben kiadták első NV1 elnevezésű grafikus kártyájukat.</a:t>
            </a:r>
          </a:p>
        </p:txBody>
      </p:sp>
      <p:pic>
        <p:nvPicPr>
          <p:cNvPr id="1026" name="Picture 2" descr="Fájl:6600GT G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16" y="940779"/>
            <a:ext cx="1394088" cy="1336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églalap 5"/>
          <p:cNvSpPr/>
          <p:nvPr/>
        </p:nvSpPr>
        <p:spPr>
          <a:xfrm>
            <a:off x="460375" y="2636912"/>
            <a:ext cx="4635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</a:rPr>
              <a:t>Quadratic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surface</a:t>
            </a:r>
            <a:r>
              <a:rPr lang="hu-HU" sz="2400" b="1" dirty="0">
                <a:solidFill>
                  <a:srgbClr val="FFFF00"/>
                </a:solidFill>
              </a:rPr>
              <a:t> technológiával, integrált </a:t>
            </a:r>
            <a:r>
              <a:rPr lang="hu-HU" sz="2400" b="1" dirty="0" err="1">
                <a:solidFill>
                  <a:srgbClr val="FFFF00"/>
                </a:solidFill>
              </a:rPr>
              <a:t>audió</a:t>
            </a:r>
            <a:r>
              <a:rPr lang="hu-HU" sz="2400" b="1" dirty="0">
                <a:solidFill>
                  <a:srgbClr val="FFFF00"/>
                </a:solidFill>
              </a:rPr>
              <a:t> kártyával és </a:t>
            </a:r>
            <a:r>
              <a:rPr lang="hu-HU" sz="2400" b="1" dirty="0" err="1">
                <a:solidFill>
                  <a:srgbClr val="FFFF00"/>
                </a:solidFill>
              </a:rPr>
              <a:t>Sega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Saturn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porttal</a:t>
            </a:r>
            <a:r>
              <a:rPr lang="hu-HU" sz="2400" b="1" dirty="0">
                <a:solidFill>
                  <a:srgbClr val="FFFF00"/>
                </a:solidFill>
              </a:rPr>
              <a:t> rendelkezett. </a:t>
            </a:r>
          </a:p>
        </p:txBody>
      </p:sp>
      <p:sp>
        <p:nvSpPr>
          <p:cNvPr id="5" name="Téglalap 4"/>
          <p:cNvSpPr/>
          <p:nvPr/>
        </p:nvSpPr>
        <p:spPr>
          <a:xfrm>
            <a:off x="440958" y="458112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FF00"/>
                </a:solidFill>
              </a:rPr>
              <a:t>Több </a:t>
            </a:r>
            <a:r>
              <a:rPr lang="hu-HU" sz="2400" b="1" dirty="0" err="1">
                <a:solidFill>
                  <a:srgbClr val="FFFF00"/>
                </a:solidFill>
              </a:rPr>
              <a:t>Saturn</a:t>
            </a:r>
            <a:r>
              <a:rPr lang="hu-HU" sz="2400" b="1" dirty="0">
                <a:solidFill>
                  <a:srgbClr val="FFFF00"/>
                </a:solidFill>
              </a:rPr>
              <a:t> játékot </a:t>
            </a:r>
            <a:r>
              <a:rPr lang="hu-HU" sz="2400" b="1" dirty="0" err="1">
                <a:solidFill>
                  <a:srgbClr val="FFFF00"/>
                </a:solidFill>
              </a:rPr>
              <a:t>átportoltak</a:t>
            </a:r>
            <a:r>
              <a:rPr lang="hu-HU" sz="2400" b="1" dirty="0">
                <a:solidFill>
                  <a:srgbClr val="FFFF00"/>
                </a:solidFill>
              </a:rPr>
              <a:t> PC-re az NV1 segítségével, ilyen volt a </a:t>
            </a:r>
            <a:r>
              <a:rPr lang="hu-HU" sz="2400" b="1" dirty="0" err="1">
                <a:solidFill>
                  <a:srgbClr val="FFFF00"/>
                </a:solidFill>
              </a:rPr>
              <a:t>Panzer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Dragoon</a:t>
            </a:r>
            <a:r>
              <a:rPr lang="hu-HU" sz="2400" b="1" dirty="0">
                <a:solidFill>
                  <a:srgbClr val="FFFF00"/>
                </a:solidFill>
              </a:rPr>
              <a:t> és a </a:t>
            </a:r>
            <a:r>
              <a:rPr lang="hu-HU" sz="2400" b="1" dirty="0" err="1">
                <a:solidFill>
                  <a:srgbClr val="FFFF00"/>
                </a:solidFill>
              </a:rPr>
              <a:t>Virtua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  <a:r>
              <a:rPr lang="hu-HU" sz="2400" b="1" dirty="0" err="1">
                <a:solidFill>
                  <a:srgbClr val="FFFF00"/>
                </a:solidFill>
              </a:rPr>
              <a:t>Fighter</a:t>
            </a:r>
            <a:r>
              <a:rPr lang="hu-HU" sz="24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28" name="Picture 4" descr="http://upload.wikimedia.org/wikipedia/commons/thumb/a/a8/Sega-Saturn-Console-Set-Mk1.jpg/1280px-Sega-Saturn-Console-Set-Mk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60367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tariage.com/forums/uploads/monthly_10_2010/post-5439-128822411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94" y="4325625"/>
            <a:ext cx="2520280" cy="186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ons.iconarchive.com/icons/alecive/flatwoken/512/Apps-Nvidia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2065"/>
            <a:ext cx="731470" cy="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kerekített téglalap 7">
            <a:hlinkClick r:id="rId7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4" name="Lekerekített téglalap 13">
            <a:hlinkClick r:id="rId8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cons.iconarchive.com/icons/alecive/flatwoken/512/Apps-Nvidia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31470" cy="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kerekített téglalap 2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5" name="Lekerekített téglalap 4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Comic Sans MS" panose="030F0702030302020204" pitchFamily="66" charset="0"/>
              </a:rPr>
              <a:t>Főoldal</a:t>
            </a:r>
          </a:p>
        </p:txBody>
      </p:sp>
      <p:pic>
        <p:nvPicPr>
          <p:cNvPr id="1027" name="Picture 3" descr="C:\Users\Szanto Zsolt\Desktop\fulemule 2015\19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69" y="896293"/>
            <a:ext cx="3069047" cy="150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zanto Zsolt\Desktop\fulemule 2015\199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5" y="824285"/>
            <a:ext cx="2565702" cy="159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zanto Zsolt\Desktop\fulemule 2015\19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28" y="896293"/>
            <a:ext cx="2880278" cy="152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zanto Zsolt\Desktop\fulemule 2015\2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5" y="2480469"/>
            <a:ext cx="2709194" cy="127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zanto Zsolt\Desktop\fulemule 2015\20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94" y="2552477"/>
            <a:ext cx="2686768" cy="124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zanto Zsolt\Desktop\fulemule 2015\200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48" y="2547958"/>
            <a:ext cx="2632216" cy="130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zanto Zsolt\Desktop\fulemule 2015\2009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3" b="60963"/>
          <a:stretch/>
        </p:blipFill>
        <p:spPr bwMode="auto">
          <a:xfrm>
            <a:off x="198995" y="3920629"/>
            <a:ext cx="2500797" cy="122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zanto Zsolt\Desktop\fulemule 2015\20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48" y="3979870"/>
            <a:ext cx="3010510" cy="152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zanto Zsolt\Desktop\fulemule 2015\20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86" y="3981659"/>
            <a:ext cx="2941965" cy="142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zanto Zsolt\Desktop\fulemule 2015\20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35" y="5504465"/>
            <a:ext cx="2582670" cy="12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églalap 16"/>
          <p:cNvSpPr/>
          <p:nvPr/>
        </p:nvSpPr>
        <p:spPr>
          <a:xfrm>
            <a:off x="170455" y="44624"/>
            <a:ext cx="7713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Az </a:t>
            </a:r>
            <a:r>
              <a:rPr lang="hu-HU" sz="4000" b="1" u="sng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nVidia</a:t>
            </a:r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fejlődése képekben</a:t>
            </a:r>
            <a:endParaRPr lang="hu-HU" sz="40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1.iconfinder.com/data/icons/_dock_icons___by_adrenn/256/a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" y="188640"/>
            <a:ext cx="658320" cy="6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83568" y="764704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Az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AMD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történelem röviden</a:t>
            </a:r>
            <a:endParaRPr lang="hu-HU" sz="40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75366" y="1846177"/>
            <a:ext cx="4885088" cy="255454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hu-H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Radeon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egy, az ATI Technologies (az AMD leányvállalata) által fejlesztett </a:t>
            </a:r>
            <a:r>
              <a:rPr lang="hu-H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GPU-család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2000-ben 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jelent 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meg a </a:t>
            </a:r>
            <a:r>
              <a:rPr lang="hu-H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Rage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sorozat,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 után 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három 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nagyobb generációs váltáson estek át. </a:t>
            </a:r>
            <a:endParaRPr lang="hu-H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sorozat tagjai az </a:t>
            </a:r>
            <a:r>
              <a:rPr lang="hu-H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nVIDIA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GeForce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grafikus </a:t>
            </a:r>
            <a:r>
              <a:rPr lang="hu-H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processzorok lényegi </a:t>
            </a:r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riválisai.</a:t>
            </a:r>
          </a:p>
        </p:txBody>
      </p:sp>
      <p:sp>
        <p:nvSpPr>
          <p:cNvPr id="8" name="Lekerekített téglalap 7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Főoldal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9" name="Lekerekített téglalap 8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Továbblépés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324202" y="4581128"/>
            <a:ext cx="6587416" cy="13234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Az ATI Technologies egy 1985-ben alapított, eredetileg kanadai számítástechnikai cég. 2006 októbere óta teljes egészében az AMD tulajdona. Fő tevékenységi köre grafikus processzorok és videokártyák tervezése volt.</a:t>
            </a:r>
          </a:p>
        </p:txBody>
      </p:sp>
    </p:spTree>
    <p:extLst>
      <p:ext uri="{BB962C8B-B14F-4D97-AF65-F5344CB8AC3E}">
        <p14:creationId xmlns:p14="http://schemas.microsoft.com/office/powerpoint/2010/main" val="4061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iconfinder.com/data/icons/_dock_icons___by_adrenn/256/a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0" y="188640"/>
            <a:ext cx="658320" cy="6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kerekített téglalap 3">
            <a:hlinkClick r:id="rId4" action="ppaction://hlinksldjump"/>
          </p:cNvPr>
          <p:cNvSpPr/>
          <p:nvPr/>
        </p:nvSpPr>
        <p:spPr>
          <a:xfrm>
            <a:off x="307974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Visszalépés</a:t>
            </a:r>
            <a:endParaRPr lang="hu-HU" b="1" dirty="0">
              <a:latin typeface="Comic Sans MS" panose="030F0702030302020204" pitchFamily="66" charset="0"/>
            </a:endParaRPr>
          </a:p>
        </p:txBody>
      </p:sp>
      <p:sp>
        <p:nvSpPr>
          <p:cNvPr id="5" name="Lekerekített téglalap 4">
            <a:hlinkClick r:id="rId5" action="ppaction://hlinksldjump"/>
          </p:cNvPr>
          <p:cNvSpPr/>
          <p:nvPr/>
        </p:nvSpPr>
        <p:spPr>
          <a:xfrm>
            <a:off x="7131897" y="6246324"/>
            <a:ext cx="1815753" cy="47557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Comic Sans MS" panose="030F0702030302020204" pitchFamily="66" charset="0"/>
              </a:rPr>
              <a:t>Főoldal</a:t>
            </a:r>
            <a:endParaRPr lang="hu-HU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cdn3.pcadvisor.co.uk/cmsdata/features/3437734/Graphics_Card_History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74" y="1844824"/>
            <a:ext cx="610237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115616" y="839657"/>
            <a:ext cx="7713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Az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AMD </a:t>
            </a:r>
            <a:r>
              <a:rPr lang="hu-HU" sz="4000" b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fejlődése képekben</a:t>
            </a:r>
            <a:endParaRPr lang="hu-HU" sz="4000" b="1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672</Words>
  <Application>Microsoft Office PowerPoint</Application>
  <PresentationFormat>Diavetítés a képernyőre (4:3 oldalarány)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Melyik videókártya jobb? Személyes véleményem: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Szanto Zsolt</dc:creator>
  <cp:lastModifiedBy>Szanto Zsolt</cp:lastModifiedBy>
  <cp:revision>69</cp:revision>
  <dcterms:created xsi:type="dcterms:W3CDTF">2015-01-05T10:18:07Z</dcterms:created>
  <dcterms:modified xsi:type="dcterms:W3CDTF">2015-01-10T11:11:23Z</dcterms:modified>
</cp:coreProperties>
</file>