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7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63" r:id="rId1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134CBC-4524-4863-A7BC-0ABB106CDAA6}" type="datetimeFigureOut">
              <a:rPr lang="hu-HU" smtClean="0"/>
              <a:pPr/>
              <a:t>2014.12.16.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3BE047-CF30-4391-A85A-AAB37CE77E5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9948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BE047-CF30-4391-A85A-AAB37CE77E51}" type="slidenum">
              <a:rPr lang="hu-HU" smtClean="0"/>
              <a:pPr/>
              <a:t>16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E3E4D-DA23-4AA1-B51A-70A0A0A8E8C0}" type="datetimeFigureOut">
              <a:rPr lang="hu-HU" smtClean="0"/>
              <a:pPr/>
              <a:t>2014.12.16.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C51B3-D87D-4F6D-827F-22FAAA9F473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E3E4D-DA23-4AA1-B51A-70A0A0A8E8C0}" type="datetimeFigureOut">
              <a:rPr lang="hu-HU" smtClean="0"/>
              <a:pPr/>
              <a:t>2014.12.16.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C51B3-D87D-4F6D-827F-22FAAA9F473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E3E4D-DA23-4AA1-B51A-70A0A0A8E8C0}" type="datetimeFigureOut">
              <a:rPr lang="hu-HU" smtClean="0"/>
              <a:pPr/>
              <a:t>2014.12.16.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C51B3-D87D-4F6D-827F-22FAAA9F473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E3E4D-DA23-4AA1-B51A-70A0A0A8E8C0}" type="datetimeFigureOut">
              <a:rPr lang="hu-HU" smtClean="0"/>
              <a:pPr/>
              <a:t>2014.12.16.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C51B3-D87D-4F6D-827F-22FAAA9F473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E3E4D-DA23-4AA1-B51A-70A0A0A8E8C0}" type="datetimeFigureOut">
              <a:rPr lang="hu-HU" smtClean="0"/>
              <a:pPr/>
              <a:t>2014.12.16.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C51B3-D87D-4F6D-827F-22FAAA9F473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E3E4D-DA23-4AA1-B51A-70A0A0A8E8C0}" type="datetimeFigureOut">
              <a:rPr lang="hu-HU" smtClean="0"/>
              <a:pPr/>
              <a:t>2014.12.16.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C51B3-D87D-4F6D-827F-22FAAA9F473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E3E4D-DA23-4AA1-B51A-70A0A0A8E8C0}" type="datetimeFigureOut">
              <a:rPr lang="hu-HU" smtClean="0"/>
              <a:pPr/>
              <a:t>2014.12.16.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C51B3-D87D-4F6D-827F-22FAAA9F473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E3E4D-DA23-4AA1-B51A-70A0A0A8E8C0}" type="datetimeFigureOut">
              <a:rPr lang="hu-HU" smtClean="0"/>
              <a:pPr/>
              <a:t>2014.12.16.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C51B3-D87D-4F6D-827F-22FAAA9F473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E3E4D-DA23-4AA1-B51A-70A0A0A8E8C0}" type="datetimeFigureOut">
              <a:rPr lang="hu-HU" smtClean="0"/>
              <a:pPr/>
              <a:t>2014.12.16.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C51B3-D87D-4F6D-827F-22FAAA9F473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E3E4D-DA23-4AA1-B51A-70A0A0A8E8C0}" type="datetimeFigureOut">
              <a:rPr lang="hu-HU" smtClean="0"/>
              <a:pPr/>
              <a:t>2014.12.16.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C51B3-D87D-4F6D-827F-22FAAA9F473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E3E4D-DA23-4AA1-B51A-70A0A0A8E8C0}" type="datetimeFigureOut">
              <a:rPr lang="hu-HU" smtClean="0"/>
              <a:pPr/>
              <a:t>2014.12.16.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C51B3-D87D-4F6D-827F-22FAAA9F473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E3E4D-DA23-4AA1-B51A-70A0A0A8E8C0}" type="datetimeFigureOut">
              <a:rPr lang="hu-HU" smtClean="0"/>
              <a:pPr/>
              <a:t>2014.12.16.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C51B3-D87D-4F6D-827F-22FAAA9F473F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endParaRPr lang="hu-HU" sz="4200" dirty="0" smtClean="0">
              <a:latin typeface="Algerian" pitchFamily="82" charset="0"/>
            </a:endParaRPr>
          </a:p>
          <a:p>
            <a:pPr>
              <a:buNone/>
            </a:pPr>
            <a:r>
              <a:rPr lang="hu-HU" sz="10100" dirty="0" smtClean="0">
                <a:latin typeface="Algerian" pitchFamily="82" charset="0"/>
              </a:rPr>
              <a:t>Az én kedvenc telefonom…</a:t>
            </a:r>
          </a:p>
          <a:p>
            <a:r>
              <a:rPr lang="hu-HU" sz="8000" dirty="0" smtClean="0">
                <a:latin typeface="Algerian" pitchFamily="82" charset="0"/>
              </a:rPr>
              <a:t>Készítette: </a:t>
            </a:r>
          </a:p>
          <a:p>
            <a:pPr>
              <a:buNone/>
            </a:pPr>
            <a:r>
              <a:rPr lang="hu-HU" sz="8000" dirty="0" smtClean="0">
                <a:latin typeface="Algerian" pitchFamily="82" charset="0"/>
              </a:rPr>
              <a:t>Szamosi Rozina</a:t>
            </a:r>
          </a:p>
          <a:p>
            <a:r>
              <a:rPr lang="hu-HU" sz="8000" dirty="0" smtClean="0">
                <a:latin typeface="Algerian" pitchFamily="82" charset="0"/>
              </a:rPr>
              <a:t>Felkészítő tanár: </a:t>
            </a:r>
          </a:p>
          <a:p>
            <a:pPr>
              <a:buNone/>
            </a:pPr>
            <a:r>
              <a:rPr lang="hu-HU" sz="8000" dirty="0" smtClean="0">
                <a:latin typeface="Algerian" pitchFamily="82" charset="0"/>
              </a:rPr>
              <a:t>Kiss Csaba</a:t>
            </a:r>
          </a:p>
          <a:p>
            <a:r>
              <a:rPr lang="hu-HU" sz="8000" dirty="0" smtClean="0">
                <a:latin typeface="Algerian" pitchFamily="82" charset="0"/>
              </a:rPr>
              <a:t>Iskola: </a:t>
            </a:r>
          </a:p>
          <a:p>
            <a:pPr>
              <a:buNone/>
            </a:pPr>
            <a:r>
              <a:rPr lang="hu-HU" sz="8000" dirty="0" smtClean="0">
                <a:latin typeface="Algerian" pitchFamily="82" charset="0"/>
              </a:rPr>
              <a:t>Hernád-Pusztavacs Általános Iskola Pusztavacsi Tagintézménye</a:t>
            </a:r>
          </a:p>
          <a:p>
            <a:r>
              <a:rPr lang="hu-HU" sz="8000" dirty="0" smtClean="0">
                <a:latin typeface="Algerian" pitchFamily="82" charset="0"/>
              </a:rPr>
              <a:t>Iskola címe: </a:t>
            </a:r>
          </a:p>
          <a:p>
            <a:pPr>
              <a:buNone/>
            </a:pPr>
            <a:r>
              <a:rPr lang="hu-HU" sz="8000" dirty="0" smtClean="0">
                <a:latin typeface="Algerian" pitchFamily="82" charset="0"/>
              </a:rPr>
              <a:t>2378 Pusztavacs, Béke tér 18.</a:t>
            </a:r>
          </a:p>
          <a:p>
            <a:pPr algn="ctr">
              <a:buNone/>
            </a:pPr>
            <a:endParaRPr lang="hu-HU" sz="8000" dirty="0" smtClean="0">
              <a:latin typeface="Algiers" pitchFamily="2" charset="0"/>
            </a:endParaRPr>
          </a:p>
        </p:txBody>
      </p:sp>
    </p:spTree>
  </p:cSld>
  <p:clrMapOvr>
    <a:masterClrMapping/>
  </p:clrMapOvr>
  <p:transition advTm="5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latin typeface="Algerian" pitchFamily="82" charset="0"/>
              </a:rPr>
              <a:t>Helyes válasz:</a:t>
            </a:r>
            <a:endParaRPr lang="hu-HU" b="1" dirty="0">
              <a:latin typeface="Algerian" pitchFamily="82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b="1" dirty="0" smtClean="0">
                <a:latin typeface="Algerian" pitchFamily="82" charset="0"/>
              </a:rPr>
              <a:t>a) </a:t>
            </a:r>
            <a:r>
              <a:rPr lang="hu-HU" b="1" dirty="0" err="1" smtClean="0">
                <a:latin typeface="Algerian" pitchFamily="82" charset="0"/>
              </a:rPr>
              <a:t>Gigabyte</a:t>
            </a:r>
            <a:r>
              <a:rPr lang="hu-HU" b="1" dirty="0" smtClean="0">
                <a:latin typeface="Algerian" pitchFamily="82" charset="0"/>
              </a:rPr>
              <a:t> </a:t>
            </a:r>
            <a:r>
              <a:rPr lang="hu-HU" b="1" dirty="0" err="1" smtClean="0">
                <a:latin typeface="Algerian" pitchFamily="82" charset="0"/>
              </a:rPr>
              <a:t>Gsmart</a:t>
            </a:r>
            <a:r>
              <a:rPr lang="hu-HU" b="1" dirty="0" smtClean="0">
                <a:latin typeface="Algerian" pitchFamily="82" charset="0"/>
              </a:rPr>
              <a:t> </a:t>
            </a:r>
            <a:r>
              <a:rPr lang="hu-HU" b="1" dirty="0" err="1" smtClean="0">
                <a:latin typeface="Algerian" pitchFamily="82" charset="0"/>
              </a:rPr>
              <a:t>Saga</a:t>
            </a:r>
            <a:r>
              <a:rPr lang="hu-HU" b="1" dirty="0" smtClean="0">
                <a:latin typeface="Algerian" pitchFamily="82" charset="0"/>
              </a:rPr>
              <a:t> S3 </a:t>
            </a:r>
            <a:endParaRPr lang="hu-HU" b="1" dirty="0">
              <a:latin typeface="Algerian" pitchFamily="82" charset="0"/>
            </a:endParaRPr>
          </a:p>
        </p:txBody>
      </p:sp>
    </p:spTree>
  </p:cSld>
  <p:clrMapOvr>
    <a:masterClrMapping/>
  </p:clrMapOvr>
  <p:transition advTm="4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>
                <a:latin typeface="Algerian" pitchFamily="82" charset="0"/>
              </a:rPr>
              <a:t>2. Hány megapixeles a hátlapi kamera?</a:t>
            </a:r>
            <a:endParaRPr lang="hu-HU" b="1" dirty="0">
              <a:latin typeface="Algerian" pitchFamily="82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hu-HU" b="1" dirty="0" smtClean="0">
                <a:latin typeface="Algerian" pitchFamily="82" charset="0"/>
              </a:rPr>
              <a:t>21.1 megapixel</a:t>
            </a:r>
          </a:p>
          <a:p>
            <a:pPr marL="514350" indent="-514350">
              <a:buAutoNum type="alphaLcParenR"/>
            </a:pPr>
            <a:r>
              <a:rPr lang="hu-HU" b="1" dirty="0" smtClean="0">
                <a:latin typeface="Algerian" pitchFamily="82" charset="0"/>
              </a:rPr>
              <a:t>5 megapixel</a:t>
            </a:r>
          </a:p>
          <a:p>
            <a:pPr marL="514350" indent="-514350">
              <a:buAutoNum type="alphaLcParenR"/>
            </a:pPr>
            <a:r>
              <a:rPr lang="hu-HU" b="1" dirty="0" smtClean="0">
                <a:latin typeface="Algerian" pitchFamily="82" charset="0"/>
              </a:rPr>
              <a:t>8 megapixel</a:t>
            </a:r>
            <a:endParaRPr lang="hu-HU" b="1" dirty="0">
              <a:latin typeface="Algerian" pitchFamily="82" charset="0"/>
            </a:endParaRPr>
          </a:p>
        </p:txBody>
      </p:sp>
    </p:spTree>
  </p:cSld>
  <p:clrMapOvr>
    <a:masterClrMapping/>
  </p:clrMapOvr>
  <p:transition advTm="7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latin typeface="Algerian" pitchFamily="82" charset="0"/>
              </a:rPr>
              <a:t>Helyes válasz:</a:t>
            </a:r>
            <a:endParaRPr lang="hu-HU" b="1" dirty="0">
              <a:latin typeface="Algerian" pitchFamily="82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b="1" dirty="0" smtClean="0">
                <a:latin typeface="Algerian" pitchFamily="82" charset="0"/>
              </a:rPr>
              <a:t>c) 8 megapixel</a:t>
            </a:r>
            <a:endParaRPr lang="hu-HU" b="1" dirty="0">
              <a:latin typeface="Algerian" pitchFamily="82" charset="0"/>
            </a:endParaRPr>
          </a:p>
        </p:txBody>
      </p:sp>
    </p:spTree>
  </p:cSld>
  <p:clrMapOvr>
    <a:masterClrMapping/>
  </p:clrMapOvr>
  <p:transition advTm="4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>
                <a:latin typeface="Algerian" pitchFamily="82" charset="0"/>
              </a:rPr>
              <a:t>3. Hány </a:t>
            </a:r>
            <a:r>
              <a:rPr lang="hu-HU" b="1" dirty="0" err="1" smtClean="0">
                <a:latin typeface="Algerian" pitchFamily="82" charset="0"/>
              </a:rPr>
              <a:t>GHz-es</a:t>
            </a:r>
            <a:r>
              <a:rPr lang="hu-HU" b="1" dirty="0" smtClean="0">
                <a:latin typeface="Algerian" pitchFamily="82" charset="0"/>
              </a:rPr>
              <a:t> a processzora?  </a:t>
            </a:r>
            <a:endParaRPr lang="hu-HU" b="1" dirty="0">
              <a:latin typeface="Algerian" pitchFamily="82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hu-HU" b="1" dirty="0" smtClean="0">
                <a:latin typeface="Algerian" pitchFamily="82" charset="0"/>
              </a:rPr>
              <a:t>1.3 </a:t>
            </a:r>
            <a:r>
              <a:rPr lang="hu-HU" b="1" dirty="0" err="1" smtClean="0">
                <a:latin typeface="Algerian" pitchFamily="82" charset="0"/>
              </a:rPr>
              <a:t>GHz</a:t>
            </a:r>
            <a:endParaRPr lang="hu-HU" b="1" dirty="0" smtClean="0">
              <a:latin typeface="Algerian" pitchFamily="82" charset="0"/>
            </a:endParaRPr>
          </a:p>
          <a:p>
            <a:pPr marL="514350" indent="-514350">
              <a:buAutoNum type="alphaLcParenR"/>
            </a:pPr>
            <a:r>
              <a:rPr lang="hu-HU" b="1" dirty="0" smtClean="0">
                <a:latin typeface="Algerian" pitchFamily="82" charset="0"/>
              </a:rPr>
              <a:t>1.2 </a:t>
            </a:r>
            <a:r>
              <a:rPr lang="hu-HU" b="1" dirty="0" err="1" smtClean="0">
                <a:latin typeface="Algerian" pitchFamily="82" charset="0"/>
              </a:rPr>
              <a:t>GHz</a:t>
            </a:r>
            <a:endParaRPr lang="hu-HU" b="1" dirty="0" smtClean="0">
              <a:latin typeface="Algerian" pitchFamily="82" charset="0"/>
            </a:endParaRPr>
          </a:p>
          <a:p>
            <a:pPr marL="514350" indent="-514350">
              <a:buAutoNum type="alphaLcParenR"/>
            </a:pPr>
            <a:r>
              <a:rPr lang="hu-HU" b="1" dirty="0" smtClean="0">
                <a:latin typeface="Algerian" pitchFamily="82" charset="0"/>
              </a:rPr>
              <a:t>1.1 </a:t>
            </a:r>
            <a:r>
              <a:rPr lang="hu-HU" b="1" dirty="0" err="1" smtClean="0">
                <a:latin typeface="Algerian" pitchFamily="82" charset="0"/>
              </a:rPr>
              <a:t>GHz</a:t>
            </a:r>
            <a:endParaRPr lang="hu-HU" b="1" dirty="0">
              <a:latin typeface="Algerian" pitchFamily="82" charset="0"/>
            </a:endParaRPr>
          </a:p>
        </p:txBody>
      </p:sp>
    </p:spTree>
  </p:cSld>
  <p:clrMapOvr>
    <a:masterClrMapping/>
  </p:clrMapOvr>
  <p:transition advTm="7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latin typeface="Algerian" pitchFamily="82" charset="0"/>
              </a:rPr>
              <a:t>Helyes válasz:</a:t>
            </a:r>
            <a:endParaRPr lang="hu-HU" b="1" dirty="0">
              <a:latin typeface="Algerian" pitchFamily="82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b="1" dirty="0" smtClean="0">
                <a:latin typeface="Algerian" pitchFamily="82" charset="0"/>
              </a:rPr>
              <a:t>a) 1.3 </a:t>
            </a:r>
            <a:r>
              <a:rPr lang="hu-HU" b="1" dirty="0" err="1" smtClean="0">
                <a:latin typeface="Algerian" pitchFamily="82" charset="0"/>
              </a:rPr>
              <a:t>GHz</a:t>
            </a:r>
            <a:endParaRPr lang="hu-HU" b="1" dirty="0">
              <a:latin typeface="Algerian" pitchFamily="82" charset="0"/>
            </a:endParaRPr>
          </a:p>
        </p:txBody>
      </p:sp>
    </p:spTree>
  </p:cSld>
  <p:clrMapOvr>
    <a:masterClrMapping/>
  </p:clrMapOvr>
  <p:transition advTm="4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>
                <a:solidFill>
                  <a:schemeClr val="accent3"/>
                </a:solidFill>
                <a:latin typeface="Matura MT Script Capitals" pitchFamily="66" charset="0"/>
              </a:rPr>
              <a:t>PC vs. </a:t>
            </a:r>
            <a:r>
              <a:rPr lang="hu-HU" b="1" dirty="0" err="1" smtClean="0">
                <a:solidFill>
                  <a:schemeClr val="accent3"/>
                </a:solidFill>
                <a:latin typeface="Matura MT Script Capitals" pitchFamily="66" charset="0"/>
              </a:rPr>
              <a:t>Gigabyte</a:t>
            </a:r>
            <a:r>
              <a:rPr lang="hu-HU" b="1" dirty="0" smtClean="0">
                <a:solidFill>
                  <a:schemeClr val="accent3"/>
                </a:solidFill>
                <a:latin typeface="Matura MT Script Capitals" pitchFamily="66" charset="0"/>
              </a:rPr>
              <a:t> </a:t>
            </a:r>
            <a:r>
              <a:rPr lang="hu-HU" b="1" dirty="0" err="1" smtClean="0">
                <a:solidFill>
                  <a:schemeClr val="accent3"/>
                </a:solidFill>
                <a:latin typeface="Matura MT Script Capitals" pitchFamily="66" charset="0"/>
              </a:rPr>
              <a:t>Gsmart</a:t>
            </a:r>
            <a:r>
              <a:rPr lang="hu-HU" b="1" dirty="0" smtClean="0">
                <a:solidFill>
                  <a:schemeClr val="accent3"/>
                </a:solidFill>
                <a:latin typeface="Matura MT Script Capitals" pitchFamily="66" charset="0"/>
              </a:rPr>
              <a:t> </a:t>
            </a:r>
            <a:r>
              <a:rPr lang="hu-HU" b="1" dirty="0" err="1" smtClean="0">
                <a:solidFill>
                  <a:schemeClr val="accent3"/>
                </a:solidFill>
                <a:latin typeface="Matura MT Script Capitals" pitchFamily="66" charset="0"/>
              </a:rPr>
              <a:t>Saga</a:t>
            </a:r>
            <a:r>
              <a:rPr lang="hu-HU" b="1" dirty="0" smtClean="0">
                <a:solidFill>
                  <a:schemeClr val="accent3"/>
                </a:solidFill>
                <a:latin typeface="Matura MT Script Capitals" pitchFamily="66" charset="0"/>
              </a:rPr>
              <a:t> S3</a:t>
            </a:r>
            <a:endParaRPr lang="hu-HU" b="1" dirty="0">
              <a:solidFill>
                <a:schemeClr val="accent3"/>
              </a:solidFill>
              <a:latin typeface="Matura MT Script Capitals" pitchFamily="66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Operációs rendszer:</a:t>
            </a:r>
          </a:p>
          <a:p>
            <a:pPr>
              <a:buNone/>
            </a:pPr>
            <a:r>
              <a:rPr lang="hu-HU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Windows vs. </a:t>
            </a:r>
            <a:r>
              <a:rPr lang="hu-HU" dirty="0" err="1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Android</a:t>
            </a:r>
            <a:r>
              <a:rPr lang="hu-HU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 4.2 </a:t>
            </a:r>
            <a:r>
              <a:rPr lang="hu-HU" dirty="0" err="1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Jelly</a:t>
            </a:r>
            <a:r>
              <a:rPr lang="hu-HU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 </a:t>
            </a:r>
            <a:r>
              <a:rPr lang="hu-HU" dirty="0" err="1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bean</a:t>
            </a:r>
            <a:endParaRPr lang="hu-HU" dirty="0" smtClean="0">
              <a:solidFill>
                <a:schemeClr val="accent2">
                  <a:lumMod val="75000"/>
                </a:schemeClr>
              </a:solidFill>
              <a:latin typeface="Algerian" pitchFamily="82" charset="0"/>
            </a:endParaRPr>
          </a:p>
          <a:p>
            <a:r>
              <a:rPr lang="hu-HU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Képernyő:</a:t>
            </a:r>
          </a:p>
          <a:p>
            <a:pPr>
              <a:buNone/>
            </a:pPr>
            <a:r>
              <a:rPr lang="hu-HU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Monitor vs. 6” Kapacitív  IPS LCD kijelző</a:t>
            </a:r>
            <a:endParaRPr lang="hu-HU" dirty="0">
              <a:solidFill>
                <a:schemeClr val="accent2">
                  <a:lumMod val="75000"/>
                </a:schemeClr>
              </a:solidFill>
              <a:latin typeface="Algerian" pitchFamily="82" charset="0"/>
            </a:endParaRPr>
          </a:p>
        </p:txBody>
      </p:sp>
    </p:spTree>
  </p:cSld>
  <p:clrMapOvr>
    <a:masterClrMapping/>
  </p:clrMapOvr>
  <p:transition advTm="800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latin typeface="Quantum" pitchFamily="2" charset="0"/>
              </a:rPr>
              <a:t>Források:</a:t>
            </a:r>
            <a:endParaRPr lang="hu-HU" b="1" dirty="0">
              <a:latin typeface="Quantum" pitchFamily="2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hu-HU" b="1" u="sng" dirty="0" smtClean="0">
                <a:latin typeface="Quantum" pitchFamily="2" charset="0"/>
              </a:rPr>
              <a:t>Fényképek:</a:t>
            </a:r>
          </a:p>
          <a:p>
            <a:r>
              <a:rPr lang="hu-HU" b="1" dirty="0" err="1" smtClean="0">
                <a:latin typeface="Quantum" pitchFamily="2" charset="0"/>
              </a:rPr>
              <a:t>mobilarena.hu</a:t>
            </a:r>
            <a:endParaRPr lang="hu-HU" b="1" dirty="0" smtClean="0">
              <a:latin typeface="Quantum" pitchFamily="2" charset="0"/>
            </a:endParaRPr>
          </a:p>
          <a:p>
            <a:r>
              <a:rPr lang="hu-HU" b="1" dirty="0" err="1" smtClean="0">
                <a:latin typeface="Quantum" pitchFamily="2" charset="0"/>
              </a:rPr>
              <a:t>kursors.lv</a:t>
            </a:r>
            <a:endParaRPr lang="hu-HU" b="1" dirty="0" smtClean="0">
              <a:latin typeface="Quantum" pitchFamily="2" charset="0"/>
            </a:endParaRPr>
          </a:p>
          <a:p>
            <a:r>
              <a:rPr lang="hu-HU" b="1" dirty="0" err="1" smtClean="0">
                <a:latin typeface="Quantum" pitchFamily="2" charset="0"/>
              </a:rPr>
              <a:t>phonearena.com</a:t>
            </a:r>
            <a:endParaRPr lang="hu-HU" b="1" dirty="0" smtClean="0">
              <a:latin typeface="Quantum" pitchFamily="2" charset="0"/>
            </a:endParaRPr>
          </a:p>
          <a:p>
            <a:r>
              <a:rPr lang="hu-HU" b="1" dirty="0" err="1" smtClean="0">
                <a:latin typeface="Quantum" pitchFamily="2" charset="0"/>
              </a:rPr>
              <a:t>sogi.com.tw</a:t>
            </a:r>
            <a:endParaRPr lang="hu-HU" b="1" dirty="0" smtClean="0">
              <a:latin typeface="Quantum" pitchFamily="2" charset="0"/>
            </a:endParaRPr>
          </a:p>
          <a:p>
            <a:pPr>
              <a:buNone/>
            </a:pPr>
            <a:endParaRPr lang="hu-HU" b="1" u="sng" dirty="0" smtClean="0">
              <a:latin typeface="Quantum" pitchFamily="2" charset="0"/>
            </a:endParaRPr>
          </a:p>
          <a:p>
            <a:pPr>
              <a:buNone/>
            </a:pPr>
            <a:r>
              <a:rPr lang="hu-HU" b="1" u="sng" dirty="0" smtClean="0">
                <a:latin typeface="Quantum" pitchFamily="2" charset="0"/>
              </a:rPr>
              <a:t>Specifikáció:</a:t>
            </a:r>
          </a:p>
          <a:p>
            <a:r>
              <a:rPr lang="hu-HU" b="1" dirty="0" err="1" smtClean="0">
                <a:latin typeface="Quantum" pitchFamily="2" charset="0"/>
              </a:rPr>
              <a:t>Gsmarena.com</a:t>
            </a:r>
            <a:endParaRPr lang="hu-HU" b="1" dirty="0" smtClean="0">
              <a:latin typeface="Quantum" pitchFamily="2" charset="0"/>
            </a:endParaRPr>
          </a:p>
          <a:p>
            <a:endParaRPr lang="hu-HU" b="1" dirty="0">
              <a:latin typeface="Quantum" pitchFamily="2" charset="0"/>
            </a:endParaRPr>
          </a:p>
        </p:txBody>
      </p:sp>
    </p:spTree>
  </p:cSld>
  <p:clrMapOvr>
    <a:masterClrMapping/>
  </p:clrMapOvr>
  <p:transition advTm="700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hu-HU" sz="9600" dirty="0" err="1" smtClean="0">
                <a:solidFill>
                  <a:schemeClr val="accent3"/>
                </a:solidFill>
                <a:latin typeface="Matura MT Script Capitals" pitchFamily="66" charset="0"/>
              </a:rPr>
              <a:t>Gigabyte</a:t>
            </a:r>
            <a:r>
              <a:rPr lang="hu-HU" sz="9600" dirty="0" smtClean="0">
                <a:solidFill>
                  <a:schemeClr val="accent3"/>
                </a:solidFill>
                <a:latin typeface="Matura MT Script Capitals" pitchFamily="66" charset="0"/>
              </a:rPr>
              <a:t> </a:t>
            </a:r>
            <a:r>
              <a:rPr lang="hu-HU" sz="9600" dirty="0" err="1" smtClean="0">
                <a:solidFill>
                  <a:schemeClr val="accent3"/>
                </a:solidFill>
                <a:latin typeface="Matura MT Script Capitals" pitchFamily="66" charset="0"/>
              </a:rPr>
              <a:t>Gsmart</a:t>
            </a:r>
            <a:r>
              <a:rPr lang="hu-HU" sz="9600" dirty="0" smtClean="0">
                <a:solidFill>
                  <a:schemeClr val="accent3"/>
                </a:solidFill>
                <a:latin typeface="Matura MT Script Capitals" pitchFamily="66" charset="0"/>
              </a:rPr>
              <a:t> </a:t>
            </a:r>
            <a:r>
              <a:rPr lang="hu-HU" sz="9600" dirty="0" err="1" smtClean="0">
                <a:solidFill>
                  <a:schemeClr val="accent3"/>
                </a:solidFill>
                <a:latin typeface="Matura MT Script Capitals" pitchFamily="66" charset="0"/>
              </a:rPr>
              <a:t>Saga</a:t>
            </a:r>
            <a:r>
              <a:rPr lang="hu-HU" sz="9600" dirty="0" smtClean="0">
                <a:solidFill>
                  <a:schemeClr val="accent3"/>
                </a:solidFill>
                <a:latin typeface="Matura MT Script Capitals" pitchFamily="66" charset="0"/>
              </a:rPr>
              <a:t> S3</a:t>
            </a:r>
            <a:endParaRPr lang="hu-HU" sz="9600" dirty="0">
              <a:solidFill>
                <a:schemeClr val="accent3"/>
              </a:solidFill>
              <a:latin typeface="Matura MT Script Capitals" pitchFamily="66" charset="0"/>
            </a:endParaRPr>
          </a:p>
        </p:txBody>
      </p:sp>
    </p:spTree>
  </p:cSld>
  <p:clrMapOvr>
    <a:masterClrMapping/>
  </p:clrMapOvr>
  <p:transition advTm="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dirty="0" smtClean="0">
                <a:solidFill>
                  <a:schemeClr val="accent3"/>
                </a:solidFill>
                <a:latin typeface="Algerian" pitchFamily="82" charset="0"/>
              </a:rPr>
              <a:t>Specifikáció:</a:t>
            </a:r>
            <a:endParaRPr lang="hu-HU" dirty="0">
              <a:solidFill>
                <a:schemeClr val="accent3"/>
              </a:solidFill>
              <a:latin typeface="Algerian" pitchFamily="82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sz="4400" dirty="0" smtClean="0">
                <a:solidFill>
                  <a:schemeClr val="accent3"/>
                </a:solidFill>
                <a:latin typeface="Algerian" pitchFamily="82" charset="0"/>
              </a:rPr>
              <a:t>Megjelenés: 2014 április</a:t>
            </a:r>
          </a:p>
          <a:p>
            <a:pPr>
              <a:buNone/>
            </a:pPr>
            <a:r>
              <a:rPr lang="hu-HU" sz="4400" dirty="0" smtClean="0">
                <a:solidFill>
                  <a:schemeClr val="accent3"/>
                </a:solidFill>
                <a:latin typeface="Algerian" pitchFamily="82" charset="0"/>
              </a:rPr>
              <a:t>Méret: 168 x 83 x 8.5 mm (6”)</a:t>
            </a:r>
          </a:p>
          <a:p>
            <a:pPr>
              <a:buNone/>
            </a:pPr>
            <a:r>
              <a:rPr lang="hu-HU" sz="4400" dirty="0" err="1" smtClean="0">
                <a:solidFill>
                  <a:schemeClr val="accent3"/>
                </a:solidFill>
                <a:latin typeface="Algerian" pitchFamily="82" charset="0"/>
              </a:rPr>
              <a:t>Ips</a:t>
            </a:r>
            <a:r>
              <a:rPr lang="hu-HU" sz="4400" dirty="0" smtClean="0">
                <a:solidFill>
                  <a:schemeClr val="accent3"/>
                </a:solidFill>
                <a:latin typeface="Algerian" pitchFamily="82" charset="0"/>
              </a:rPr>
              <a:t> </a:t>
            </a:r>
            <a:r>
              <a:rPr lang="hu-HU" sz="4400" dirty="0" err="1" smtClean="0">
                <a:solidFill>
                  <a:schemeClr val="accent3"/>
                </a:solidFill>
                <a:latin typeface="Algerian" pitchFamily="82" charset="0"/>
              </a:rPr>
              <a:t>lcd</a:t>
            </a:r>
            <a:r>
              <a:rPr lang="hu-HU" sz="4400" dirty="0" smtClean="0">
                <a:solidFill>
                  <a:schemeClr val="accent3"/>
                </a:solidFill>
                <a:latin typeface="Algerian" pitchFamily="82" charset="0"/>
              </a:rPr>
              <a:t> kapacitív kijelző</a:t>
            </a:r>
            <a:endParaRPr lang="hu-HU" sz="4400" dirty="0">
              <a:solidFill>
                <a:schemeClr val="accent3"/>
              </a:solidFill>
              <a:latin typeface="Algerian" pitchFamily="82" charset="0"/>
            </a:endParaRPr>
          </a:p>
          <a:p>
            <a:pPr>
              <a:buNone/>
            </a:pPr>
            <a:r>
              <a:rPr lang="hu-HU" sz="4400" dirty="0" smtClean="0">
                <a:solidFill>
                  <a:schemeClr val="accent3"/>
                </a:solidFill>
                <a:latin typeface="Algerian" pitchFamily="82" charset="0"/>
              </a:rPr>
              <a:t>Súly: 190 g</a:t>
            </a:r>
          </a:p>
          <a:p>
            <a:pPr>
              <a:buNone/>
            </a:pPr>
            <a:endParaRPr lang="hu-HU" dirty="0" smtClean="0">
              <a:solidFill>
                <a:schemeClr val="accent3"/>
              </a:solidFill>
              <a:latin typeface="Algiers" pitchFamily="2" charset="0"/>
            </a:endParaRPr>
          </a:p>
          <a:p>
            <a:pPr>
              <a:buNone/>
            </a:pPr>
            <a:endParaRPr lang="hu-HU" dirty="0">
              <a:solidFill>
                <a:schemeClr val="accent3"/>
              </a:solidFill>
              <a:latin typeface="Algiers" pitchFamily="2" charset="0"/>
            </a:endParaRPr>
          </a:p>
        </p:txBody>
      </p:sp>
    </p:spTree>
  </p:cSld>
  <p:clrMapOvr>
    <a:masterClrMapping/>
  </p:clrMapOvr>
  <p:transition advTm="10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hu-HU" sz="4400" dirty="0" err="1" smtClean="0">
                <a:solidFill>
                  <a:schemeClr val="accent3"/>
                </a:solidFill>
                <a:latin typeface="Algerian" pitchFamily="82" charset="0"/>
              </a:rPr>
              <a:t>Sim</a:t>
            </a:r>
            <a:r>
              <a:rPr lang="hu-HU" sz="4400" dirty="0" smtClean="0">
                <a:solidFill>
                  <a:schemeClr val="accent3"/>
                </a:solidFill>
                <a:latin typeface="Algerian" pitchFamily="82" charset="0"/>
              </a:rPr>
              <a:t>: </a:t>
            </a:r>
            <a:r>
              <a:rPr lang="hu-HU" sz="4400" dirty="0" err="1" smtClean="0">
                <a:solidFill>
                  <a:schemeClr val="accent3"/>
                </a:solidFill>
                <a:latin typeface="Algerian" pitchFamily="82" charset="0"/>
              </a:rPr>
              <a:t>Dual</a:t>
            </a:r>
            <a:r>
              <a:rPr lang="hu-HU" sz="4400" dirty="0" smtClean="0">
                <a:solidFill>
                  <a:schemeClr val="accent3"/>
                </a:solidFill>
                <a:latin typeface="Algerian" pitchFamily="82" charset="0"/>
              </a:rPr>
              <a:t> </a:t>
            </a:r>
            <a:r>
              <a:rPr lang="hu-HU" sz="4400" dirty="0" err="1" smtClean="0">
                <a:solidFill>
                  <a:schemeClr val="accent3"/>
                </a:solidFill>
                <a:latin typeface="Algerian" pitchFamily="82" charset="0"/>
              </a:rPr>
              <a:t>sim</a:t>
            </a:r>
            <a:endParaRPr lang="hu-HU" sz="4400" dirty="0" smtClean="0">
              <a:solidFill>
                <a:schemeClr val="accent3"/>
              </a:solidFill>
              <a:latin typeface="Algerian" pitchFamily="82" charset="0"/>
            </a:endParaRPr>
          </a:p>
          <a:p>
            <a:pPr>
              <a:buNone/>
            </a:pPr>
            <a:r>
              <a:rPr lang="hu-HU" sz="4400" dirty="0" smtClean="0">
                <a:solidFill>
                  <a:schemeClr val="accent3"/>
                </a:solidFill>
                <a:latin typeface="Algerian" pitchFamily="82" charset="0"/>
              </a:rPr>
              <a:t>Bővíthetőség: </a:t>
            </a:r>
            <a:r>
              <a:rPr lang="hu-HU" sz="4400" dirty="0" err="1" smtClean="0">
                <a:solidFill>
                  <a:schemeClr val="accent3"/>
                </a:solidFill>
                <a:latin typeface="Algerian" pitchFamily="82" charset="0"/>
              </a:rPr>
              <a:t>Micro</a:t>
            </a:r>
            <a:r>
              <a:rPr lang="hu-HU" sz="5400" dirty="0" err="1" smtClean="0">
                <a:solidFill>
                  <a:schemeClr val="accent3"/>
                </a:solidFill>
                <a:latin typeface="Algerian" pitchFamily="82" charset="0"/>
              </a:rPr>
              <a:t>sd</a:t>
            </a:r>
            <a:r>
              <a:rPr lang="hu-HU" sz="5400" dirty="0" smtClean="0">
                <a:solidFill>
                  <a:schemeClr val="accent3"/>
                </a:solidFill>
                <a:latin typeface="Algerian" pitchFamily="82" charset="0"/>
              </a:rPr>
              <a:t> </a:t>
            </a:r>
            <a:r>
              <a:rPr lang="hu-HU" sz="4400" dirty="0" smtClean="0">
                <a:solidFill>
                  <a:schemeClr val="accent3"/>
                </a:solidFill>
                <a:latin typeface="Algerian" pitchFamily="82" charset="0"/>
              </a:rPr>
              <a:t>kártya, 32 </a:t>
            </a:r>
            <a:r>
              <a:rPr lang="hu-HU" sz="4400" dirty="0" err="1" smtClean="0">
                <a:solidFill>
                  <a:schemeClr val="accent3"/>
                </a:solidFill>
                <a:latin typeface="Algerian" pitchFamily="82" charset="0"/>
              </a:rPr>
              <a:t>gb</a:t>
            </a:r>
            <a:endParaRPr lang="hu-HU" sz="4400" dirty="0" smtClean="0">
              <a:solidFill>
                <a:schemeClr val="accent3"/>
              </a:solidFill>
              <a:latin typeface="Algerian" pitchFamily="82" charset="0"/>
            </a:endParaRPr>
          </a:p>
          <a:p>
            <a:pPr>
              <a:buNone/>
            </a:pPr>
            <a:r>
              <a:rPr lang="hu-HU" sz="4400" dirty="0" smtClean="0">
                <a:solidFill>
                  <a:schemeClr val="accent3"/>
                </a:solidFill>
                <a:latin typeface="Algerian" pitchFamily="82" charset="0"/>
              </a:rPr>
              <a:t>Belső tárhely: 8 </a:t>
            </a:r>
            <a:r>
              <a:rPr lang="hu-HU" sz="4400" dirty="0" err="1" smtClean="0">
                <a:solidFill>
                  <a:schemeClr val="accent3"/>
                </a:solidFill>
                <a:latin typeface="Algerian" pitchFamily="82" charset="0"/>
              </a:rPr>
              <a:t>gb</a:t>
            </a:r>
            <a:r>
              <a:rPr lang="hu-HU" sz="4400" dirty="0" smtClean="0">
                <a:solidFill>
                  <a:schemeClr val="accent3"/>
                </a:solidFill>
                <a:latin typeface="Algerian" pitchFamily="82" charset="0"/>
              </a:rPr>
              <a:t>, 1 </a:t>
            </a:r>
            <a:r>
              <a:rPr lang="hu-HU" sz="4400" dirty="0" err="1" smtClean="0">
                <a:solidFill>
                  <a:schemeClr val="accent3"/>
                </a:solidFill>
                <a:latin typeface="Algerian" pitchFamily="82" charset="0"/>
              </a:rPr>
              <a:t>gb</a:t>
            </a:r>
            <a:r>
              <a:rPr lang="hu-HU" sz="4400" dirty="0" smtClean="0">
                <a:solidFill>
                  <a:schemeClr val="accent3"/>
                </a:solidFill>
                <a:latin typeface="Algerian" pitchFamily="82" charset="0"/>
              </a:rPr>
              <a:t> ra</a:t>
            </a:r>
            <a:r>
              <a:rPr lang="hu-HU" sz="4400" dirty="0">
                <a:solidFill>
                  <a:schemeClr val="accent3"/>
                </a:solidFill>
                <a:latin typeface="Algerian" pitchFamily="82" charset="0"/>
              </a:rPr>
              <a:t>m</a:t>
            </a:r>
            <a:endParaRPr lang="hu-HU" sz="4400" dirty="0" smtClean="0">
              <a:solidFill>
                <a:schemeClr val="accent3"/>
              </a:solidFill>
              <a:latin typeface="Algerian" pitchFamily="82" charset="0"/>
            </a:endParaRPr>
          </a:p>
          <a:p>
            <a:pPr>
              <a:buNone/>
            </a:pPr>
            <a:r>
              <a:rPr lang="hu-HU" sz="4400" dirty="0" err="1" smtClean="0">
                <a:solidFill>
                  <a:schemeClr val="accent3"/>
                </a:solidFill>
                <a:latin typeface="Algerian" pitchFamily="82" charset="0"/>
              </a:rPr>
              <a:t>Android</a:t>
            </a:r>
            <a:r>
              <a:rPr lang="hu-HU" sz="4400" dirty="0" smtClean="0">
                <a:solidFill>
                  <a:schemeClr val="accent3"/>
                </a:solidFill>
                <a:latin typeface="Algerian" pitchFamily="82" charset="0"/>
              </a:rPr>
              <a:t> verzió: </a:t>
            </a:r>
            <a:r>
              <a:rPr lang="hu-HU" sz="4400" dirty="0" err="1" smtClean="0">
                <a:solidFill>
                  <a:schemeClr val="accent3"/>
                </a:solidFill>
                <a:latin typeface="Algerian" pitchFamily="82" charset="0"/>
              </a:rPr>
              <a:t>Android</a:t>
            </a:r>
            <a:r>
              <a:rPr lang="hu-HU" sz="4400" dirty="0" smtClean="0">
                <a:solidFill>
                  <a:schemeClr val="accent3"/>
                </a:solidFill>
                <a:latin typeface="Algerian" pitchFamily="82" charset="0"/>
              </a:rPr>
              <a:t> </a:t>
            </a:r>
            <a:r>
              <a:rPr lang="hu-HU" sz="5400" dirty="0" err="1" smtClean="0">
                <a:solidFill>
                  <a:schemeClr val="accent3"/>
                </a:solidFill>
                <a:latin typeface="Algerian" pitchFamily="82" charset="0"/>
              </a:rPr>
              <a:t>Os</a:t>
            </a:r>
            <a:r>
              <a:rPr lang="hu-HU" sz="4400" dirty="0">
                <a:solidFill>
                  <a:schemeClr val="accent3"/>
                </a:solidFill>
                <a:latin typeface="Algerian" pitchFamily="82" charset="0"/>
              </a:rPr>
              <a:t>,</a:t>
            </a:r>
            <a:r>
              <a:rPr lang="hu-HU" sz="4400" dirty="0" smtClean="0">
                <a:solidFill>
                  <a:schemeClr val="accent3"/>
                </a:solidFill>
                <a:latin typeface="Algerian" pitchFamily="82" charset="0"/>
              </a:rPr>
              <a:t>v4.2 (</a:t>
            </a:r>
            <a:r>
              <a:rPr lang="hu-HU" sz="4400" dirty="0" err="1" smtClean="0">
                <a:solidFill>
                  <a:schemeClr val="accent3"/>
                </a:solidFill>
                <a:latin typeface="Algerian" pitchFamily="82" charset="0"/>
              </a:rPr>
              <a:t>jelly</a:t>
            </a:r>
            <a:r>
              <a:rPr lang="hu-HU" sz="4400" dirty="0" smtClean="0">
                <a:solidFill>
                  <a:schemeClr val="accent3"/>
                </a:solidFill>
                <a:latin typeface="Algerian" pitchFamily="82" charset="0"/>
              </a:rPr>
              <a:t> </a:t>
            </a:r>
            <a:r>
              <a:rPr lang="hu-HU" sz="4400" dirty="0" err="1" smtClean="0">
                <a:solidFill>
                  <a:schemeClr val="accent3"/>
                </a:solidFill>
                <a:latin typeface="Algerian" pitchFamily="82" charset="0"/>
              </a:rPr>
              <a:t>bean</a:t>
            </a:r>
            <a:r>
              <a:rPr lang="hu-HU" sz="4400" dirty="0" smtClean="0">
                <a:solidFill>
                  <a:schemeClr val="accent3"/>
                </a:solidFill>
                <a:latin typeface="Algerian" pitchFamily="82" charset="0"/>
              </a:rPr>
              <a:t>)</a:t>
            </a:r>
          </a:p>
        </p:txBody>
      </p:sp>
    </p:spTree>
  </p:cSld>
  <p:clrMapOvr>
    <a:masterClrMapping/>
  </p:clrMapOvr>
  <p:transition advTm="1200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hu-HU" sz="4400" dirty="0" smtClean="0">
                <a:latin typeface="Algerian" pitchFamily="82" charset="0"/>
              </a:rPr>
              <a:t>Hátlapi </a:t>
            </a:r>
            <a:r>
              <a:rPr lang="hu-HU" sz="4400" dirty="0" err="1" smtClean="0">
                <a:latin typeface="Algerian" pitchFamily="82" charset="0"/>
              </a:rPr>
              <a:t>kaMERA</a:t>
            </a:r>
            <a:r>
              <a:rPr lang="hu-HU" sz="4400" dirty="0" smtClean="0">
                <a:latin typeface="Algerian" pitchFamily="82" charset="0"/>
              </a:rPr>
              <a:t>: 8 mp (3264 x 2448 pixel) autófókusz, </a:t>
            </a:r>
            <a:r>
              <a:rPr lang="hu-HU" sz="4400" dirty="0" err="1" smtClean="0">
                <a:latin typeface="Algerian" pitchFamily="82" charset="0"/>
              </a:rPr>
              <a:t>led</a:t>
            </a:r>
            <a:r>
              <a:rPr lang="hu-HU" sz="4400" dirty="0" smtClean="0">
                <a:latin typeface="Algerian" pitchFamily="82" charset="0"/>
              </a:rPr>
              <a:t> vaku</a:t>
            </a:r>
          </a:p>
          <a:p>
            <a:pPr>
              <a:buNone/>
            </a:pPr>
            <a:r>
              <a:rPr lang="hu-HU" sz="4400" dirty="0" smtClean="0">
                <a:latin typeface="Algerian" pitchFamily="82" charset="0"/>
              </a:rPr>
              <a:t>Másodlagos kamera: 2 mp</a:t>
            </a:r>
          </a:p>
          <a:p>
            <a:pPr>
              <a:buNone/>
            </a:pPr>
            <a:r>
              <a:rPr lang="hu-HU" sz="4400" dirty="0" smtClean="0">
                <a:latin typeface="Algerian" pitchFamily="82" charset="0"/>
              </a:rPr>
              <a:t>CPU: QUAD-CORE, 1.3 </a:t>
            </a:r>
            <a:r>
              <a:rPr lang="hu-HU" sz="5400" dirty="0" err="1" smtClean="0">
                <a:latin typeface="Algerian" pitchFamily="82" charset="0"/>
              </a:rPr>
              <a:t>gh</a:t>
            </a:r>
            <a:r>
              <a:rPr lang="hu-HU" sz="4400" dirty="0" err="1" smtClean="0">
                <a:latin typeface="Algerian" pitchFamily="82" charset="0"/>
              </a:rPr>
              <a:t>z</a:t>
            </a:r>
            <a:r>
              <a:rPr lang="hu-HU" sz="4400" dirty="0" smtClean="0">
                <a:latin typeface="Algerian" pitchFamily="82" charset="0"/>
              </a:rPr>
              <a:t> cortex-a7</a:t>
            </a:r>
            <a:endParaRPr lang="hu-HU" sz="5400" dirty="0" smtClean="0">
              <a:latin typeface="Algerian" pitchFamily="82" charset="0"/>
            </a:endParaRPr>
          </a:p>
          <a:p>
            <a:pPr>
              <a:buNone/>
            </a:pPr>
            <a:endParaRPr lang="hu-HU" sz="4400" dirty="0">
              <a:solidFill>
                <a:schemeClr val="accent3"/>
              </a:solidFill>
              <a:latin typeface="Algiers" pitchFamily="2" charset="0"/>
            </a:endParaRPr>
          </a:p>
        </p:txBody>
      </p:sp>
    </p:spTree>
  </p:cSld>
  <p:clrMapOvr>
    <a:masterClrMapping/>
  </p:clrMapOvr>
  <p:transition advTm="12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hu-HU" sz="4400" dirty="0">
                <a:latin typeface="Algiers" pitchFamily="2" charset="0"/>
              </a:rPr>
              <a:t> </a:t>
            </a:r>
            <a:r>
              <a:rPr lang="hu-HU" sz="4400" dirty="0" smtClean="0">
                <a:latin typeface="Algiers" pitchFamily="2" charset="0"/>
              </a:rPr>
              <a:t> </a:t>
            </a:r>
            <a:r>
              <a:rPr lang="hu-HU" sz="4400" dirty="0" smtClean="0">
                <a:latin typeface="Algerian" pitchFamily="82" charset="0"/>
              </a:rPr>
              <a:t>hang: rezgés, mp3, csengőhangok</a:t>
            </a:r>
          </a:p>
          <a:p>
            <a:pPr>
              <a:buNone/>
            </a:pPr>
            <a:r>
              <a:rPr lang="hu-HU" sz="4400" dirty="0">
                <a:latin typeface="Algerian" pitchFamily="82" charset="0"/>
              </a:rPr>
              <a:t> </a:t>
            </a:r>
            <a:r>
              <a:rPr lang="hu-HU" sz="4400" dirty="0" smtClean="0">
                <a:latin typeface="Algerian" pitchFamily="82" charset="0"/>
              </a:rPr>
              <a:t>  </a:t>
            </a:r>
            <a:r>
              <a:rPr lang="hu-HU" sz="4400" dirty="0" err="1" smtClean="0">
                <a:latin typeface="Algerian" pitchFamily="82" charset="0"/>
              </a:rPr>
              <a:t>wi-fi</a:t>
            </a:r>
            <a:r>
              <a:rPr lang="hu-HU" sz="4400" dirty="0" smtClean="0">
                <a:latin typeface="Algerian" pitchFamily="82" charset="0"/>
              </a:rPr>
              <a:t>: </a:t>
            </a:r>
            <a:r>
              <a:rPr lang="hu-HU" sz="4400" dirty="0" err="1" smtClean="0">
                <a:latin typeface="Algerian" pitchFamily="82" charset="0"/>
              </a:rPr>
              <a:t>wifi</a:t>
            </a:r>
            <a:r>
              <a:rPr lang="hu-HU" sz="4400" dirty="0" smtClean="0">
                <a:latin typeface="Algerian" pitchFamily="82" charset="0"/>
              </a:rPr>
              <a:t> 802.11 b/g/n, </a:t>
            </a:r>
            <a:r>
              <a:rPr lang="hu-HU" sz="4400" dirty="0" err="1" smtClean="0">
                <a:latin typeface="Algerian" pitchFamily="82" charset="0"/>
              </a:rPr>
              <a:t>wifi-hotspot</a:t>
            </a:r>
            <a:endParaRPr lang="hu-HU" sz="4400" dirty="0" smtClean="0">
              <a:latin typeface="Algerian" pitchFamily="82" charset="0"/>
            </a:endParaRPr>
          </a:p>
          <a:p>
            <a:pPr>
              <a:buNone/>
            </a:pPr>
            <a:r>
              <a:rPr lang="hu-HU" sz="4400" dirty="0" smtClean="0">
                <a:latin typeface="Algerian" pitchFamily="82" charset="0"/>
              </a:rPr>
              <a:t>Kijelző: 6”, 16 m szín 720 x 1280 pixel, 5 hüvelykes </a:t>
            </a:r>
            <a:r>
              <a:rPr lang="hu-HU" sz="4400" dirty="0" err="1" smtClean="0">
                <a:latin typeface="Algerian" pitchFamily="82" charset="0"/>
              </a:rPr>
              <a:t>multitouch</a:t>
            </a:r>
            <a:endParaRPr lang="hu-HU" sz="4400" dirty="0">
              <a:latin typeface="Algerian" pitchFamily="82" charset="0"/>
            </a:endParaRPr>
          </a:p>
        </p:txBody>
      </p:sp>
    </p:spTree>
  </p:cSld>
  <p:clrMapOvr>
    <a:masterClrMapping/>
  </p:clrMapOvr>
  <p:transition advTm="14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hu-HU" sz="4400" dirty="0" smtClean="0">
                <a:latin typeface="Algerian" pitchFamily="82" charset="0"/>
              </a:rPr>
              <a:t>Szenzorok: </a:t>
            </a:r>
            <a:r>
              <a:rPr lang="hu-HU" sz="4400" dirty="0" err="1" smtClean="0">
                <a:latin typeface="Algerian" pitchFamily="82" charset="0"/>
              </a:rPr>
              <a:t>accelerometer</a:t>
            </a:r>
            <a:r>
              <a:rPr lang="hu-HU" sz="4400" dirty="0" smtClean="0">
                <a:latin typeface="Algerian" pitchFamily="82" charset="0"/>
              </a:rPr>
              <a:t>,</a:t>
            </a:r>
          </a:p>
          <a:p>
            <a:pPr>
              <a:buNone/>
            </a:pPr>
            <a:r>
              <a:rPr lang="hu-HU" sz="4400" dirty="0" err="1" smtClean="0">
                <a:latin typeface="Algerian" pitchFamily="82" charset="0"/>
              </a:rPr>
              <a:t>Proximity</a:t>
            </a:r>
            <a:endParaRPr lang="hu-HU" sz="4400" dirty="0" smtClean="0">
              <a:latin typeface="Algerian" pitchFamily="82" charset="0"/>
            </a:endParaRPr>
          </a:p>
          <a:p>
            <a:pPr>
              <a:buNone/>
            </a:pPr>
            <a:r>
              <a:rPr lang="hu-HU" sz="4400" dirty="0" smtClean="0">
                <a:latin typeface="Algerian" pitchFamily="82" charset="0"/>
              </a:rPr>
              <a:t>Üzenet: </a:t>
            </a:r>
            <a:r>
              <a:rPr lang="hu-HU" sz="4400" dirty="0" err="1" smtClean="0">
                <a:latin typeface="Algerian" pitchFamily="82" charset="0"/>
              </a:rPr>
              <a:t>sms</a:t>
            </a:r>
            <a:endParaRPr lang="hu-HU" sz="4400" dirty="0" smtClean="0">
              <a:latin typeface="Algerian" pitchFamily="82" charset="0"/>
            </a:endParaRPr>
          </a:p>
          <a:p>
            <a:pPr>
              <a:buNone/>
            </a:pPr>
            <a:r>
              <a:rPr lang="hu-HU" sz="4400" dirty="0" smtClean="0">
                <a:latin typeface="Algerian" pitchFamily="82" charset="0"/>
              </a:rPr>
              <a:t>Rádió: </a:t>
            </a:r>
            <a:r>
              <a:rPr lang="hu-HU" sz="4400" dirty="0" err="1" smtClean="0">
                <a:latin typeface="Algerian" pitchFamily="82" charset="0"/>
              </a:rPr>
              <a:t>Fm</a:t>
            </a:r>
            <a:r>
              <a:rPr lang="hu-HU" sz="4400" dirty="0" smtClean="0">
                <a:latin typeface="Algerian" pitchFamily="82" charset="0"/>
              </a:rPr>
              <a:t> </a:t>
            </a:r>
            <a:r>
              <a:rPr lang="hu-HU" sz="4400" dirty="0" err="1" smtClean="0">
                <a:latin typeface="Algerian" pitchFamily="82" charset="0"/>
              </a:rPr>
              <a:t>rádió</a:t>
            </a:r>
            <a:endParaRPr lang="hu-HU" sz="4400" dirty="0" smtClean="0">
              <a:latin typeface="Algerian" pitchFamily="82" charset="0"/>
            </a:endParaRPr>
          </a:p>
          <a:p>
            <a:pPr>
              <a:buNone/>
            </a:pPr>
            <a:r>
              <a:rPr lang="hu-HU" sz="4400" dirty="0" err="1" smtClean="0">
                <a:latin typeface="Algerian" pitchFamily="82" charset="0"/>
              </a:rPr>
              <a:t>Gps</a:t>
            </a:r>
            <a:r>
              <a:rPr lang="hu-HU" sz="4400" dirty="0" smtClean="0">
                <a:latin typeface="Algerian" pitchFamily="82" charset="0"/>
              </a:rPr>
              <a:t>: </a:t>
            </a:r>
            <a:r>
              <a:rPr lang="hu-HU" sz="4400" dirty="0" err="1" smtClean="0">
                <a:latin typeface="Algerian" pitchFamily="82" charset="0"/>
              </a:rPr>
              <a:t>a-gps</a:t>
            </a:r>
            <a:endParaRPr lang="hu-HU" sz="4400" dirty="0" smtClean="0">
              <a:latin typeface="Algerian" pitchFamily="82" charset="0"/>
            </a:endParaRPr>
          </a:p>
          <a:p>
            <a:pPr>
              <a:buNone/>
            </a:pPr>
            <a:r>
              <a:rPr lang="hu-HU" sz="4400" dirty="0" err="1" smtClean="0">
                <a:latin typeface="Algerian" pitchFamily="82" charset="0"/>
              </a:rPr>
              <a:t>Akkumlátor</a:t>
            </a:r>
            <a:r>
              <a:rPr lang="hu-HU" sz="4400" dirty="0" smtClean="0">
                <a:latin typeface="Algerian" pitchFamily="82" charset="0"/>
              </a:rPr>
              <a:t>: 3000 </a:t>
            </a:r>
            <a:r>
              <a:rPr lang="hu-HU" sz="4400" dirty="0" err="1" smtClean="0">
                <a:latin typeface="Algerian" pitchFamily="82" charset="0"/>
              </a:rPr>
              <a:t>m</a:t>
            </a:r>
            <a:r>
              <a:rPr lang="hu-HU" sz="5800" dirty="0" err="1" smtClean="0">
                <a:latin typeface="Algerian" pitchFamily="82" charset="0"/>
              </a:rPr>
              <a:t>a</a:t>
            </a:r>
            <a:r>
              <a:rPr lang="hu-HU" sz="4400" dirty="0" err="1" smtClean="0">
                <a:latin typeface="Algerian" pitchFamily="82" charset="0"/>
              </a:rPr>
              <a:t>h</a:t>
            </a:r>
            <a:endParaRPr lang="hu-HU" sz="4400" dirty="0">
              <a:latin typeface="Algerian" pitchFamily="82" charset="0"/>
            </a:endParaRPr>
          </a:p>
        </p:txBody>
      </p:sp>
    </p:spTree>
  </p:cSld>
  <p:clrMapOvr>
    <a:masterClrMapping/>
  </p:clrMapOvr>
  <p:transition advTm="10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Algerian" pitchFamily="82" charset="0"/>
              </a:rPr>
              <a:t>Csatlakozók:</a:t>
            </a:r>
            <a:endParaRPr lang="hu-HU" dirty="0">
              <a:latin typeface="Algerian" pitchFamily="82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3600" dirty="0" smtClean="0">
                <a:latin typeface="Algerian" pitchFamily="82" charset="0"/>
              </a:rPr>
              <a:t>USB bemenet</a:t>
            </a:r>
          </a:p>
          <a:p>
            <a:r>
              <a:rPr lang="hu-HU" sz="3600" dirty="0" smtClean="0">
                <a:latin typeface="Algerian" pitchFamily="82" charset="0"/>
              </a:rPr>
              <a:t>3.5 mm Jack csatlakozó</a:t>
            </a:r>
            <a:endParaRPr lang="hu-HU" sz="3600" dirty="0">
              <a:latin typeface="Algerian" pitchFamily="82" charset="0"/>
            </a:endParaRPr>
          </a:p>
        </p:txBody>
      </p:sp>
    </p:spTree>
  </p:cSld>
  <p:clrMapOvr>
    <a:masterClrMapping/>
  </p:clrMapOvr>
  <p:transition advTm="3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>
                <a:latin typeface="Algerian" pitchFamily="82" charset="0"/>
              </a:rPr>
              <a:t>1. Mi a telefon teljes neve?</a:t>
            </a:r>
            <a:endParaRPr lang="hu-HU" b="1" dirty="0">
              <a:latin typeface="Algerian" pitchFamily="82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hu-HU" b="1" dirty="0" smtClean="0">
                <a:latin typeface="Algerian" pitchFamily="82" charset="0"/>
              </a:rPr>
              <a:t>Samsung </a:t>
            </a:r>
            <a:r>
              <a:rPr lang="hu-HU" b="1" dirty="0" err="1" smtClean="0">
                <a:latin typeface="Algerian" pitchFamily="82" charset="0"/>
              </a:rPr>
              <a:t>Galaxy</a:t>
            </a:r>
            <a:r>
              <a:rPr lang="hu-HU" b="1" dirty="0" smtClean="0">
                <a:latin typeface="Algerian" pitchFamily="82" charset="0"/>
              </a:rPr>
              <a:t> S3</a:t>
            </a:r>
          </a:p>
          <a:p>
            <a:pPr marL="514350" indent="-514350">
              <a:buNone/>
            </a:pPr>
            <a:r>
              <a:rPr lang="hu-HU" b="1" dirty="0" smtClean="0">
                <a:latin typeface="Algerian" pitchFamily="82" charset="0"/>
              </a:rPr>
              <a:t>b) </a:t>
            </a:r>
            <a:r>
              <a:rPr lang="hu-HU" b="1" dirty="0" err="1" smtClean="0">
                <a:latin typeface="Algerian" pitchFamily="82" charset="0"/>
              </a:rPr>
              <a:t>Gigabyte</a:t>
            </a:r>
            <a:r>
              <a:rPr lang="hu-HU" b="1" dirty="0" smtClean="0">
                <a:latin typeface="Algerian" pitchFamily="82" charset="0"/>
              </a:rPr>
              <a:t> </a:t>
            </a:r>
            <a:r>
              <a:rPr lang="hu-HU" b="1" dirty="0" err="1" smtClean="0">
                <a:latin typeface="Algerian" pitchFamily="82" charset="0"/>
              </a:rPr>
              <a:t>Gsmart</a:t>
            </a:r>
            <a:r>
              <a:rPr lang="hu-HU" b="1" dirty="0" smtClean="0">
                <a:latin typeface="Algerian" pitchFamily="82" charset="0"/>
              </a:rPr>
              <a:t> </a:t>
            </a:r>
            <a:r>
              <a:rPr lang="hu-HU" b="1" dirty="0" err="1" smtClean="0">
                <a:latin typeface="Algerian" pitchFamily="82" charset="0"/>
              </a:rPr>
              <a:t>Saga</a:t>
            </a:r>
            <a:r>
              <a:rPr lang="hu-HU" b="1" dirty="0" smtClean="0">
                <a:latin typeface="Algerian" pitchFamily="82" charset="0"/>
              </a:rPr>
              <a:t> S3</a:t>
            </a:r>
          </a:p>
          <a:p>
            <a:pPr marL="514350" indent="-514350">
              <a:buNone/>
            </a:pPr>
            <a:r>
              <a:rPr lang="hu-HU" b="1" dirty="0" smtClean="0">
                <a:latin typeface="Algerian" pitchFamily="82" charset="0"/>
              </a:rPr>
              <a:t>c) LG G3</a:t>
            </a:r>
            <a:endParaRPr lang="hu-HU" b="1" dirty="0">
              <a:latin typeface="Algerian" pitchFamily="82" charset="0"/>
            </a:endParaRPr>
          </a:p>
        </p:txBody>
      </p:sp>
    </p:spTree>
  </p:cSld>
  <p:clrMapOvr>
    <a:masterClrMapping/>
  </p:clrMapOvr>
  <p:transition advTm="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285</Words>
  <Application>Microsoft Office PowerPoint</Application>
  <PresentationFormat>Diavetítés a képernyőre (4:3 oldalarány)</PresentationFormat>
  <Paragraphs>68</Paragraphs>
  <Slides>16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17" baseType="lpstr">
      <vt:lpstr>Office-téma</vt:lpstr>
      <vt:lpstr>PowerPoint bemutató</vt:lpstr>
      <vt:lpstr>Gigabyte Gsmart Saga S3</vt:lpstr>
      <vt:lpstr>Specifikáció:</vt:lpstr>
      <vt:lpstr>PowerPoint bemutató</vt:lpstr>
      <vt:lpstr>PowerPoint bemutató</vt:lpstr>
      <vt:lpstr>PowerPoint bemutató</vt:lpstr>
      <vt:lpstr>PowerPoint bemutató</vt:lpstr>
      <vt:lpstr>Csatlakozók:</vt:lpstr>
      <vt:lpstr>1. Mi a telefon teljes neve?</vt:lpstr>
      <vt:lpstr>Helyes válasz:</vt:lpstr>
      <vt:lpstr>2. Hány megapixeles a hátlapi kamera?</vt:lpstr>
      <vt:lpstr>Helyes válasz:</vt:lpstr>
      <vt:lpstr>3. Hány GHz-es a processzora?  </vt:lpstr>
      <vt:lpstr>Helyes válasz:</vt:lpstr>
      <vt:lpstr>PC vs. Gigabyte Gsmart Saga S3</vt:lpstr>
      <vt:lpstr>Források:</vt:lpstr>
    </vt:vector>
  </TitlesOfParts>
  <Company>WXPEE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Gigabyte Gsmart Saga</dc:title>
  <dc:creator>MS-USER</dc:creator>
  <cp:lastModifiedBy>Gep1</cp:lastModifiedBy>
  <cp:revision>14</cp:revision>
  <dcterms:created xsi:type="dcterms:W3CDTF">2014-11-24T13:13:13Z</dcterms:created>
  <dcterms:modified xsi:type="dcterms:W3CDTF">2014-12-16T14:18:36Z</dcterms:modified>
</cp:coreProperties>
</file>