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9" r:id="rId3"/>
    <p:sldId id="270" r:id="rId4"/>
    <p:sldId id="271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7" r:id="rId14"/>
    <p:sldId id="266" r:id="rId15"/>
    <p:sldId id="268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DE9E"/>
    <a:srgbClr val="5A2781"/>
    <a:srgbClr val="E094E0"/>
    <a:srgbClr val="B6E1F4"/>
    <a:srgbClr val="99D4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/>
            </a:pPr>
            <a:r>
              <a:rPr lang="en-US" u="sng" dirty="0" err="1" smtClean="0">
                <a:solidFill>
                  <a:srgbClr val="C00000"/>
                </a:solidFill>
              </a:rPr>
              <a:t>Népesség</a:t>
            </a:r>
            <a:r>
              <a:rPr lang="hu-HU" u="sng" dirty="0" smtClean="0">
                <a:solidFill>
                  <a:srgbClr val="C00000"/>
                </a:solidFill>
              </a:rPr>
              <a:t> változása az évek során</a:t>
            </a:r>
            <a:r>
              <a:rPr lang="en-US" u="sng" dirty="0" smtClean="0">
                <a:solidFill>
                  <a:srgbClr val="C00000"/>
                </a:solidFill>
              </a:rPr>
              <a:t> </a:t>
            </a:r>
            <a:endParaRPr lang="en-US" u="sng" dirty="0">
              <a:solidFill>
                <a:srgbClr val="C00000"/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1016648556664442E-2"/>
          <c:y val="0.22268278110507125"/>
          <c:w val="0.87456983099438812"/>
          <c:h val="0.6710002975704005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Népesség (millió)</c:v>
                </c:pt>
              </c:strCache>
            </c:strRef>
          </c:tx>
          <c:spPr>
            <a:ln w="571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1950</c:v>
                </c:pt>
                <c:pt idx="1">
                  <c:v>1960</c:v>
                </c:pt>
                <c:pt idx="2">
                  <c:v>1970</c:v>
                </c:pt>
                <c:pt idx="3">
                  <c:v>1980</c:v>
                </c:pt>
                <c:pt idx="4">
                  <c:v>1990</c:v>
                </c:pt>
                <c:pt idx="5">
                  <c:v>2000</c:v>
                </c:pt>
                <c:pt idx="6">
                  <c:v>2011</c:v>
                </c:pt>
                <c:pt idx="7">
                  <c:v>2013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4.0289999999999999</c:v>
                </c:pt>
                <c:pt idx="1">
                  <c:v>4.4459999999999997</c:v>
                </c:pt>
                <c:pt idx="2">
                  <c:v>4.5979999999999999</c:v>
                </c:pt>
                <c:pt idx="3">
                  <c:v>4.7869999999999999</c:v>
                </c:pt>
                <c:pt idx="4">
                  <c:v>4.9980000000000002</c:v>
                </c:pt>
                <c:pt idx="5">
                  <c:v>5.181</c:v>
                </c:pt>
                <c:pt idx="6">
                  <c:v>5.4</c:v>
                </c:pt>
                <c:pt idx="7">
                  <c:v>5.4420000000000002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213696"/>
        <c:axId val="83215488"/>
      </c:lineChart>
      <c:catAx>
        <c:axId val="83213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3215488"/>
        <c:crosses val="autoZero"/>
        <c:auto val="1"/>
        <c:lblAlgn val="ctr"/>
        <c:lblOffset val="100"/>
        <c:noMultiLvlLbl val="0"/>
      </c:catAx>
      <c:valAx>
        <c:axId val="83215488"/>
        <c:scaling>
          <c:orientation val="minMax"/>
          <c:max val="6"/>
          <c:min val="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213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788953666394787"/>
          <c:y val="0.61635817603780585"/>
          <c:w val="0.2249037031115784"/>
          <c:h val="0.14011188460787999"/>
        </c:manualLayout>
      </c:layout>
      <c:overlay val="1"/>
    </c:legend>
    <c:plotVisOnly val="1"/>
    <c:dispBlanksAs val="gap"/>
    <c:showDLblsOverMax val="0"/>
  </c:chart>
  <c:spPr>
    <a:solidFill>
      <a:schemeClr val="bg1">
        <a:lumMod val="95000"/>
      </a:schemeClr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9029-E0CC-4B53-B36D-86FD18E23AA2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Circle">
              <a:avLst>
                <a:gd name="adj" fmla="val 7347467"/>
              </a:avLst>
            </a:prstTxWarp>
          </a:bodyPr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9EAE9B-4C42-4E29-89C0-24AF3F991E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Flowchart: Sort 3"/>
          <p:cNvSpPr/>
          <p:nvPr userDrawn="1"/>
        </p:nvSpPr>
        <p:spPr>
          <a:xfrm>
            <a:off x="4379214" y="2250852"/>
            <a:ext cx="367284" cy="338520"/>
          </a:xfrm>
          <a:prstGeom prst="flowChartSo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advClick="0">
        <p14:window dir="vert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9029-E0CC-4B53-B36D-86FD18E23AA2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AE9B-4C42-4E29-89C0-24AF3F991E0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advClick="0">
        <p14:window dir="vert"/>
      </p:transition>
    </mc:Choice>
    <mc:Fallback xmlns="">
      <p:transition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69EAE9B-4C42-4E29-89C0-24AF3F991E0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9029-E0CC-4B53-B36D-86FD18E23AA2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advClick="0">
        <p14:window dir="vert"/>
      </p:transition>
    </mc:Choice>
    <mc:Fallback xmlns="">
      <p:transition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9029-E0CC-4B53-B36D-86FD18E23AA2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69EAE9B-4C42-4E29-89C0-24AF3F991E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advClick="0">
        <p14:window dir="vert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9029-E0CC-4B53-B36D-86FD18E23AA2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9EAE9B-4C42-4E29-89C0-24AF3F991E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0" name="Flowchart: Sort 19"/>
          <p:cNvSpPr/>
          <p:nvPr userDrawn="1"/>
        </p:nvSpPr>
        <p:spPr>
          <a:xfrm>
            <a:off x="4379214" y="2250852"/>
            <a:ext cx="367284" cy="338520"/>
          </a:xfrm>
          <a:prstGeom prst="flowChartSo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advClick="0">
        <p14:window dir="vert"/>
      </p:transition>
    </mc:Choice>
    <mc:Fallback xmlns="">
      <p:transition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F179029-E0CC-4B53-B36D-86FD18E23AA2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EAE9B-4C42-4E29-89C0-24AF3F991E0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advClick="0">
        <p14:window dir="vert"/>
      </p:transition>
    </mc:Choice>
    <mc:Fallback xmlns="">
      <p:transition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9029-E0CC-4B53-B36D-86FD18E23AA2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69EAE9B-4C42-4E29-89C0-24AF3F991E0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advClick="0">
        <p14:window dir="vert"/>
      </p:transition>
    </mc:Choice>
    <mc:Fallback xmlns="">
      <p:transition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9029-E0CC-4B53-B36D-86FD18E23AA2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69EAE9B-4C42-4E29-89C0-24AF3F991E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>
        <p14:window dir="vert"/>
      </p:transition>
    </mc:Choice>
    <mc:Fallback xmlns="">
      <p:transition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9029-E0CC-4B53-B36D-86FD18E23AA2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9EAE9B-4C42-4E29-89C0-24AF3F991E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>
        <p14:window dir="vert"/>
      </p:transition>
    </mc:Choice>
    <mc:Fallback xmlns="">
      <p:transition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9EAE9B-4C42-4E29-89C0-24AF3F991E0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9029-E0CC-4B53-B36D-86FD18E23AA2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advClick="0">
        <p14:window dir="vert"/>
      </p:transition>
    </mc:Choice>
    <mc:Fallback xmlns="">
      <p:transition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69EAE9B-4C42-4E29-89C0-24AF3F991E0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F179029-E0CC-4B53-B36D-86FD18E23AA2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>
        <p14:window dir="vert"/>
      </p:transition>
    </mc:Choice>
    <mc:Fallback xmlns="">
      <p:transition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accent2">
                <a:lumMod val="60000"/>
                <a:lumOff val="40000"/>
              </a:schemeClr>
            </a:gs>
            <a:gs pos="45000">
              <a:schemeClr val="accent3">
                <a:lumMod val="40000"/>
                <a:lumOff val="60000"/>
              </a:schemeClr>
            </a:gs>
            <a:gs pos="16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F179029-E0CC-4B53-B36D-86FD18E23AA2}" type="datetimeFigureOut">
              <a:rPr lang="en-US" smtClean="0"/>
              <a:t>1/6/2015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9EAE9B-4C42-4E29-89C0-24AF3F991E0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1" name="Flowchart: Sort 20"/>
          <p:cNvSpPr/>
          <p:nvPr userDrawn="1"/>
        </p:nvSpPr>
        <p:spPr>
          <a:xfrm>
            <a:off x="4379214" y="1074256"/>
            <a:ext cx="367284" cy="338520"/>
          </a:xfrm>
          <a:prstGeom prst="flowChartSo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 xmlns:p14="http://schemas.microsoft.com/office/powerpoint/2010/main">
    <mc:Choice Requires="p14">
      <p:transition advClick="0">
        <p14:window dir="vert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wma"/><Relationship Id="rId7" Type="http://schemas.openxmlformats.org/officeDocument/2006/relationships/image" Target="../media/image4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wm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chart" Target="../charts/chart1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368426" y="2835895"/>
            <a:ext cx="6480174" cy="1673225"/>
          </a:xfrm>
        </p:spPr>
        <p:txBody>
          <a:bodyPr/>
          <a:lstStyle/>
          <a:p>
            <a:r>
              <a:rPr lang="hu-HU" dirty="0">
                <a:solidFill>
                  <a:srgbClr val="5A2781"/>
                </a:solidFill>
              </a:rPr>
              <a:t>Szabó-Péter Vivien</a:t>
            </a:r>
          </a:p>
          <a:p>
            <a:r>
              <a:rPr lang="hu-HU" dirty="0">
                <a:solidFill>
                  <a:srgbClr val="5A2781"/>
                </a:solidFill>
              </a:rPr>
              <a:t>János Zsigmond Kollégium</a:t>
            </a:r>
          </a:p>
          <a:p>
            <a:r>
              <a:rPr lang="hu-HU" dirty="0">
                <a:solidFill>
                  <a:srgbClr val="5A2781"/>
                </a:solidFill>
              </a:rPr>
              <a:t>1989 December 21 sugárút, 9 szám</a:t>
            </a:r>
          </a:p>
          <a:p>
            <a:r>
              <a:rPr lang="hu-HU" dirty="0">
                <a:solidFill>
                  <a:srgbClr val="5A2781"/>
                </a:solidFill>
              </a:rPr>
              <a:t>Felkészítő tanár: Kaupert </a:t>
            </a:r>
            <a:r>
              <a:rPr lang="hu-HU" dirty="0" smtClean="0">
                <a:solidFill>
                  <a:srgbClr val="5A2781"/>
                </a:solidFill>
              </a:rPr>
              <a:t>Melinda</a:t>
            </a:r>
            <a:endParaRPr lang="hu-HU" dirty="0">
              <a:solidFill>
                <a:srgbClr val="5A278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7030A0"/>
                </a:solidFill>
              </a:rPr>
              <a:t>EZ AZ </a:t>
            </a:r>
            <a:r>
              <a:rPr lang="hu-HU" sz="5400" b="1" dirty="0" smtClean="0">
                <a:solidFill>
                  <a:srgbClr val="7030A0"/>
                </a:solidFill>
              </a:rPr>
              <a:t>ÉN MŰVEM</a:t>
            </a:r>
            <a:br>
              <a:rPr lang="hu-HU" sz="5400" b="1" dirty="0" smtClean="0">
                <a:solidFill>
                  <a:srgbClr val="7030A0"/>
                </a:solidFill>
              </a:rPr>
            </a:br>
            <a:r>
              <a:rPr lang="hu-HU" sz="5400" b="1" dirty="0" smtClean="0">
                <a:solidFill>
                  <a:srgbClr val="7030A0"/>
                </a:solidFill>
              </a:rPr>
              <a:t>„</a:t>
            </a:r>
            <a:r>
              <a:rPr lang="hu-HU" sz="4400" b="1" dirty="0" smtClean="0">
                <a:solidFill>
                  <a:srgbClr val="7030A0"/>
                </a:solidFill>
              </a:rPr>
              <a:t>Bemutató egy bemutatóról”</a:t>
            </a:r>
            <a:endParaRPr lang="en-US" sz="4400" b="1" dirty="0">
              <a:solidFill>
                <a:srgbClr val="7030A0"/>
              </a:solidFill>
            </a:endParaRPr>
          </a:p>
        </p:txBody>
      </p:sp>
      <p:pic>
        <p:nvPicPr>
          <p:cNvPr id="4" name="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3184" y="315888"/>
            <a:ext cx="609600" cy="609600"/>
          </a:xfrm>
          <a:prstGeom prst="rect">
            <a:avLst/>
          </a:prstGeom>
        </p:spPr>
      </p:pic>
      <p:pic>
        <p:nvPicPr>
          <p:cNvPr id="5" name="2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33184" y="9340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1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4000">
        <p:circle/>
      </p:transition>
    </mc:Choice>
    <mc:Fallback xmlns="">
      <p:transition spd="slow" advClick="0" advTm="2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88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9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6591" y="116632"/>
            <a:ext cx="8842248" cy="89614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rgbClr val="7030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AZ</a:t>
            </a:r>
            <a:r>
              <a:rPr lang="hu-HU" sz="4000" b="1" dirty="0" smtClean="0"/>
              <a:t> ELKÉSZÍTÉS</a:t>
            </a:r>
            <a:r>
              <a:rPr lang="en-US" sz="4000" b="1" dirty="0" smtClean="0"/>
              <a:t> </a:t>
            </a:r>
            <a:r>
              <a:rPr lang="hu-HU" sz="4000" b="1" dirty="0" smtClean="0"/>
              <a:t>FŐBB LÉPÉSEI</a:t>
            </a:r>
            <a:endParaRPr lang="en-US" sz="4000" b="1" dirty="0"/>
          </a:p>
        </p:txBody>
      </p:sp>
      <p:pic>
        <p:nvPicPr>
          <p:cNvPr id="7" name="6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4408" y="892424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2150"/>
            <a:ext cx="4691718" cy="34975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714" y="3120787"/>
            <a:ext cx="4316773" cy="326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26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23000">
        <p14:pan dir="d"/>
      </p:transition>
    </mc:Choice>
    <mc:Fallback>
      <p:transition spd="slow" advClick="0" advTm="2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26896" y="1107976"/>
            <a:ext cx="609600" cy="609600"/>
          </a:xfrm>
          <a:prstGeom prst="rect">
            <a:avLst/>
          </a:prstGeom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301752" y="221776"/>
            <a:ext cx="8734744" cy="75895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rgbClr val="7030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AZ</a:t>
            </a:r>
            <a:r>
              <a:rPr lang="hu-HU" sz="4000" b="1" dirty="0" smtClean="0"/>
              <a:t> ELKÉSZÍTÉS</a:t>
            </a:r>
            <a:r>
              <a:rPr lang="en-US" sz="4000" b="1" dirty="0" smtClean="0"/>
              <a:t> </a:t>
            </a:r>
            <a:r>
              <a:rPr lang="hu-HU" sz="4000" b="1" dirty="0" smtClean="0"/>
              <a:t>FŐBB LÉPÉSEI</a:t>
            </a:r>
            <a:endParaRPr lang="en-US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4690906" cy="3502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488" y="2924944"/>
            <a:ext cx="4572000" cy="341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7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3000">
        <p14:warp dir="in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301752" y="228600"/>
            <a:ext cx="8714974" cy="75895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rgbClr val="7030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AZ</a:t>
            </a:r>
            <a:r>
              <a:rPr lang="hu-HU" sz="4000" b="1" dirty="0" smtClean="0"/>
              <a:t> ELKÉSZÍTÉS</a:t>
            </a:r>
            <a:r>
              <a:rPr lang="en-US" sz="4000" b="1" dirty="0" smtClean="0"/>
              <a:t> </a:t>
            </a:r>
            <a:r>
              <a:rPr lang="hu-HU" sz="4000" b="1" dirty="0" smtClean="0"/>
              <a:t>FŐBB LÉPÉSEI</a:t>
            </a:r>
            <a:endParaRPr lang="en-US" sz="4000" b="1" dirty="0"/>
          </a:p>
        </p:txBody>
      </p:sp>
      <p:pic>
        <p:nvPicPr>
          <p:cNvPr id="4" name="12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71211" y="1052736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4470315" cy="3344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034010"/>
            <a:ext cx="4506727" cy="339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9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7000">
        <p14:conveyor dir="l"/>
      </p:transition>
    </mc:Choice>
    <mc:Fallback xmlns="">
      <p:transition spd="slow" advClick="0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3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8424" y="946248"/>
            <a:ext cx="609600" cy="609600"/>
          </a:xfrm>
          <a:prstGeom prst="rect">
            <a:avLst/>
          </a:prstGeom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251520" y="188640"/>
            <a:ext cx="8662736" cy="75895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rgbClr val="7030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AZ</a:t>
            </a:r>
            <a:r>
              <a:rPr lang="hu-HU" sz="4000" b="1" dirty="0" smtClean="0"/>
              <a:t> ELKÉSZÍTÉS</a:t>
            </a:r>
            <a:r>
              <a:rPr lang="en-US" sz="4000" b="1" dirty="0" smtClean="0"/>
              <a:t> </a:t>
            </a:r>
            <a:r>
              <a:rPr lang="hu-HU" sz="4000" b="1" dirty="0" smtClean="0"/>
              <a:t>FŐBB LÉPÉSEI</a:t>
            </a:r>
            <a:endParaRPr lang="en-US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6408712" cy="480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9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750">
        <p14:prism isContent="1"/>
      </p:transition>
    </mc:Choice>
    <mc:Fallback xmlns="">
      <p:transition spd="slow" advClick="0" advTm="117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4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38384" y="980728"/>
            <a:ext cx="609600" cy="609600"/>
          </a:xfrm>
          <a:prstGeom prst="rect">
            <a:avLst/>
          </a:prstGeom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179512" y="221776"/>
            <a:ext cx="8656640" cy="75895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rgbClr val="7030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AZ</a:t>
            </a:r>
            <a:r>
              <a:rPr lang="hu-HU" sz="4000" b="1" dirty="0" smtClean="0"/>
              <a:t> ELKÉSZÍTÉS</a:t>
            </a:r>
            <a:r>
              <a:rPr lang="en-US" sz="4000" b="1" dirty="0" smtClean="0"/>
              <a:t> </a:t>
            </a:r>
            <a:r>
              <a:rPr lang="hu-HU" sz="4000" b="1" dirty="0" smtClean="0"/>
              <a:t>FŐBB LÉPÉSEI</a:t>
            </a:r>
            <a:endParaRPr lang="en-US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91" y="1643134"/>
            <a:ext cx="4821065" cy="35347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822" y="2852936"/>
            <a:ext cx="4641849" cy="348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6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4000">
        <p14:ferris dir="l"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179512" y="221776"/>
            <a:ext cx="8656640" cy="75895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rgbClr val="7030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AZ</a:t>
            </a:r>
            <a:r>
              <a:rPr lang="hu-HU" sz="4000" b="1" dirty="0" smtClean="0"/>
              <a:t> ELKÉSZÍTÉS</a:t>
            </a:r>
            <a:r>
              <a:rPr lang="en-US" sz="4000" b="1" dirty="0" smtClean="0"/>
              <a:t> </a:t>
            </a:r>
            <a:r>
              <a:rPr lang="hu-HU" sz="4000" b="1" dirty="0" smtClean="0"/>
              <a:t>FŐBB LÉPÉSEI</a:t>
            </a:r>
            <a:endParaRPr lang="en-US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1571"/>
            <a:ext cx="6408712" cy="4792013"/>
          </a:xfrm>
          <a:prstGeom prst="rect">
            <a:avLst/>
          </a:prstGeom>
        </p:spPr>
      </p:pic>
      <p:pic>
        <p:nvPicPr>
          <p:cNvPr id="3" name="15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33959" y="9419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9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1000">
        <p14:warp dir="in"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93784"/>
            <a:ext cx="8534400" cy="758952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TUDOD-E</a:t>
            </a:r>
            <a:r>
              <a:rPr lang="en-US" sz="48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???</a:t>
            </a:r>
            <a:endParaRPr lang="en-US" sz="48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5142312"/>
          </a:xfrm>
        </p:spPr>
        <p:txBody>
          <a:bodyPr>
            <a:normAutofit/>
          </a:bodyPr>
          <a:lstStyle/>
          <a:p>
            <a:pPr>
              <a:buClr>
                <a:srgbClr val="7030A0"/>
              </a:buClr>
              <a:buSzPct val="100000"/>
              <a:buFont typeface="Wingdings 2" panose="05020102010507070707" pitchFamily="18" charset="2"/>
              <a:buChar char="²"/>
            </a:pPr>
            <a:r>
              <a:rPr lang="en-US" sz="2600" b="1" dirty="0" err="1" smtClean="0">
                <a:solidFill>
                  <a:srgbClr val="5A2781"/>
                </a:solidFill>
              </a:rPr>
              <a:t>Mi</a:t>
            </a:r>
            <a:r>
              <a:rPr lang="en-US" sz="2600" b="1" dirty="0" smtClean="0">
                <a:solidFill>
                  <a:srgbClr val="5A2781"/>
                </a:solidFill>
              </a:rPr>
              <a:t> </a:t>
            </a:r>
            <a:r>
              <a:rPr lang="en-US" sz="2600" b="1" dirty="0" err="1" smtClean="0">
                <a:solidFill>
                  <a:srgbClr val="5A2781"/>
                </a:solidFill>
              </a:rPr>
              <a:t>Finnorsz</a:t>
            </a:r>
            <a:r>
              <a:rPr lang="hu-HU" sz="2600" b="1" dirty="0" smtClean="0">
                <a:solidFill>
                  <a:srgbClr val="5A2781"/>
                </a:solidFill>
              </a:rPr>
              <a:t>ág fővárosa?</a:t>
            </a:r>
          </a:p>
          <a:p>
            <a:pPr>
              <a:buClr>
                <a:srgbClr val="7030A0"/>
              </a:buClr>
              <a:buSzPct val="100000"/>
              <a:buFont typeface="Wingdings 2" panose="05020102010507070707" pitchFamily="18" charset="2"/>
              <a:buChar char="²"/>
            </a:pPr>
            <a:r>
              <a:rPr lang="hu-HU" sz="2600" b="1" dirty="0" smtClean="0">
                <a:solidFill>
                  <a:srgbClr val="5A2781"/>
                </a:solidFill>
              </a:rPr>
              <a:t>Hogyan szokták emlegetni még másként Finnországot?</a:t>
            </a:r>
          </a:p>
          <a:p>
            <a:pPr>
              <a:buClr>
                <a:srgbClr val="7030A0"/>
              </a:buClr>
              <a:buSzPct val="100000"/>
              <a:buFont typeface="Wingdings 2" panose="05020102010507070707" pitchFamily="18" charset="2"/>
              <a:buChar char="²"/>
            </a:pPr>
            <a:r>
              <a:rPr lang="hu-HU" sz="2600" b="1" dirty="0" smtClean="0">
                <a:solidFill>
                  <a:srgbClr val="5A2781"/>
                </a:solidFill>
              </a:rPr>
              <a:t>Milyen Finnország növény- és állatvilága </a:t>
            </a:r>
          </a:p>
          <a:p>
            <a:pPr marL="0" indent="0">
              <a:buClr>
                <a:srgbClr val="7030A0"/>
              </a:buClr>
              <a:buSzPct val="100000"/>
              <a:buNone/>
            </a:pPr>
            <a:r>
              <a:rPr lang="hu-HU" sz="2600" b="1" dirty="0" smtClean="0">
                <a:solidFill>
                  <a:srgbClr val="5A2781"/>
                </a:solidFill>
              </a:rPr>
              <a:t>     egy-egy jelzővel kifejezve?</a:t>
            </a:r>
          </a:p>
          <a:p>
            <a:pPr>
              <a:buClr>
                <a:srgbClr val="7030A0"/>
              </a:buClr>
              <a:buSzPct val="100000"/>
              <a:buFont typeface="Wingdings 2" panose="05020102010507070707" pitchFamily="18" charset="2"/>
              <a:buChar char="²"/>
            </a:pPr>
            <a:r>
              <a:rPr lang="hu-HU" sz="2600" b="1" dirty="0" smtClean="0">
                <a:solidFill>
                  <a:srgbClr val="5A2781"/>
                </a:solidFill>
              </a:rPr>
              <a:t>Mit használhatsz egy bemutatóban szöveg megjelenítésekor?</a:t>
            </a:r>
          </a:p>
          <a:p>
            <a:pPr>
              <a:buClr>
                <a:srgbClr val="7030A0"/>
              </a:buClr>
              <a:buSzPct val="100000"/>
              <a:buFont typeface="Wingdings 2" panose="05020102010507070707" pitchFamily="18" charset="2"/>
              <a:buChar char="²"/>
            </a:pPr>
            <a:r>
              <a:rPr lang="hu-HU" sz="2600" b="1" dirty="0" smtClean="0">
                <a:solidFill>
                  <a:srgbClr val="5A2781"/>
                </a:solidFill>
              </a:rPr>
              <a:t>A szöveg mellé  milyen elemeket mellékelhetsz még és miben van ezeknek szerepe?</a:t>
            </a:r>
          </a:p>
          <a:p>
            <a:pPr>
              <a:buClr>
                <a:srgbClr val="7030A0"/>
              </a:buClr>
              <a:buSzPct val="100000"/>
              <a:buFont typeface="Wingdings 2" panose="05020102010507070707" pitchFamily="18" charset="2"/>
              <a:buChar char="²"/>
            </a:pPr>
            <a:r>
              <a:rPr lang="hu-HU" sz="2600" b="1" dirty="0" smtClean="0">
                <a:solidFill>
                  <a:srgbClr val="5A2781"/>
                </a:solidFill>
              </a:rPr>
              <a:t>Mi az, ami felkelti a nézőközönség érdeklődését?</a:t>
            </a:r>
            <a:endParaRPr lang="en-US" sz="2600" b="1" dirty="0">
              <a:solidFill>
                <a:srgbClr val="5A2781"/>
              </a:solidFill>
            </a:endParaRPr>
          </a:p>
        </p:txBody>
      </p:sp>
      <p:pic>
        <p:nvPicPr>
          <p:cNvPr id="4" name="17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6416" y="3158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66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25000">
        <p14:window dir="vert"/>
      </p:transition>
    </mc:Choice>
    <mc:Fallback>
      <p:transition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03648" y="2924944"/>
            <a:ext cx="6480174" cy="16732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55576" y="836712"/>
            <a:ext cx="7772400" cy="1004664"/>
          </a:xfrm>
        </p:spPr>
        <p:txBody>
          <a:bodyPr/>
          <a:lstStyle/>
          <a:p>
            <a:r>
              <a:rPr lang="hu-HU" b="1" dirty="0" smtClean="0">
                <a:solidFill>
                  <a:srgbClr val="7030A0"/>
                </a:solidFill>
              </a:rPr>
              <a:t>Köszönöm a figyelmet! </a:t>
            </a:r>
            <a:r>
              <a:rPr lang="hu-HU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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2" name="18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4408" y="2660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14:window dir="vert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99" y="1556792"/>
            <a:ext cx="8499787" cy="49445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/>
              <a:t>FELÉPÍTÉS</a:t>
            </a:r>
            <a:endParaRPr lang="en-US" sz="4000" b="1" dirty="0"/>
          </a:p>
        </p:txBody>
      </p:sp>
      <p:sp>
        <p:nvSpPr>
          <p:cNvPr id="4" name="Rectangle 3"/>
          <p:cNvSpPr/>
          <p:nvPr/>
        </p:nvSpPr>
        <p:spPr>
          <a:xfrm>
            <a:off x="251520" y="2564904"/>
            <a:ext cx="1432440" cy="3744416"/>
          </a:xfrm>
          <a:prstGeom prst="rect">
            <a:avLst/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1691680" y="5373216"/>
            <a:ext cx="3816424" cy="1368152"/>
          </a:xfrm>
          <a:prstGeom prst="leftArrow">
            <a:avLst/>
          </a:prstGeom>
          <a:solidFill>
            <a:schemeClr val="bg1"/>
          </a:solidFill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C00000"/>
                </a:solidFill>
              </a:rPr>
              <a:t>a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bemuat</a:t>
            </a:r>
            <a:r>
              <a:rPr lang="hu-HU" b="1" dirty="0" smtClean="0">
                <a:solidFill>
                  <a:srgbClr val="C00000"/>
                </a:solidFill>
              </a:rPr>
              <a:t>ó összes diájának listája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7452320" y="3789040"/>
            <a:ext cx="1512168" cy="1357627"/>
          </a:xfrm>
          <a:prstGeom prst="leftArrow">
            <a:avLst/>
          </a:prstGeom>
          <a:solidFill>
            <a:schemeClr val="bg1"/>
          </a:solidFill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C00000"/>
                </a:solidFill>
              </a:rPr>
              <a:t>a</a:t>
            </a:r>
            <a:r>
              <a:rPr lang="hu-HU" b="1" dirty="0" smtClean="0">
                <a:solidFill>
                  <a:srgbClr val="C00000"/>
                </a:solidFill>
              </a:rPr>
              <a:t>ktuális dia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8" name="3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72400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8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8000">
        <p14:window dir="vert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b="1" dirty="0" smtClean="0"/>
              <a:t>FELÉPÍTÉS</a:t>
            </a:r>
            <a:endParaRPr lang="en-US" sz="4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628800"/>
            <a:ext cx="3672408" cy="438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15641"/>
            <a:ext cx="5112568" cy="4210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4837360"/>
              </p:ext>
            </p:extLst>
          </p:nvPr>
        </p:nvGraphicFramePr>
        <p:xfrm>
          <a:off x="1205130" y="1815641"/>
          <a:ext cx="7093780" cy="4268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62"/>
                <a:gridCol w="2852012"/>
                <a:gridCol w="2595806"/>
              </a:tblGrid>
              <a:tr h="378273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 smtClean="0">
                          <a:solidFill>
                            <a:schemeClr val="bg1"/>
                          </a:solidFill>
                          <a:effectLst/>
                        </a:rPr>
                        <a:t>Dátum</a:t>
                      </a:r>
                      <a:endParaRPr lang="en-US" b="1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bg1"/>
                          </a:solidFill>
                          <a:effectLst/>
                        </a:rPr>
                        <a:t>Magyar </a:t>
                      </a:r>
                      <a:r>
                        <a:rPr lang="en-US" b="1" i="0" dirty="0" err="1" smtClean="0">
                          <a:solidFill>
                            <a:schemeClr val="bg1"/>
                          </a:solidFill>
                          <a:effectLst/>
                        </a:rPr>
                        <a:t>név</a:t>
                      </a:r>
                      <a:endParaRPr lang="en-US" b="1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smtClean="0">
                          <a:solidFill>
                            <a:schemeClr val="bg1"/>
                          </a:solidFill>
                          <a:effectLst/>
                        </a:rPr>
                        <a:t>Finn </a:t>
                      </a:r>
                      <a:r>
                        <a:rPr lang="en-US" b="1" i="0" dirty="0" err="1" smtClean="0">
                          <a:solidFill>
                            <a:schemeClr val="bg1"/>
                          </a:solidFill>
                          <a:effectLst/>
                        </a:rPr>
                        <a:t>név</a:t>
                      </a:r>
                      <a:endParaRPr lang="en-US" b="1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661978">
                <a:tc>
                  <a:txBody>
                    <a:bodyPr/>
                    <a:lstStyle/>
                    <a:p>
                      <a:r>
                        <a:rPr lang="en-US" b="1" i="0" u="none" strike="noStrike" dirty="0" err="1" smtClean="0">
                          <a:solidFill>
                            <a:srgbClr val="C00000"/>
                          </a:solidFill>
                          <a:effectLst/>
                        </a:rPr>
                        <a:t>Június</a:t>
                      </a:r>
                      <a:r>
                        <a:rPr lang="hu-HU" b="1" i="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hu-HU" b="1" i="0" dirty="0" smtClean="0">
                          <a:solidFill>
                            <a:srgbClr val="C00000"/>
                          </a:solidFill>
                          <a:effectLst/>
                        </a:rPr>
                        <a:t>3.</a:t>
                      </a:r>
                      <a:r>
                        <a:rPr lang="en-US" b="1" i="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b="1" i="0" dirty="0" err="1">
                          <a:solidFill>
                            <a:srgbClr val="C00000"/>
                          </a:solidFill>
                          <a:effectLst/>
                        </a:rPr>
                        <a:t>szombatja</a:t>
                      </a:r>
                      <a:endParaRPr lang="en-US" b="1" i="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i="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Nyárközép</a:t>
                      </a:r>
                      <a:endParaRPr lang="en-US" b="1" i="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i="0" dirty="0" err="1">
                          <a:solidFill>
                            <a:srgbClr val="C00000"/>
                          </a:solidFill>
                          <a:effectLst/>
                        </a:rPr>
                        <a:t>Juhannuspäivä</a:t>
                      </a:r>
                      <a:endParaRPr lang="en-US" b="1" i="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661978">
                <a:tc>
                  <a:txBody>
                    <a:bodyPr/>
                    <a:lstStyle/>
                    <a:p>
                      <a:r>
                        <a:rPr lang="hu-HU" b="1" i="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Nov.</a:t>
                      </a:r>
                      <a:r>
                        <a:rPr lang="hu-HU" b="1" i="0" dirty="0">
                          <a:solidFill>
                            <a:srgbClr val="C00000"/>
                          </a:solidFill>
                          <a:effectLst/>
                        </a:rPr>
                        <a:t> első szombatja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i="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Mindenszentek</a:t>
                      </a:r>
                      <a:r>
                        <a:rPr lang="en-US" b="1" i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b="1" i="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napja</a:t>
                      </a:r>
                      <a:endParaRPr lang="en-US" b="1" i="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i="0" dirty="0" err="1">
                          <a:solidFill>
                            <a:srgbClr val="C00000"/>
                          </a:solidFill>
                          <a:effectLst/>
                        </a:rPr>
                        <a:t>Pyhäinpäivä</a:t>
                      </a:r>
                      <a:endParaRPr lang="en-US" b="1" i="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519233">
                <a:tc>
                  <a:txBody>
                    <a:bodyPr/>
                    <a:lstStyle/>
                    <a:p>
                      <a:r>
                        <a:rPr lang="en-US" b="1" i="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Dec</a:t>
                      </a:r>
                      <a:r>
                        <a:rPr lang="hu-HU" b="1" i="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.</a:t>
                      </a:r>
                      <a:r>
                        <a:rPr lang="en-US" b="1" i="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b="1" i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6.</a:t>
                      </a:r>
                      <a:endParaRPr lang="en-US" b="1" i="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i="0">
                          <a:solidFill>
                            <a:srgbClr val="C00000"/>
                          </a:solidFill>
                          <a:effectLst/>
                        </a:rPr>
                        <a:t>Függetlenség napja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i="0">
                          <a:solidFill>
                            <a:srgbClr val="C00000"/>
                          </a:solidFill>
                          <a:effectLst/>
                        </a:rPr>
                        <a:t>Itsenäisyyspäivä</a:t>
                      </a:r>
                    </a:p>
                  </a:txBody>
                  <a:tcPr anchor="ctr"/>
                </a:tc>
              </a:tr>
              <a:tr h="487070">
                <a:tc>
                  <a:txBody>
                    <a:bodyPr/>
                    <a:lstStyle/>
                    <a:p>
                      <a:r>
                        <a:rPr lang="en-US" b="1" i="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Dec</a:t>
                      </a:r>
                      <a:r>
                        <a:rPr lang="hu-HU" b="1" i="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.</a:t>
                      </a:r>
                      <a:r>
                        <a:rPr lang="en-US" b="1" i="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b="1" i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24.</a:t>
                      </a:r>
                      <a:endParaRPr lang="en-US" b="1" i="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i="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Karácsony</a:t>
                      </a:r>
                      <a:r>
                        <a:rPr lang="en-US" b="1" i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b="1" i="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estéje</a:t>
                      </a:r>
                      <a:endParaRPr lang="en-US" b="1" i="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i="0">
                          <a:solidFill>
                            <a:srgbClr val="C00000"/>
                          </a:solidFill>
                          <a:effectLst/>
                        </a:rPr>
                        <a:t>Jouluaatto</a:t>
                      </a:r>
                    </a:p>
                  </a:txBody>
                  <a:tcPr anchor="ctr"/>
                </a:tc>
              </a:tr>
              <a:tr h="519233">
                <a:tc>
                  <a:txBody>
                    <a:bodyPr/>
                    <a:lstStyle/>
                    <a:p>
                      <a:r>
                        <a:rPr lang="en-US" b="1" i="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Dec</a:t>
                      </a:r>
                      <a:r>
                        <a:rPr lang="hu-HU" b="1" i="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.</a:t>
                      </a:r>
                      <a:r>
                        <a:rPr lang="en-US" b="1" i="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b="1" i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25.</a:t>
                      </a:r>
                      <a:endParaRPr lang="en-US" b="1" i="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b="1" i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Karácsony </a:t>
                      </a:r>
                      <a:r>
                        <a:rPr lang="hu-HU" b="1" i="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első </a:t>
                      </a:r>
                      <a:r>
                        <a:rPr lang="hu-HU" b="1" i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napja</a:t>
                      </a:r>
                      <a:endParaRPr lang="hu-HU" b="1" i="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i="0">
                          <a:solidFill>
                            <a:srgbClr val="C00000"/>
                          </a:solidFill>
                          <a:effectLst/>
                        </a:rPr>
                        <a:t>Joulupäivä</a:t>
                      </a:r>
                    </a:p>
                  </a:txBody>
                  <a:tcPr anchor="ctr"/>
                </a:tc>
              </a:tr>
              <a:tr h="661978">
                <a:tc>
                  <a:txBody>
                    <a:bodyPr/>
                    <a:lstStyle/>
                    <a:p>
                      <a:r>
                        <a:rPr lang="en-US" b="1" i="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Dec</a:t>
                      </a:r>
                      <a:r>
                        <a:rPr lang="hu-HU" b="1" i="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.</a:t>
                      </a:r>
                      <a:r>
                        <a:rPr lang="en-US" b="1" i="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b="1" i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26.</a:t>
                      </a:r>
                      <a:endParaRPr lang="en-US" b="1" i="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i="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Karácsony</a:t>
                      </a:r>
                      <a:r>
                        <a:rPr lang="en-US" b="1" i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b="1" i="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másodnapja</a:t>
                      </a:r>
                      <a:endParaRPr lang="en-US" b="1" i="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C00000"/>
                          </a:solidFill>
                          <a:effectLst/>
                        </a:rPr>
                        <a:t>2. </a:t>
                      </a:r>
                      <a:r>
                        <a:rPr lang="en-US" b="1" i="0" dirty="0" err="1">
                          <a:solidFill>
                            <a:srgbClr val="C00000"/>
                          </a:solidFill>
                          <a:effectLst/>
                        </a:rPr>
                        <a:t>Joulupäivä</a:t>
                      </a:r>
                      <a:r>
                        <a:rPr lang="en-US" b="1" i="0" dirty="0">
                          <a:solidFill>
                            <a:srgbClr val="C00000"/>
                          </a:solidFill>
                          <a:effectLst/>
                        </a:rPr>
                        <a:t> or </a:t>
                      </a:r>
                      <a:endParaRPr lang="hu-HU" b="1" i="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r>
                        <a:rPr lang="en-US" b="1" i="0" dirty="0" err="1" smtClean="0">
                          <a:solidFill>
                            <a:srgbClr val="C00000"/>
                          </a:solidFill>
                          <a:effectLst/>
                        </a:rPr>
                        <a:t>Tapaninpäivä</a:t>
                      </a:r>
                      <a:endParaRPr lang="en-US" b="1" i="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anchor="ctr"/>
                </a:tc>
              </a:tr>
              <a:tr h="378273">
                <a:tc>
                  <a:txBody>
                    <a:bodyPr/>
                    <a:lstStyle/>
                    <a:p>
                      <a:r>
                        <a:rPr lang="en-US" b="1" i="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Dec</a:t>
                      </a:r>
                      <a:r>
                        <a:rPr lang="hu-HU" b="1" i="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.</a:t>
                      </a:r>
                      <a:r>
                        <a:rPr lang="en-US" b="1" i="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b="1" i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31.</a:t>
                      </a:r>
                      <a:endParaRPr lang="en-US" b="1" i="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i="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Újév</a:t>
                      </a:r>
                      <a:r>
                        <a:rPr lang="en-US" b="1" i="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b="1" i="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éjjele</a:t>
                      </a:r>
                      <a:endParaRPr lang="en-US" b="1" i="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i="0" dirty="0" err="1">
                          <a:solidFill>
                            <a:srgbClr val="C00000"/>
                          </a:solidFill>
                          <a:effectLst/>
                        </a:rPr>
                        <a:t>Uudenvuodenaatto</a:t>
                      </a:r>
                      <a:endParaRPr lang="en-US" b="1" i="0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4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72400" y="260648"/>
            <a:ext cx="609600" cy="609600"/>
          </a:xfrm>
          <a:prstGeom prst="rect">
            <a:avLst/>
          </a:prstGeom>
        </p:spPr>
      </p:pic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276198797"/>
              </p:ext>
            </p:extLst>
          </p:nvPr>
        </p:nvGraphicFramePr>
        <p:xfrm>
          <a:off x="1129978" y="1815641"/>
          <a:ext cx="7244084" cy="453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2376797"/>
      </p:ext>
    </p:extLst>
  </p:cSld>
  <p:clrMapOvr>
    <a:masterClrMapping/>
  </p:clrMapOvr>
  <p:transition spd="slow" advClick="0" advTm="165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Graphic spid="7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MŰKÖDÉS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43" b="21810"/>
          <a:stretch/>
        </p:blipFill>
        <p:spPr>
          <a:xfrm>
            <a:off x="251519" y="1556792"/>
            <a:ext cx="4767957" cy="3370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767" y="3501008"/>
            <a:ext cx="4855685" cy="2852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918" y="1578069"/>
            <a:ext cx="6370418" cy="4775411"/>
          </a:xfrm>
          <a:prstGeom prst="rect">
            <a:avLst/>
          </a:prstGeom>
        </p:spPr>
      </p:pic>
      <p:pic>
        <p:nvPicPr>
          <p:cNvPr id="7" name="5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93108" y="2245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9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4750">
        <p14:prism isContent="1"/>
      </p:transition>
    </mc:Choice>
    <mc:Fallback xmlns="">
      <p:transition spd="slow" advClick="0" advTm="347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8" y="116632"/>
            <a:ext cx="8842248" cy="896144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AZ</a:t>
            </a:r>
            <a:r>
              <a:rPr lang="hu-HU" sz="4000" b="1" dirty="0" smtClean="0"/>
              <a:t> ELKÉSZÍTÉS</a:t>
            </a:r>
            <a:r>
              <a:rPr lang="en-US" sz="4000" b="1" dirty="0" smtClean="0"/>
              <a:t> </a:t>
            </a:r>
            <a:r>
              <a:rPr lang="hu-HU" sz="4000" b="1" dirty="0" smtClean="0"/>
              <a:t>FŐBB LÉPÉSEI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" r="998"/>
          <a:stretch/>
        </p:blipFill>
        <p:spPr>
          <a:xfrm>
            <a:off x="1475656" y="1570053"/>
            <a:ext cx="6336704" cy="4811275"/>
          </a:xfrm>
          <a:prstGeom prst="rect">
            <a:avLst/>
          </a:prstGeom>
        </p:spPr>
      </p:pic>
      <p:pic>
        <p:nvPicPr>
          <p:cNvPr id="3" name="7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9604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4560"/>
      </p:ext>
    </p:extLst>
  </p:cSld>
  <p:clrMapOvr>
    <a:masterClrMapping/>
  </p:clrMapOvr>
  <p:transition spd="slow" advClick="0" advTm="1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79512" y="116632"/>
            <a:ext cx="8842248" cy="89614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rgbClr val="7030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AZ</a:t>
            </a:r>
            <a:r>
              <a:rPr lang="hu-HU" sz="4000" b="1" dirty="0" smtClean="0"/>
              <a:t> ELKÉSZÍTÉS</a:t>
            </a:r>
            <a:r>
              <a:rPr lang="en-US" sz="4000" b="1" dirty="0" smtClean="0"/>
              <a:t> </a:t>
            </a:r>
            <a:r>
              <a:rPr lang="hu-HU" sz="4000" b="1" dirty="0" smtClean="0"/>
              <a:t>FŐBB LÉPÉSEI</a:t>
            </a:r>
            <a:endParaRPr lang="en-US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4526617" cy="33932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56" y="3140968"/>
            <a:ext cx="4248472" cy="3205665"/>
          </a:xfrm>
          <a:prstGeom prst="rect">
            <a:avLst/>
          </a:prstGeom>
        </p:spPr>
      </p:pic>
      <p:pic>
        <p:nvPicPr>
          <p:cNvPr id="3" name="8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15603" y="1012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7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1000">
        <p14:conveyor dir="l"/>
      </p:transition>
    </mc:Choice>
    <mc:Fallback xmlns="">
      <p:transition spd="slow" advClick="0" advTm="2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9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40152" y="1287373"/>
            <a:ext cx="609600" cy="6096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7504" y="116632"/>
            <a:ext cx="8842248" cy="89614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rgbClr val="7030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AZ</a:t>
            </a:r>
            <a:r>
              <a:rPr lang="hu-HU" sz="4000" b="1" dirty="0" smtClean="0"/>
              <a:t> ELKÉSZÍTÉS</a:t>
            </a:r>
            <a:r>
              <a:rPr lang="en-US" sz="4000" b="1" dirty="0" smtClean="0"/>
              <a:t> </a:t>
            </a:r>
            <a:r>
              <a:rPr lang="hu-HU" sz="4000" b="1" dirty="0" smtClean="0"/>
              <a:t>FŐBB LÉPÉSEI</a:t>
            </a:r>
            <a:endParaRPr lang="en-US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92172"/>
            <a:ext cx="6401633" cy="478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7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>
        <p14:ferris dir="l"/>
      </p:transition>
    </mc:Choice>
    <mc:Fallback xmlns="">
      <p:transition spd="slow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0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04468" y="1012776"/>
            <a:ext cx="609600" cy="6096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6591" y="116632"/>
            <a:ext cx="8842248" cy="89614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rgbClr val="7030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AZ</a:t>
            </a:r>
            <a:r>
              <a:rPr lang="hu-HU" sz="4000" b="1" dirty="0" smtClean="0"/>
              <a:t> ELKÉSZÍTÉS</a:t>
            </a:r>
            <a:r>
              <a:rPr lang="en-US" sz="4000" b="1" dirty="0" smtClean="0"/>
              <a:t> </a:t>
            </a:r>
            <a:r>
              <a:rPr lang="hu-HU" sz="4000" b="1" dirty="0" smtClean="0"/>
              <a:t>FŐBB LÉPÉSEI</a:t>
            </a:r>
            <a:endParaRPr lang="en-US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68752"/>
            <a:ext cx="6480720" cy="483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5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0000">
        <p14:prism isInverted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9512" y="84584"/>
            <a:ext cx="8842248" cy="89614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rgbClr val="7030A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AZ</a:t>
            </a:r>
            <a:r>
              <a:rPr lang="hu-HU" sz="4000" b="1" dirty="0" smtClean="0"/>
              <a:t> ELKÉSZÍTÉS</a:t>
            </a:r>
            <a:r>
              <a:rPr lang="en-US" sz="4000" b="1" dirty="0" smtClean="0"/>
              <a:t> </a:t>
            </a:r>
            <a:r>
              <a:rPr lang="hu-HU" sz="4000" b="1" dirty="0" smtClean="0"/>
              <a:t>FŐBB LÉPÉSEI</a:t>
            </a:r>
            <a:endParaRPr lang="en-US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74794"/>
            <a:ext cx="6408712" cy="480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98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10000">
        <p14:doors dir="vert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903</TotalTime>
  <Words>193</Words>
  <Application>Microsoft Office PowerPoint</Application>
  <PresentationFormat>On-screen Show (4:3)</PresentationFormat>
  <Paragraphs>56</Paragraphs>
  <Slides>17</Slides>
  <Notes>0</Notes>
  <HiddenSlides>0</HiddenSlides>
  <MMClips>17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Civic</vt:lpstr>
      <vt:lpstr>EZ AZ ÉN MŰVEM „Bemutató egy bemutatóról”</vt:lpstr>
      <vt:lpstr>FELÉPÍTÉS</vt:lpstr>
      <vt:lpstr>FELÉPÍTÉS</vt:lpstr>
      <vt:lpstr>MŰKÖDÉS</vt:lpstr>
      <vt:lpstr>AZ ELKÉSZÍTÉS FŐBB LÉPÉSEI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AZ ELKÉSZÍTÉS FŐBB LÉPÉSEI</vt:lpstr>
      <vt:lpstr>AZ ELKÉSZÍTÉS FŐBB LÉPÉSEI</vt:lpstr>
      <vt:lpstr>AZ ELKÉSZÍTÉS FŐBB LÉPÉSEI</vt:lpstr>
      <vt:lpstr>AZ ELKÉSZÍTÉS FŐBB LÉPÉSEI</vt:lpstr>
      <vt:lpstr>AZ ELKÉSZÍTÉS FŐBB LÉPÉSEI</vt:lpstr>
      <vt:lpstr>TUDOD-E???</vt:lpstr>
      <vt:lpstr>Köszönöm a figyelmet!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Vivien</dc:creator>
  <cp:lastModifiedBy>Vivien</cp:lastModifiedBy>
  <cp:revision>59</cp:revision>
  <dcterms:created xsi:type="dcterms:W3CDTF">2015-01-02T10:11:36Z</dcterms:created>
  <dcterms:modified xsi:type="dcterms:W3CDTF">2015-01-06T16:28:13Z</dcterms:modified>
</cp:coreProperties>
</file>