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4" r:id="rId17"/>
    <p:sldId id="271" r:id="rId18"/>
    <p:sldId id="272" r:id="rId19"/>
    <p:sldId id="275" r:id="rId20"/>
    <p:sldId id="276" r:id="rId21"/>
    <p:sldId id="273" r:id="rId22"/>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7" autoAdjust="0"/>
  </p:normalViewPr>
  <p:slideViewPr>
    <p:cSldViewPr>
      <p:cViewPr>
        <p:scale>
          <a:sx n="70" d="100"/>
          <a:sy n="70" d="100"/>
        </p:scale>
        <p:origin x="-522" y="-1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4C12BEC-166E-4937-9987-CA2BFA076764}" type="datetimeFigureOut">
              <a:rPr lang="ro-RO" smtClean="0"/>
              <a:pPr/>
              <a:t>08.01.2015</a:t>
            </a:fld>
            <a:endParaRPr lang="ro-RO"/>
          </a:p>
        </p:txBody>
      </p:sp>
      <p:sp>
        <p:nvSpPr>
          <p:cNvPr id="17" name="Footer Placeholder 16"/>
          <p:cNvSpPr>
            <a:spLocks noGrp="1"/>
          </p:cNvSpPr>
          <p:nvPr>
            <p:ph type="ftr" sz="quarter" idx="11"/>
          </p:nvPr>
        </p:nvSpPr>
        <p:spPr/>
        <p:txBody>
          <a:bodyPr/>
          <a:lstStyle/>
          <a:p>
            <a:endParaRPr lang="ro-RO"/>
          </a:p>
        </p:txBody>
      </p:sp>
      <p:sp>
        <p:nvSpPr>
          <p:cNvPr id="29" name="Slide Number Placeholder 28"/>
          <p:cNvSpPr>
            <a:spLocks noGrp="1"/>
          </p:cNvSpPr>
          <p:nvPr>
            <p:ph type="sldNum" sz="quarter" idx="12"/>
          </p:nvPr>
        </p:nvSpPr>
        <p:spPr/>
        <p:txBody>
          <a:bodyPr/>
          <a:lstStyle/>
          <a:p>
            <a:fld id="{7695AF71-4A56-4FF2-BF1E-F8320A57D856}" type="slidenum">
              <a:rPr lang="ro-RO" smtClean="0"/>
              <a:pPr/>
              <a:t>‹#›</a:t>
            </a:fld>
            <a:endParaRPr lang="ro-RO"/>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C12BEC-166E-4937-9987-CA2BFA076764}" type="datetimeFigureOut">
              <a:rPr lang="ro-RO" smtClean="0"/>
              <a:pPr/>
              <a:t>08.01.2015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695AF71-4A56-4FF2-BF1E-F8320A57D856}" type="slidenum">
              <a:rPr lang="ro-RO" smtClean="0"/>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C12BEC-166E-4937-9987-CA2BFA076764}" type="datetimeFigureOut">
              <a:rPr lang="ro-RO" smtClean="0"/>
              <a:pPr/>
              <a:t>08.01.2015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695AF71-4A56-4FF2-BF1E-F8320A57D856}" type="slidenum">
              <a:rPr lang="ro-RO" smtClean="0"/>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C12BEC-166E-4937-9987-CA2BFA076764}" type="datetimeFigureOut">
              <a:rPr lang="ro-RO" smtClean="0"/>
              <a:pPr/>
              <a:t>08.01.2015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695AF71-4A56-4FF2-BF1E-F8320A57D856}" type="slidenum">
              <a:rPr lang="ro-RO" smtClean="0"/>
              <a:pPr/>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4C12BEC-166E-4937-9987-CA2BFA076764}" type="datetimeFigureOut">
              <a:rPr lang="ro-RO" smtClean="0"/>
              <a:pPr/>
              <a:t>08.01.2015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a:xfrm>
            <a:off x="7924800" y="6416675"/>
            <a:ext cx="762000" cy="365125"/>
          </a:xfrm>
        </p:spPr>
        <p:txBody>
          <a:bodyPr/>
          <a:lstStyle/>
          <a:p>
            <a:fld id="{7695AF71-4A56-4FF2-BF1E-F8320A57D856}" type="slidenum">
              <a:rPr lang="ro-RO" smtClean="0"/>
              <a:pPr/>
              <a:t>‹#›</a:t>
            </a:fld>
            <a:endParaRPr lang="ro-RO"/>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4C12BEC-166E-4937-9987-CA2BFA076764}" type="datetimeFigureOut">
              <a:rPr lang="ro-RO" smtClean="0"/>
              <a:pPr/>
              <a:t>08.01.2015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7695AF71-4A56-4FF2-BF1E-F8320A57D856}" type="slidenum">
              <a:rPr lang="ro-RO" smtClean="0"/>
              <a:pPr/>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4C12BEC-166E-4937-9987-CA2BFA076764}" type="datetimeFigureOut">
              <a:rPr lang="ro-RO" smtClean="0"/>
              <a:pPr/>
              <a:t>08.01.2015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7695AF71-4A56-4FF2-BF1E-F8320A57D856}" type="slidenum">
              <a:rPr lang="ro-RO" smtClean="0"/>
              <a:pPr/>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4C12BEC-166E-4937-9987-CA2BFA076764}" type="datetimeFigureOut">
              <a:rPr lang="ro-RO" smtClean="0"/>
              <a:pPr/>
              <a:t>08.01.2015</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7695AF71-4A56-4FF2-BF1E-F8320A57D856}" type="slidenum">
              <a:rPr lang="ro-RO" smtClean="0"/>
              <a:pPr/>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C12BEC-166E-4937-9987-CA2BFA076764}" type="datetimeFigureOut">
              <a:rPr lang="ro-RO" smtClean="0"/>
              <a:pPr/>
              <a:t>08.01.2015</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7695AF71-4A56-4FF2-BF1E-F8320A57D856}" type="slidenum">
              <a:rPr lang="ro-RO" smtClean="0"/>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4C12BEC-166E-4937-9987-CA2BFA076764}" type="datetimeFigureOut">
              <a:rPr lang="ro-RO" smtClean="0"/>
              <a:pPr/>
              <a:t>08.01.2015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7695AF71-4A56-4FF2-BF1E-F8320A57D856}" type="slidenum">
              <a:rPr lang="ro-RO" smtClean="0"/>
              <a:pPr/>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4C12BEC-166E-4937-9987-CA2BFA076764}" type="datetimeFigureOut">
              <a:rPr lang="ro-RO" smtClean="0"/>
              <a:pPr/>
              <a:t>08.01.2015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7695AF71-4A56-4FF2-BF1E-F8320A57D856}" type="slidenum">
              <a:rPr lang="ro-RO" smtClean="0"/>
              <a:pPr/>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4C12BEC-166E-4937-9987-CA2BFA076764}" type="datetimeFigureOut">
              <a:rPr lang="ro-RO" smtClean="0"/>
              <a:pPr/>
              <a:t>08.01.2015</a:t>
            </a:fld>
            <a:endParaRPr lang="ro-RO"/>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o-RO"/>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695AF71-4A56-4FF2-BF1E-F8320A57D856}" type="slidenum">
              <a:rPr lang="ro-RO" smtClean="0"/>
              <a:pPr/>
              <a:t>‹#›</a:t>
            </a:fld>
            <a:endParaRPr lang="ro-RO"/>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hu.wikipedia.org/wiki/Sony_Xperia_S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5657671"/>
            <a:ext cx="8016468" cy="1200329"/>
          </a:xfrm>
          <a:prstGeom prst="rect">
            <a:avLst/>
          </a:prstGeom>
          <a:noFill/>
        </p:spPr>
        <p:txBody>
          <a:bodyPr wrap="square" rtlCol="0">
            <a:spAutoFit/>
          </a:bodyPr>
          <a:lstStyle/>
          <a:p>
            <a:pPr algn="ctr"/>
            <a:r>
              <a:rPr lang="en-US" dirty="0" err="1" smtClean="0">
                <a:solidFill>
                  <a:schemeClr val="bg1">
                    <a:lumMod val="95000"/>
                    <a:lumOff val="5000"/>
                  </a:schemeClr>
                </a:solidFill>
                <a:latin typeface="Capture it" pitchFamily="2" charset="0"/>
              </a:rPr>
              <a:t>Silye</a:t>
            </a:r>
            <a:r>
              <a:rPr lang="en-US" dirty="0" smtClean="0">
                <a:solidFill>
                  <a:schemeClr val="bg1">
                    <a:lumMod val="95000"/>
                    <a:lumOff val="5000"/>
                  </a:schemeClr>
                </a:solidFill>
                <a:latin typeface="Capture it" pitchFamily="2" charset="0"/>
              </a:rPr>
              <a:t> L</a:t>
            </a:r>
            <a:r>
              <a:rPr lang="hu-HU" dirty="0" err="1" smtClean="0">
                <a:solidFill>
                  <a:schemeClr val="bg1">
                    <a:lumMod val="95000"/>
                    <a:lumOff val="5000"/>
                  </a:schemeClr>
                </a:solidFill>
                <a:latin typeface="Capture it" pitchFamily="2" charset="0"/>
              </a:rPr>
              <a:t>óránd</a:t>
            </a:r>
            <a:endParaRPr lang="hu-HU" dirty="0" smtClean="0">
              <a:solidFill>
                <a:schemeClr val="bg1">
                  <a:lumMod val="95000"/>
                  <a:lumOff val="5000"/>
                </a:schemeClr>
              </a:solidFill>
              <a:latin typeface="Capture it" pitchFamily="2" charset="0"/>
            </a:endParaRPr>
          </a:p>
          <a:p>
            <a:pPr algn="ctr"/>
            <a:r>
              <a:rPr lang="hu-HU" dirty="0" smtClean="0">
                <a:solidFill>
                  <a:schemeClr val="bg1">
                    <a:lumMod val="95000"/>
                    <a:lumOff val="5000"/>
                  </a:schemeClr>
                </a:solidFill>
                <a:latin typeface="Capture it" pitchFamily="2" charset="0"/>
              </a:rPr>
              <a:t>Felkészítő tanár : András Izabella</a:t>
            </a:r>
          </a:p>
          <a:p>
            <a:pPr algn="ctr"/>
            <a:r>
              <a:rPr lang="hu-HU" dirty="0" smtClean="0">
                <a:solidFill>
                  <a:schemeClr val="bg1">
                    <a:lumMod val="95000"/>
                    <a:lumOff val="5000"/>
                  </a:schemeClr>
                </a:solidFill>
                <a:latin typeface="Capture it" pitchFamily="2" charset="0"/>
              </a:rPr>
              <a:t>Gábor Áron </a:t>
            </a:r>
            <a:r>
              <a:rPr lang="hu-HU" dirty="0" smtClean="0">
                <a:solidFill>
                  <a:schemeClr val="bg1">
                    <a:lumMod val="95000"/>
                    <a:lumOff val="5000"/>
                  </a:schemeClr>
                </a:solidFill>
                <a:latin typeface="Capture it" pitchFamily="2" charset="0"/>
              </a:rPr>
              <a:t>Szakközépiskola</a:t>
            </a:r>
            <a:r>
              <a:rPr lang="hu-HU" dirty="0" smtClean="0">
                <a:solidFill>
                  <a:schemeClr val="bg1">
                    <a:lumMod val="95000"/>
                    <a:lumOff val="5000"/>
                  </a:schemeClr>
                </a:solidFill>
                <a:latin typeface="Capture it" pitchFamily="2" charset="0"/>
              </a:rPr>
              <a:t>, Mihai </a:t>
            </a:r>
            <a:r>
              <a:rPr lang="hu-HU" dirty="0" smtClean="0">
                <a:solidFill>
                  <a:schemeClr val="bg1">
                    <a:lumMod val="95000"/>
                    <a:lumOff val="5000"/>
                  </a:schemeClr>
                </a:solidFill>
                <a:latin typeface="Capture it" pitchFamily="2" charset="0"/>
              </a:rPr>
              <a:t>Eminescu </a:t>
            </a:r>
            <a:r>
              <a:rPr lang="hu-HU" dirty="0" smtClean="0">
                <a:solidFill>
                  <a:schemeClr val="bg1">
                    <a:lumMod val="95000"/>
                    <a:lumOff val="5000"/>
                  </a:schemeClr>
                </a:solidFill>
                <a:latin typeface="Capture it" pitchFamily="2" charset="0"/>
              </a:rPr>
              <a:t>utca</a:t>
            </a:r>
            <a:r>
              <a:rPr lang="hu-HU" dirty="0" smtClean="0">
                <a:solidFill>
                  <a:schemeClr val="bg1">
                    <a:lumMod val="95000"/>
                    <a:lumOff val="5000"/>
                  </a:schemeClr>
                </a:solidFill>
                <a:latin typeface="Capture it" pitchFamily="2" charset="0"/>
              </a:rPr>
              <a:t> 2</a:t>
            </a:r>
            <a:r>
              <a:rPr lang="en-US" dirty="0" smtClean="0">
                <a:solidFill>
                  <a:schemeClr val="bg1">
                    <a:lumMod val="95000"/>
                    <a:lumOff val="5000"/>
                  </a:schemeClr>
                </a:solidFill>
                <a:latin typeface="Capture it" pitchFamily="2" charset="0"/>
              </a:rPr>
              <a:t>/</a:t>
            </a:r>
            <a:r>
              <a:rPr lang="hu-HU" dirty="0" smtClean="0">
                <a:solidFill>
                  <a:schemeClr val="bg1">
                    <a:lumMod val="95000"/>
                    <a:lumOff val="5000"/>
                  </a:schemeClr>
                </a:solidFill>
                <a:latin typeface="Capture it" pitchFamily="2" charset="0"/>
              </a:rPr>
              <a:t>B, Szentegyháza </a:t>
            </a:r>
            <a:endParaRPr lang="ro-RO" dirty="0">
              <a:solidFill>
                <a:schemeClr val="bg1">
                  <a:lumMod val="95000"/>
                  <a:lumOff val="5000"/>
                </a:schemeClr>
              </a:solidFill>
              <a:latin typeface="Capture it" pitchFamily="2" charset="0"/>
            </a:endParaRPr>
          </a:p>
        </p:txBody>
      </p:sp>
      <p:sp>
        <p:nvSpPr>
          <p:cNvPr id="6" name="Rectangle 5"/>
          <p:cNvSpPr/>
          <p:nvPr/>
        </p:nvSpPr>
        <p:spPr>
          <a:xfrm>
            <a:off x="0" y="0"/>
            <a:ext cx="4347740" cy="584775"/>
          </a:xfrm>
          <a:prstGeom prst="rect">
            <a:avLst/>
          </a:prstGeom>
        </p:spPr>
        <p:txBody>
          <a:bodyPr wrap="square">
            <a:spAutoFit/>
          </a:bodyPr>
          <a:lstStyle/>
          <a:p>
            <a:pPr lvl="0" algn="ctr"/>
            <a:r>
              <a:rPr lang="en-US" sz="3200" dirty="0" err="1">
                <a:solidFill>
                  <a:prstClr val="black">
                    <a:lumMod val="95000"/>
                    <a:lumOff val="5000"/>
                  </a:prstClr>
                </a:solidFill>
                <a:latin typeface="Capture it" pitchFamily="2" charset="0"/>
              </a:rPr>
              <a:t>Kedvenc</a:t>
            </a:r>
            <a:r>
              <a:rPr lang="en-US" sz="3200" dirty="0">
                <a:solidFill>
                  <a:prstClr val="black">
                    <a:lumMod val="95000"/>
                    <a:lumOff val="5000"/>
                  </a:prstClr>
                </a:solidFill>
                <a:latin typeface="Capture it" pitchFamily="2" charset="0"/>
              </a:rPr>
              <a:t> </a:t>
            </a:r>
            <a:r>
              <a:rPr lang="en-US" sz="3200" dirty="0" err="1">
                <a:solidFill>
                  <a:prstClr val="black">
                    <a:lumMod val="95000"/>
                    <a:lumOff val="5000"/>
                  </a:prstClr>
                </a:solidFill>
                <a:latin typeface="Capture it" pitchFamily="2" charset="0"/>
              </a:rPr>
              <a:t>mobilom</a:t>
            </a:r>
            <a:endParaRPr lang="en-US" sz="3200" dirty="0">
              <a:solidFill>
                <a:prstClr val="black">
                  <a:lumMod val="95000"/>
                  <a:lumOff val="5000"/>
                </a:prstClr>
              </a:solidFill>
              <a:latin typeface="Capture it" pitchFamily="2" charset="0"/>
            </a:endParaRPr>
          </a:p>
        </p:txBody>
      </p:sp>
      <p:pic>
        <p:nvPicPr>
          <p:cNvPr id="1026" name="Picture 2" descr="http://image.arukereso.hu/gallery/162927520/full/404508.sony-xperia-sp-c53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844824"/>
            <a:ext cx="5298680" cy="35898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11560" y="1268760"/>
            <a:ext cx="4070036" cy="584775"/>
          </a:xfrm>
          <a:prstGeom prst="rect">
            <a:avLst/>
          </a:prstGeom>
          <a:noFill/>
        </p:spPr>
        <p:txBody>
          <a:bodyPr wrap="square" rtlCol="0">
            <a:spAutoFit/>
          </a:bodyPr>
          <a:lstStyle/>
          <a:p>
            <a:r>
              <a:rPr lang="hu-HU" sz="3200" dirty="0" smtClean="0">
                <a:solidFill>
                  <a:schemeClr val="bg1">
                    <a:lumMod val="95000"/>
                    <a:lumOff val="5000"/>
                  </a:schemeClr>
                </a:solidFill>
                <a:latin typeface="Capture it" pitchFamily="2" charset="0"/>
              </a:rPr>
              <a:t>Sony </a:t>
            </a:r>
            <a:r>
              <a:rPr lang="hu-HU" sz="3200" dirty="0" err="1" smtClean="0">
                <a:solidFill>
                  <a:schemeClr val="bg1">
                    <a:lumMod val="95000"/>
                    <a:lumOff val="5000"/>
                  </a:schemeClr>
                </a:solidFill>
                <a:latin typeface="Capture it" pitchFamily="2" charset="0"/>
              </a:rPr>
              <a:t>Xperia</a:t>
            </a:r>
            <a:r>
              <a:rPr lang="hu-HU" sz="3200" dirty="0" smtClean="0">
                <a:solidFill>
                  <a:schemeClr val="bg1">
                    <a:lumMod val="95000"/>
                    <a:lumOff val="5000"/>
                  </a:schemeClr>
                </a:solidFill>
                <a:latin typeface="Capture it" pitchFamily="2" charset="0"/>
              </a:rPr>
              <a:t> SP</a:t>
            </a:r>
            <a:endParaRPr lang="ro-RO" sz="3200" dirty="0">
              <a:solidFill>
                <a:schemeClr val="bg1">
                  <a:lumMod val="95000"/>
                  <a:lumOff val="5000"/>
                </a:schemeClr>
              </a:solidFill>
              <a:latin typeface="Capture it" pitchFamily="2" charset="0"/>
            </a:endParaRPr>
          </a:p>
        </p:txBody>
      </p:sp>
    </p:spTree>
    <p:extLst>
      <p:ext uri="{BB962C8B-B14F-4D97-AF65-F5344CB8AC3E}">
        <p14:creationId xmlns:p14="http://schemas.microsoft.com/office/powerpoint/2010/main" val="3976143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6632"/>
            <a:ext cx="3995936" cy="2677656"/>
          </a:xfrm>
          <a:prstGeom prst="rect">
            <a:avLst/>
          </a:prstGeom>
          <a:noFill/>
        </p:spPr>
        <p:txBody>
          <a:bodyPr wrap="square" rtlCol="0">
            <a:spAutoFit/>
          </a:bodyPr>
          <a:lstStyle/>
          <a:p>
            <a:r>
              <a:rPr lang="hu-HU" sz="2400" dirty="0" smtClean="0">
                <a:solidFill>
                  <a:schemeClr val="bg1">
                    <a:lumMod val="95000"/>
                    <a:lumOff val="5000"/>
                  </a:schemeClr>
                </a:solidFill>
                <a:latin typeface="Tahoma" pitchFamily="34" charset="0"/>
                <a:ea typeface="Tahoma" pitchFamily="34" charset="0"/>
                <a:cs typeface="Tahoma" pitchFamily="34" charset="0"/>
              </a:rPr>
              <a:t>A telefon méretei : </a:t>
            </a:r>
            <a:r>
              <a:rPr lang="ro-RO" sz="2400" dirty="0" smtClean="0">
                <a:solidFill>
                  <a:schemeClr val="bg1">
                    <a:lumMod val="95000"/>
                    <a:lumOff val="5000"/>
                  </a:schemeClr>
                </a:solidFill>
                <a:latin typeface="Tahoma" pitchFamily="34" charset="0"/>
                <a:ea typeface="Tahoma" pitchFamily="34" charset="0"/>
                <a:cs typeface="Tahoma" pitchFamily="34" charset="0"/>
              </a:rPr>
              <a:t>130.6×67.1×10 mm, </a:t>
            </a:r>
            <a:r>
              <a:rPr lang="ro-RO" sz="2400" dirty="0" err="1" smtClean="0">
                <a:solidFill>
                  <a:schemeClr val="bg1">
                    <a:lumMod val="95000"/>
                    <a:lumOff val="5000"/>
                  </a:schemeClr>
                </a:solidFill>
                <a:latin typeface="Tahoma" pitchFamily="34" charset="0"/>
                <a:ea typeface="Tahoma" pitchFamily="34" charset="0"/>
                <a:cs typeface="Tahoma" pitchFamily="34" charset="0"/>
              </a:rPr>
              <a:t>tömege</a:t>
            </a:r>
            <a:r>
              <a:rPr lang="ro-RO" sz="2400" dirty="0" smtClean="0">
                <a:solidFill>
                  <a:schemeClr val="bg1">
                    <a:lumMod val="95000"/>
                    <a:lumOff val="5000"/>
                  </a:schemeClr>
                </a:solidFill>
                <a:latin typeface="Tahoma" pitchFamily="34" charset="0"/>
                <a:ea typeface="Tahoma" pitchFamily="34" charset="0"/>
                <a:cs typeface="Tahoma" pitchFamily="34" charset="0"/>
              </a:rPr>
              <a:t> </a:t>
            </a:r>
            <a:r>
              <a:rPr lang="ro-RO" sz="2400" dirty="0" err="1" smtClean="0">
                <a:solidFill>
                  <a:schemeClr val="bg1">
                    <a:lumMod val="95000"/>
                    <a:lumOff val="5000"/>
                  </a:schemeClr>
                </a:solidFill>
                <a:latin typeface="Tahoma" pitchFamily="34" charset="0"/>
                <a:ea typeface="Tahoma" pitchFamily="34" charset="0"/>
                <a:cs typeface="Tahoma" pitchFamily="34" charset="0"/>
              </a:rPr>
              <a:t>csupán</a:t>
            </a:r>
            <a:r>
              <a:rPr lang="ro-RO" sz="2400" dirty="0" smtClean="0">
                <a:solidFill>
                  <a:schemeClr val="bg1">
                    <a:lumMod val="95000"/>
                    <a:lumOff val="5000"/>
                  </a:schemeClr>
                </a:solidFill>
                <a:latin typeface="Tahoma" pitchFamily="34" charset="0"/>
                <a:ea typeface="Tahoma" pitchFamily="34" charset="0"/>
                <a:cs typeface="Tahoma" pitchFamily="34" charset="0"/>
              </a:rPr>
              <a:t> 155 g, </a:t>
            </a:r>
            <a:r>
              <a:rPr lang="ro-RO" sz="2400" dirty="0" err="1" smtClean="0">
                <a:solidFill>
                  <a:schemeClr val="bg1">
                    <a:lumMod val="95000"/>
                    <a:lumOff val="5000"/>
                  </a:schemeClr>
                </a:solidFill>
                <a:latin typeface="Tahoma" pitchFamily="34" charset="0"/>
                <a:ea typeface="Tahoma" pitchFamily="34" charset="0"/>
                <a:cs typeface="Tahoma" pitchFamily="34" charset="0"/>
              </a:rPr>
              <a:t>kialakítása</a:t>
            </a:r>
            <a:r>
              <a:rPr lang="ro-RO" sz="2400" dirty="0" smtClean="0">
                <a:solidFill>
                  <a:schemeClr val="bg1">
                    <a:lumMod val="95000"/>
                    <a:lumOff val="5000"/>
                  </a:schemeClr>
                </a:solidFill>
                <a:latin typeface="Tahoma" pitchFamily="34" charset="0"/>
                <a:ea typeface="Tahoma" pitchFamily="34" charset="0"/>
                <a:cs typeface="Tahoma" pitchFamily="34" charset="0"/>
              </a:rPr>
              <a:t> </a:t>
            </a:r>
            <a:r>
              <a:rPr lang="ro-RO" sz="2400" dirty="0" err="1" smtClean="0">
                <a:solidFill>
                  <a:schemeClr val="bg1">
                    <a:lumMod val="95000"/>
                    <a:lumOff val="5000"/>
                  </a:schemeClr>
                </a:solidFill>
                <a:latin typeface="Tahoma" pitchFamily="34" charset="0"/>
                <a:ea typeface="Tahoma" pitchFamily="34" charset="0"/>
                <a:cs typeface="Tahoma" pitchFamily="34" charset="0"/>
              </a:rPr>
              <a:t>pedig</a:t>
            </a:r>
            <a:r>
              <a:rPr lang="ro-RO" sz="2400" dirty="0" smtClean="0">
                <a:solidFill>
                  <a:schemeClr val="bg1">
                    <a:lumMod val="95000"/>
                    <a:lumOff val="5000"/>
                  </a:schemeClr>
                </a:solidFill>
                <a:latin typeface="Tahoma" pitchFamily="34" charset="0"/>
                <a:ea typeface="Tahoma" pitchFamily="34" charset="0"/>
                <a:cs typeface="Tahoma" pitchFamily="34" charset="0"/>
              </a:rPr>
              <a:t> </a:t>
            </a:r>
            <a:r>
              <a:rPr lang="ro-RO" sz="2400" dirty="0" err="1" smtClean="0">
                <a:solidFill>
                  <a:schemeClr val="bg1">
                    <a:lumMod val="95000"/>
                    <a:lumOff val="5000"/>
                  </a:schemeClr>
                </a:solidFill>
                <a:latin typeface="Tahoma" pitchFamily="34" charset="0"/>
                <a:ea typeface="Tahoma" pitchFamily="34" charset="0"/>
                <a:cs typeface="Tahoma" pitchFamily="34" charset="0"/>
              </a:rPr>
              <a:t>klasszikus</a:t>
            </a:r>
            <a:r>
              <a:rPr lang="ro-RO" sz="2400" dirty="0" smtClean="0">
                <a:solidFill>
                  <a:schemeClr val="bg1">
                    <a:lumMod val="95000"/>
                    <a:lumOff val="5000"/>
                  </a:schemeClr>
                </a:solidFill>
                <a:latin typeface="Tahoma" pitchFamily="34" charset="0"/>
                <a:ea typeface="Tahoma" pitchFamily="34" charset="0"/>
                <a:cs typeface="Tahoma" pitchFamily="34" charset="0"/>
              </a:rPr>
              <a:t>. </a:t>
            </a:r>
            <a:r>
              <a:rPr lang="ro-RO" sz="2400" dirty="0" err="1" smtClean="0">
                <a:solidFill>
                  <a:schemeClr val="bg1">
                    <a:lumMod val="95000"/>
                    <a:lumOff val="5000"/>
                  </a:schemeClr>
                </a:solidFill>
                <a:latin typeface="Tahoma" pitchFamily="34" charset="0"/>
                <a:ea typeface="Tahoma" pitchFamily="34" charset="0"/>
                <a:cs typeface="Tahoma" pitchFamily="34" charset="0"/>
              </a:rPr>
              <a:t>Nincs</a:t>
            </a:r>
            <a:r>
              <a:rPr lang="ro-RO" sz="2400" dirty="0" smtClean="0">
                <a:solidFill>
                  <a:schemeClr val="bg1">
                    <a:lumMod val="95000"/>
                    <a:lumOff val="5000"/>
                  </a:schemeClr>
                </a:solidFill>
                <a:latin typeface="Tahoma" pitchFamily="34" charset="0"/>
                <a:ea typeface="Tahoma" pitchFamily="34" charset="0"/>
                <a:cs typeface="Tahoma" pitchFamily="34" charset="0"/>
              </a:rPr>
              <a:t> </a:t>
            </a:r>
            <a:r>
              <a:rPr lang="ro-RO" sz="2400" dirty="0" err="1" smtClean="0">
                <a:solidFill>
                  <a:schemeClr val="bg1">
                    <a:lumMod val="95000"/>
                    <a:lumOff val="5000"/>
                  </a:schemeClr>
                </a:solidFill>
                <a:latin typeface="Tahoma" pitchFamily="34" charset="0"/>
                <a:ea typeface="Tahoma" pitchFamily="34" charset="0"/>
                <a:cs typeface="Tahoma" pitchFamily="34" charset="0"/>
              </a:rPr>
              <a:t>semmiféle</a:t>
            </a:r>
            <a:r>
              <a:rPr lang="ro-RO" sz="2400" dirty="0" smtClean="0">
                <a:solidFill>
                  <a:schemeClr val="bg1">
                    <a:lumMod val="95000"/>
                    <a:lumOff val="5000"/>
                  </a:schemeClr>
                </a:solidFill>
                <a:latin typeface="Tahoma" pitchFamily="34" charset="0"/>
                <a:ea typeface="Tahoma" pitchFamily="34" charset="0"/>
                <a:cs typeface="Tahoma" pitchFamily="34" charset="0"/>
              </a:rPr>
              <a:t> </a:t>
            </a:r>
            <a:r>
              <a:rPr lang="ro-RO" sz="2400" dirty="0" err="1" smtClean="0">
                <a:solidFill>
                  <a:schemeClr val="bg1">
                    <a:lumMod val="95000"/>
                    <a:lumOff val="5000"/>
                  </a:schemeClr>
                </a:solidFill>
                <a:latin typeface="Tahoma" pitchFamily="34" charset="0"/>
                <a:ea typeface="Tahoma" pitchFamily="34" charset="0"/>
                <a:cs typeface="Tahoma" pitchFamily="34" charset="0"/>
              </a:rPr>
              <a:t>kiugró</a:t>
            </a:r>
            <a:r>
              <a:rPr lang="ro-RO" sz="2400" dirty="0" smtClean="0">
                <a:solidFill>
                  <a:schemeClr val="bg1">
                    <a:lumMod val="95000"/>
                    <a:lumOff val="5000"/>
                  </a:schemeClr>
                </a:solidFill>
                <a:latin typeface="Tahoma" pitchFamily="34" charset="0"/>
                <a:ea typeface="Tahoma" pitchFamily="34" charset="0"/>
                <a:cs typeface="Tahoma" pitchFamily="34" charset="0"/>
              </a:rPr>
              <a:t> </a:t>
            </a:r>
            <a:r>
              <a:rPr lang="ro-RO" sz="2400" dirty="0" err="1" smtClean="0">
                <a:solidFill>
                  <a:schemeClr val="bg1">
                    <a:lumMod val="95000"/>
                    <a:lumOff val="5000"/>
                  </a:schemeClr>
                </a:solidFill>
                <a:latin typeface="Tahoma" pitchFamily="34" charset="0"/>
                <a:ea typeface="Tahoma" pitchFamily="34" charset="0"/>
                <a:cs typeface="Tahoma" pitchFamily="34" charset="0"/>
              </a:rPr>
              <a:t>része</a:t>
            </a:r>
            <a:r>
              <a:rPr lang="ro-RO" sz="2400" dirty="0" smtClean="0">
                <a:solidFill>
                  <a:schemeClr val="bg1">
                    <a:lumMod val="95000"/>
                    <a:lumOff val="5000"/>
                  </a:schemeClr>
                </a:solidFill>
                <a:latin typeface="Tahoma" pitchFamily="34" charset="0"/>
                <a:ea typeface="Tahoma" pitchFamily="34" charset="0"/>
                <a:cs typeface="Tahoma" pitchFamily="34" charset="0"/>
              </a:rPr>
              <a:t>, </a:t>
            </a:r>
            <a:r>
              <a:rPr lang="ro-RO" sz="2400" dirty="0" err="1" smtClean="0">
                <a:solidFill>
                  <a:schemeClr val="bg1">
                    <a:lumMod val="95000"/>
                    <a:lumOff val="5000"/>
                  </a:schemeClr>
                </a:solidFill>
                <a:latin typeface="Tahoma" pitchFamily="34" charset="0"/>
                <a:ea typeface="Tahoma" pitchFamily="34" charset="0"/>
                <a:cs typeface="Tahoma" pitchFamily="34" charset="0"/>
              </a:rPr>
              <a:t>vagy</a:t>
            </a:r>
            <a:r>
              <a:rPr lang="ro-RO" sz="2400" dirty="0" smtClean="0">
                <a:solidFill>
                  <a:schemeClr val="bg1">
                    <a:lumMod val="95000"/>
                    <a:lumOff val="5000"/>
                  </a:schemeClr>
                </a:solidFill>
                <a:latin typeface="Tahoma" pitchFamily="34" charset="0"/>
                <a:ea typeface="Tahoma" pitchFamily="34" charset="0"/>
                <a:cs typeface="Tahoma" pitchFamily="34" charset="0"/>
              </a:rPr>
              <a:t> ha van </a:t>
            </a:r>
            <a:r>
              <a:rPr lang="ro-RO" sz="2400" dirty="0" err="1" smtClean="0">
                <a:solidFill>
                  <a:schemeClr val="bg1">
                    <a:lumMod val="95000"/>
                    <a:lumOff val="5000"/>
                  </a:schemeClr>
                </a:solidFill>
                <a:latin typeface="Tahoma" pitchFamily="34" charset="0"/>
                <a:ea typeface="Tahoma" pitchFamily="34" charset="0"/>
                <a:cs typeface="Tahoma" pitchFamily="34" charset="0"/>
              </a:rPr>
              <a:t>is</a:t>
            </a:r>
            <a:r>
              <a:rPr lang="ro-RO" sz="2400" dirty="0" smtClean="0">
                <a:solidFill>
                  <a:schemeClr val="bg1">
                    <a:lumMod val="95000"/>
                    <a:lumOff val="5000"/>
                  </a:schemeClr>
                </a:solidFill>
                <a:latin typeface="Tahoma" pitchFamily="34" charset="0"/>
                <a:ea typeface="Tahoma" pitchFamily="34" charset="0"/>
                <a:cs typeface="Tahoma" pitchFamily="34" charset="0"/>
              </a:rPr>
              <a:t>, </a:t>
            </a:r>
            <a:r>
              <a:rPr lang="ro-RO" sz="2400" dirty="0" err="1" smtClean="0">
                <a:solidFill>
                  <a:schemeClr val="bg1">
                    <a:lumMod val="95000"/>
                    <a:lumOff val="5000"/>
                  </a:schemeClr>
                </a:solidFill>
                <a:latin typeface="Tahoma" pitchFamily="34" charset="0"/>
                <a:ea typeface="Tahoma" pitchFamily="34" charset="0"/>
                <a:cs typeface="Tahoma" pitchFamily="34" charset="0"/>
              </a:rPr>
              <a:t>az</a:t>
            </a:r>
            <a:r>
              <a:rPr lang="ro-RO" sz="2400" dirty="0" smtClean="0">
                <a:solidFill>
                  <a:schemeClr val="bg1">
                    <a:lumMod val="95000"/>
                    <a:lumOff val="5000"/>
                  </a:schemeClr>
                </a:solidFill>
                <a:latin typeface="Tahoma" pitchFamily="34" charset="0"/>
                <a:ea typeface="Tahoma" pitchFamily="34" charset="0"/>
                <a:cs typeface="Tahoma" pitchFamily="34" charset="0"/>
              </a:rPr>
              <a:t> </a:t>
            </a:r>
            <a:r>
              <a:rPr lang="ro-RO" sz="2400" dirty="0" err="1" smtClean="0">
                <a:solidFill>
                  <a:schemeClr val="bg1">
                    <a:lumMod val="95000"/>
                    <a:lumOff val="5000"/>
                  </a:schemeClr>
                </a:solidFill>
                <a:latin typeface="Tahoma" pitchFamily="34" charset="0"/>
                <a:ea typeface="Tahoma" pitchFamily="34" charset="0"/>
                <a:cs typeface="Tahoma" pitchFamily="34" charset="0"/>
              </a:rPr>
              <a:t>is</a:t>
            </a:r>
            <a:r>
              <a:rPr lang="ro-RO" sz="2400" dirty="0" smtClean="0">
                <a:solidFill>
                  <a:schemeClr val="bg1">
                    <a:lumMod val="95000"/>
                    <a:lumOff val="5000"/>
                  </a:schemeClr>
                </a:solidFill>
                <a:latin typeface="Tahoma" pitchFamily="34" charset="0"/>
                <a:ea typeface="Tahoma" pitchFamily="34" charset="0"/>
                <a:cs typeface="Tahoma" pitchFamily="34" charset="0"/>
              </a:rPr>
              <a:t> </a:t>
            </a:r>
            <a:r>
              <a:rPr lang="ro-RO" sz="2400" dirty="0" err="1" smtClean="0">
                <a:solidFill>
                  <a:schemeClr val="bg1">
                    <a:lumMod val="95000"/>
                    <a:lumOff val="5000"/>
                  </a:schemeClr>
                </a:solidFill>
                <a:latin typeface="Tahoma" pitchFamily="34" charset="0"/>
                <a:ea typeface="Tahoma" pitchFamily="34" charset="0"/>
                <a:cs typeface="Tahoma" pitchFamily="34" charset="0"/>
              </a:rPr>
              <a:t>nagyon</a:t>
            </a:r>
            <a:r>
              <a:rPr lang="ro-RO" sz="2400" dirty="0" smtClean="0">
                <a:solidFill>
                  <a:schemeClr val="bg1">
                    <a:lumMod val="95000"/>
                    <a:lumOff val="5000"/>
                  </a:schemeClr>
                </a:solidFill>
                <a:latin typeface="Tahoma" pitchFamily="34" charset="0"/>
                <a:ea typeface="Tahoma" pitchFamily="34" charset="0"/>
                <a:cs typeface="Tahoma" pitchFamily="34" charset="0"/>
              </a:rPr>
              <a:t> </a:t>
            </a:r>
            <a:r>
              <a:rPr lang="ro-RO" sz="2400" dirty="0" err="1" smtClean="0">
                <a:solidFill>
                  <a:schemeClr val="bg1">
                    <a:lumMod val="95000"/>
                    <a:lumOff val="5000"/>
                  </a:schemeClr>
                </a:solidFill>
                <a:latin typeface="Tahoma" pitchFamily="34" charset="0"/>
                <a:ea typeface="Tahoma" pitchFamily="34" charset="0"/>
                <a:cs typeface="Tahoma" pitchFamily="34" charset="0"/>
              </a:rPr>
              <a:t>minimális</a:t>
            </a:r>
            <a:r>
              <a:rPr lang="ro-RO" sz="2400" dirty="0" smtClean="0">
                <a:solidFill>
                  <a:schemeClr val="bg1">
                    <a:lumMod val="95000"/>
                    <a:lumOff val="5000"/>
                  </a:schemeClr>
                </a:solidFill>
                <a:latin typeface="Tahoma" pitchFamily="34" charset="0"/>
                <a:ea typeface="Tahoma" pitchFamily="34" charset="0"/>
                <a:cs typeface="Tahoma" pitchFamily="34" charset="0"/>
              </a:rPr>
              <a:t>.</a:t>
            </a:r>
            <a:endParaRPr lang="ro-RO" sz="2400" dirty="0">
              <a:solidFill>
                <a:schemeClr val="bg1">
                  <a:lumMod val="95000"/>
                  <a:lumOff val="5000"/>
                </a:schemeClr>
              </a:solidFill>
              <a:latin typeface="Tahoma" pitchFamily="34" charset="0"/>
              <a:ea typeface="Tahoma" pitchFamily="34" charset="0"/>
              <a:cs typeface="Tahoma" pitchFamily="34" charset="0"/>
            </a:endParaRPr>
          </a:p>
        </p:txBody>
      </p:sp>
      <p:pic>
        <p:nvPicPr>
          <p:cNvPr id="6146" name="Picture 2" descr="http://i-cdn.phonearena.com/images/phonesize/7354-logo/Sony-Xperia-Z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137617"/>
            <a:ext cx="2234324" cy="43715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g.youtube.com/vi/pgA4YCAIGBI/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439" b="12284"/>
          <a:stretch/>
        </p:blipFill>
        <p:spPr bwMode="auto">
          <a:xfrm>
            <a:off x="467544" y="4077072"/>
            <a:ext cx="4572000" cy="258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210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16632"/>
            <a:ext cx="9036496" cy="1477328"/>
          </a:xfrm>
          <a:prstGeom prst="rect">
            <a:avLst/>
          </a:prstGeom>
          <a:noFill/>
        </p:spPr>
        <p:txBody>
          <a:bodyPr wrap="square" rtlCol="0">
            <a:spAutoFit/>
          </a:bodyPr>
          <a:lstStyle/>
          <a:p>
            <a:r>
              <a:rPr lang="hu-HU" dirty="0" smtClean="0">
                <a:solidFill>
                  <a:schemeClr val="bg1">
                    <a:lumMod val="95000"/>
                    <a:lumOff val="5000"/>
                  </a:schemeClr>
                </a:solidFill>
                <a:latin typeface="Tahoma" pitchFamily="34" charset="0"/>
                <a:ea typeface="Tahoma" pitchFamily="34" charset="0"/>
                <a:cs typeface="Tahoma" pitchFamily="34" charset="0"/>
              </a:rPr>
              <a:t>Személyes véleményem szerint a telefonra érdemes felszerelni egy ,,szilikon tokot’’, főleg, hogyha sokat hordjuk magunkkal. Ez ugyanis védi a telefont az ütések ellen. Persze ez nem azt jelenti, hogy ha ez rajta van, már lehet is dobálni, de mégis nagy előny a telefon számára. Védő fóliát is ajánlatos rátenni, ez a képernyőt védi a karcolódástól.</a:t>
            </a:r>
            <a:endParaRPr lang="ro-RO" dirty="0">
              <a:solidFill>
                <a:schemeClr val="bg1">
                  <a:lumMod val="95000"/>
                  <a:lumOff val="5000"/>
                </a:schemeClr>
              </a:solidFill>
              <a:latin typeface="Tahoma" pitchFamily="34" charset="0"/>
              <a:ea typeface="Tahoma" pitchFamily="34" charset="0"/>
              <a:cs typeface="Tahoma" pitchFamily="34" charset="0"/>
            </a:endParaRPr>
          </a:p>
        </p:txBody>
      </p:sp>
      <p:pic>
        <p:nvPicPr>
          <p:cNvPr id="7170" name="Picture 2" descr="http://www.supergamer.hu/images/data/product_gallery/puzdro-silikonove-jekod-tpu-pre-sony-xperia-sp-c5303-black-folia-na-displej-2500008325708-big-21586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226" b="8607"/>
          <a:stretch/>
        </p:blipFill>
        <p:spPr bwMode="auto">
          <a:xfrm>
            <a:off x="179511" y="1916832"/>
            <a:ext cx="4488809" cy="288032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mobilshop24.eu/media/catalog/product/cache/1/image/f50f57cf1384b304f45104b9f6141252/5/b/5b96478b77ac35f22bbef471ee7503b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4847" y="2924944"/>
            <a:ext cx="4290483" cy="3217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837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6632"/>
            <a:ext cx="9036496" cy="1200329"/>
          </a:xfrm>
          <a:prstGeom prst="rect">
            <a:avLst/>
          </a:prstGeom>
          <a:noFill/>
        </p:spPr>
        <p:txBody>
          <a:bodyPr wrap="square" rtlCol="0">
            <a:spAutoFit/>
          </a:bodyPr>
          <a:lstStyle/>
          <a:p>
            <a:r>
              <a:rPr lang="en-US" dirty="0" smtClean="0">
                <a:solidFill>
                  <a:schemeClr val="bg1"/>
                </a:solidFill>
                <a:latin typeface="Tahoma" pitchFamily="34" charset="0"/>
                <a:ea typeface="Tahoma" pitchFamily="34" charset="0"/>
                <a:cs typeface="Tahoma" pitchFamily="34" charset="0"/>
              </a:rPr>
              <a:t>A </a:t>
            </a:r>
            <a:r>
              <a:rPr lang="en-US" dirty="0" err="1" smtClean="0">
                <a:solidFill>
                  <a:schemeClr val="bg1"/>
                </a:solidFill>
                <a:latin typeface="Tahoma" pitchFamily="34" charset="0"/>
                <a:ea typeface="Tahoma" pitchFamily="34" charset="0"/>
                <a:cs typeface="Tahoma" pitchFamily="34" charset="0"/>
              </a:rPr>
              <a:t>telefon</a:t>
            </a:r>
            <a:r>
              <a:rPr lang="en-US" dirty="0" smtClean="0">
                <a:solidFill>
                  <a:schemeClr val="bg1"/>
                </a:solidFill>
                <a:latin typeface="Tahoma" pitchFamily="34" charset="0"/>
                <a:ea typeface="Tahoma" pitchFamily="34" charset="0"/>
                <a:cs typeface="Tahoma" pitchFamily="34" charset="0"/>
              </a:rPr>
              <a:t> </a:t>
            </a:r>
            <a:r>
              <a:rPr lang="en-US" dirty="0" err="1" smtClean="0">
                <a:solidFill>
                  <a:schemeClr val="bg1"/>
                </a:solidFill>
                <a:latin typeface="Tahoma" pitchFamily="34" charset="0"/>
                <a:ea typeface="Tahoma" pitchFamily="34" charset="0"/>
                <a:cs typeface="Tahoma" pitchFamily="34" charset="0"/>
              </a:rPr>
              <a:t>persze</a:t>
            </a:r>
            <a:r>
              <a:rPr lang="en-US" dirty="0" smtClean="0">
                <a:solidFill>
                  <a:schemeClr val="bg1"/>
                </a:solidFill>
                <a:latin typeface="Tahoma" pitchFamily="34" charset="0"/>
                <a:ea typeface="Tahoma" pitchFamily="34" charset="0"/>
                <a:cs typeface="Tahoma" pitchFamily="34" charset="0"/>
              </a:rPr>
              <a:t> a</a:t>
            </a:r>
            <a:r>
              <a:rPr lang="hu-HU" dirty="0" err="1" smtClean="0">
                <a:solidFill>
                  <a:schemeClr val="bg1"/>
                </a:solidFill>
                <a:latin typeface="Tahoma" pitchFamily="34" charset="0"/>
                <a:ea typeface="Tahoma" pitchFamily="34" charset="0"/>
                <a:cs typeface="Tahoma" pitchFamily="34" charset="0"/>
              </a:rPr>
              <a:t>zt</a:t>
            </a:r>
            <a:r>
              <a:rPr lang="en-US" dirty="0" smtClean="0">
                <a:solidFill>
                  <a:schemeClr val="bg1"/>
                </a:solidFill>
                <a:latin typeface="Tahoma" pitchFamily="34" charset="0"/>
                <a:ea typeface="Tahoma" pitchFamily="34" charset="0"/>
                <a:cs typeface="Tahoma" pitchFamily="34" charset="0"/>
              </a:rPr>
              <a:t> is t</a:t>
            </a:r>
            <a:r>
              <a:rPr lang="hu-HU" dirty="0" err="1" smtClean="0">
                <a:solidFill>
                  <a:schemeClr val="bg1"/>
                </a:solidFill>
                <a:latin typeface="Tahoma" pitchFamily="34" charset="0"/>
                <a:ea typeface="Tahoma" pitchFamily="34" charset="0"/>
                <a:cs typeface="Tahoma" pitchFamily="34" charset="0"/>
              </a:rPr>
              <a:t>ökéletesen</a:t>
            </a:r>
            <a:r>
              <a:rPr lang="hu-HU" dirty="0" smtClean="0">
                <a:solidFill>
                  <a:schemeClr val="bg1"/>
                </a:solidFill>
                <a:latin typeface="Tahoma" pitchFamily="34" charset="0"/>
                <a:ea typeface="Tahoma" pitchFamily="34" charset="0"/>
                <a:cs typeface="Tahoma" pitchFamily="34" charset="0"/>
              </a:rPr>
              <a:t> szolgálja, amire tervezték, vagyis telefonálni is nagyszerűen lehet vele. Ugyanis </a:t>
            </a:r>
            <a:r>
              <a:rPr lang="hu-HU" dirty="0" smtClean="0">
                <a:solidFill>
                  <a:schemeClr val="bg1"/>
                </a:solidFill>
                <a:latin typeface="Tahoma" pitchFamily="34" charset="0"/>
                <a:ea typeface="Tahoma" pitchFamily="34" charset="0"/>
                <a:cs typeface="Tahoma" pitchFamily="34" charset="0"/>
              </a:rPr>
              <a:t>be van </a:t>
            </a:r>
            <a:r>
              <a:rPr lang="hu-HU" dirty="0" smtClean="0">
                <a:solidFill>
                  <a:schemeClr val="bg1"/>
                </a:solidFill>
                <a:latin typeface="Tahoma" pitchFamily="34" charset="0"/>
                <a:ea typeface="Tahoma" pitchFamily="34" charset="0"/>
                <a:cs typeface="Tahoma" pitchFamily="34" charset="0"/>
              </a:rPr>
              <a:t>építve egy háttérzajszűrő, amely leszűri a háttérzajokat, hogy a hívó jobban hallja a vonal másik végén levő embert. Ezt persze ki is lehet kapcsolni, de nem fogyaszt sok energiát, így inkább tartsuk bekapcsolva.</a:t>
            </a:r>
            <a:endParaRPr lang="ro-RO" dirty="0">
              <a:solidFill>
                <a:schemeClr val="bg1"/>
              </a:solidFill>
              <a:latin typeface="Tahoma" pitchFamily="34" charset="0"/>
              <a:ea typeface="Tahoma" pitchFamily="34" charset="0"/>
              <a:cs typeface="Tahoma" pitchFamily="34" charset="0"/>
            </a:endParaRPr>
          </a:p>
        </p:txBody>
      </p:sp>
      <p:pic>
        <p:nvPicPr>
          <p:cNvPr id="2050" name="Picture 2" descr="http://www.telix.pl/images/gal/9077/xpoeria_sp_opi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1988840"/>
            <a:ext cx="4562475" cy="3543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60032" y="2132856"/>
            <a:ext cx="3960440" cy="923330"/>
          </a:xfrm>
          <a:prstGeom prst="rect">
            <a:avLst/>
          </a:prstGeom>
          <a:noFill/>
        </p:spPr>
        <p:txBody>
          <a:bodyPr wrap="square" rtlCol="0">
            <a:spAutoFit/>
          </a:bodyPr>
          <a:lstStyle/>
          <a:p>
            <a:r>
              <a:rPr lang="hu-HU" dirty="0" smtClean="0">
                <a:solidFill>
                  <a:schemeClr val="bg1"/>
                </a:solidFill>
                <a:latin typeface="Tahoma" pitchFamily="34" charset="0"/>
                <a:ea typeface="Tahoma" pitchFamily="34" charset="0"/>
                <a:cs typeface="Tahoma" pitchFamily="34" charset="0"/>
              </a:rPr>
              <a:t>5-hangerőszabályzó gomb</a:t>
            </a:r>
          </a:p>
          <a:p>
            <a:r>
              <a:rPr lang="hu-HU" dirty="0" smtClean="0">
                <a:solidFill>
                  <a:schemeClr val="bg1"/>
                </a:solidFill>
                <a:latin typeface="Tahoma" pitchFamily="34" charset="0"/>
                <a:ea typeface="Tahoma" pitchFamily="34" charset="0"/>
                <a:cs typeface="Tahoma" pitchFamily="34" charset="0"/>
              </a:rPr>
              <a:t>7-fényképező gomb</a:t>
            </a:r>
          </a:p>
          <a:p>
            <a:r>
              <a:rPr lang="hu-HU" dirty="0" smtClean="0">
                <a:solidFill>
                  <a:schemeClr val="bg1"/>
                </a:solidFill>
                <a:latin typeface="Tahoma" pitchFamily="34" charset="0"/>
                <a:ea typeface="Tahoma" pitchFamily="34" charset="0"/>
                <a:cs typeface="Tahoma" pitchFamily="34" charset="0"/>
              </a:rPr>
              <a:t>8-mikrofon</a:t>
            </a:r>
            <a:endParaRPr lang="hu-HU" dirty="0">
              <a:solidFill>
                <a:schemeClr val="bg1"/>
              </a:solidFill>
              <a:latin typeface="Tahoma" pitchFamily="34" charset="0"/>
              <a:ea typeface="Tahoma" pitchFamily="34" charset="0"/>
              <a:cs typeface="Tahoma" pitchFamily="34" charset="0"/>
            </a:endParaRPr>
          </a:p>
        </p:txBody>
      </p:sp>
      <p:sp>
        <p:nvSpPr>
          <p:cNvPr id="4" name="TextBox 3"/>
          <p:cNvSpPr txBox="1"/>
          <p:nvPr/>
        </p:nvSpPr>
        <p:spPr>
          <a:xfrm>
            <a:off x="4860032" y="4149080"/>
            <a:ext cx="4104456" cy="1200329"/>
          </a:xfrm>
          <a:prstGeom prst="rect">
            <a:avLst/>
          </a:prstGeom>
          <a:noFill/>
        </p:spPr>
        <p:txBody>
          <a:bodyPr wrap="square" rtlCol="0">
            <a:spAutoFit/>
          </a:bodyPr>
          <a:lstStyle/>
          <a:p>
            <a:r>
              <a:rPr lang="hu-HU" dirty="0" smtClean="0">
                <a:solidFill>
                  <a:schemeClr val="bg1"/>
                </a:solidFill>
                <a:latin typeface="Tahoma" pitchFamily="34" charset="0"/>
                <a:ea typeface="Tahoma" pitchFamily="34" charset="0"/>
                <a:cs typeface="Tahoma" pitchFamily="34" charset="0"/>
              </a:rPr>
              <a:t>A telefon oldalán található egy gomb, amellyel a hangerő szabályozható. A telefonnak 16 hangerőszintje van, a némával együtt.</a:t>
            </a:r>
            <a:endParaRPr lang="ro-RO"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5993430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200329"/>
          </a:xfrm>
          <a:prstGeom prst="rect">
            <a:avLst/>
          </a:prstGeom>
          <a:noFill/>
        </p:spPr>
        <p:txBody>
          <a:bodyPr wrap="square" rtlCol="0">
            <a:spAutoFit/>
          </a:bodyPr>
          <a:lstStyle/>
          <a:p>
            <a:r>
              <a:rPr lang="hu-HU" dirty="0" smtClean="0">
                <a:solidFill>
                  <a:schemeClr val="bg1"/>
                </a:solidFill>
                <a:latin typeface="Tahoma" pitchFamily="34" charset="0"/>
                <a:ea typeface="Tahoma" pitchFamily="34" charset="0"/>
                <a:cs typeface="Tahoma" pitchFamily="34" charset="0"/>
              </a:rPr>
              <a:t>A telefonra telepíthető a </a:t>
            </a:r>
            <a:r>
              <a:rPr lang="hu-HU" dirty="0" err="1" smtClean="0">
                <a:solidFill>
                  <a:schemeClr val="bg1"/>
                </a:solidFill>
                <a:latin typeface="Tahoma" pitchFamily="34" charset="0"/>
                <a:ea typeface="Tahoma" pitchFamily="34" charset="0"/>
                <a:cs typeface="Tahoma" pitchFamily="34" charset="0"/>
              </a:rPr>
              <a:t>PlayStation</a:t>
            </a:r>
            <a:r>
              <a:rPr lang="hu-HU" dirty="0" smtClean="0">
                <a:solidFill>
                  <a:schemeClr val="bg1"/>
                </a:solidFill>
                <a:latin typeface="Tahoma" pitchFamily="34" charset="0"/>
                <a:ea typeface="Tahoma" pitchFamily="34" charset="0"/>
                <a:cs typeface="Tahoma" pitchFamily="34" charset="0"/>
              </a:rPr>
              <a:t> Mobile, amellyel Play </a:t>
            </a:r>
            <a:r>
              <a:rPr lang="hu-HU" dirty="0" err="1" smtClean="0">
                <a:solidFill>
                  <a:schemeClr val="bg1"/>
                </a:solidFill>
                <a:latin typeface="Tahoma" pitchFamily="34" charset="0"/>
                <a:ea typeface="Tahoma" pitchFamily="34" charset="0"/>
                <a:cs typeface="Tahoma" pitchFamily="34" charset="0"/>
              </a:rPr>
              <a:t>Station</a:t>
            </a:r>
            <a:r>
              <a:rPr lang="hu-HU" dirty="0" smtClean="0">
                <a:solidFill>
                  <a:schemeClr val="bg1"/>
                </a:solidFill>
                <a:latin typeface="Tahoma" pitchFamily="34" charset="0"/>
                <a:ea typeface="Tahoma" pitchFamily="34" charset="0"/>
                <a:cs typeface="Tahoma" pitchFamily="34" charset="0"/>
              </a:rPr>
              <a:t> játékok játszhatóak a telefonon, egy kontroller segítségével. Képes továbbá Dual Shock </a:t>
            </a:r>
            <a:r>
              <a:rPr lang="hu-HU" dirty="0" smtClean="0">
                <a:solidFill>
                  <a:schemeClr val="bg1"/>
                </a:solidFill>
                <a:latin typeface="Tahoma" pitchFamily="34" charset="0"/>
                <a:ea typeface="Tahoma" pitchFamily="34" charset="0"/>
                <a:cs typeface="Tahoma" pitchFamily="34" charset="0"/>
              </a:rPr>
              <a:t>kontrollert </a:t>
            </a:r>
            <a:r>
              <a:rPr lang="hu-HU" dirty="0" smtClean="0">
                <a:solidFill>
                  <a:schemeClr val="bg1"/>
                </a:solidFill>
                <a:latin typeface="Tahoma" pitchFamily="34" charset="0"/>
                <a:ea typeface="Tahoma" pitchFamily="34" charset="0"/>
                <a:cs typeface="Tahoma" pitchFamily="34" charset="0"/>
              </a:rPr>
              <a:t>is felismerni, amely vibrál különböző effektusok hatására, pl. egy játékon belüli robbanásra.</a:t>
            </a:r>
            <a:endParaRPr lang="ro-RO" dirty="0">
              <a:solidFill>
                <a:schemeClr val="bg1"/>
              </a:solidFill>
              <a:latin typeface="Tahoma" pitchFamily="34" charset="0"/>
              <a:ea typeface="Tahoma" pitchFamily="34" charset="0"/>
              <a:cs typeface="Tahoma" pitchFamily="34" charset="0"/>
            </a:endParaRPr>
          </a:p>
        </p:txBody>
      </p:sp>
      <p:pic>
        <p:nvPicPr>
          <p:cNvPr id="3074" name="Picture 2" descr="http://icdn2.digitaltrends.com/image/xperia-dualshock-848x46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484784"/>
            <a:ext cx="4737630" cy="25922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cdn.us.playstation.com/pscomauth/groups/public/documents/webasset/psm_devic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7" y="3212976"/>
            <a:ext cx="4157441"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438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46880" y="578882"/>
            <a:ext cx="5585560" cy="1754326"/>
          </a:xfrm>
          <a:prstGeom prst="rect">
            <a:avLst/>
          </a:prstGeom>
          <a:noFill/>
        </p:spPr>
        <p:txBody>
          <a:bodyPr wrap="square" rtlCol="0">
            <a:spAutoFit/>
          </a:bodyPr>
          <a:lstStyle/>
          <a:p>
            <a:r>
              <a:rPr lang="hu-HU" dirty="0" smtClean="0">
                <a:solidFill>
                  <a:schemeClr val="bg1"/>
                </a:solidFill>
                <a:latin typeface="Tahoma" pitchFamily="34" charset="0"/>
                <a:ea typeface="Tahoma" pitchFamily="34" charset="0"/>
                <a:cs typeface="Tahoma" pitchFamily="34" charset="0"/>
              </a:rPr>
              <a:t>Ugyanúgy, mint más telefonokon, ezen is megtalálhatóak az alapfunkciók, mint pl. az ébresztő, a stopper, a számológép, a naptár vagy még egy </a:t>
            </a:r>
            <a:r>
              <a:rPr lang="hu-HU" dirty="0" err="1" smtClean="0">
                <a:solidFill>
                  <a:schemeClr val="bg1"/>
                </a:solidFill>
                <a:latin typeface="Tahoma" pitchFamily="34" charset="0"/>
                <a:ea typeface="Tahoma" pitchFamily="34" charset="0"/>
                <a:cs typeface="Tahoma" pitchFamily="34" charset="0"/>
              </a:rPr>
              <a:t>Windows-os</a:t>
            </a:r>
            <a:r>
              <a:rPr lang="hu-HU" dirty="0" smtClean="0">
                <a:solidFill>
                  <a:schemeClr val="bg1"/>
                </a:solidFill>
                <a:latin typeface="Tahoma" pitchFamily="34" charset="0"/>
                <a:ea typeface="Tahoma" pitchFamily="34" charset="0"/>
                <a:cs typeface="Tahoma" pitchFamily="34" charset="0"/>
              </a:rPr>
              <a:t> program, az Adobe </a:t>
            </a:r>
            <a:r>
              <a:rPr lang="hu-HU" dirty="0" err="1" smtClean="0">
                <a:solidFill>
                  <a:schemeClr val="bg1"/>
                </a:solidFill>
                <a:latin typeface="Tahoma" pitchFamily="34" charset="0"/>
                <a:ea typeface="Tahoma" pitchFamily="34" charset="0"/>
                <a:cs typeface="Tahoma" pitchFamily="34" charset="0"/>
              </a:rPr>
              <a:t>Reader</a:t>
            </a:r>
            <a:r>
              <a:rPr lang="hu-HU" dirty="0" smtClean="0">
                <a:solidFill>
                  <a:schemeClr val="bg1"/>
                </a:solidFill>
                <a:latin typeface="Tahoma" pitchFamily="34" charset="0"/>
                <a:ea typeface="Tahoma" pitchFamily="34" charset="0"/>
                <a:cs typeface="Tahoma" pitchFamily="34" charset="0"/>
              </a:rPr>
              <a:t>. Ennek segítségével könnyen lejátszhatunk </a:t>
            </a:r>
            <a:r>
              <a:rPr lang="hu-HU" dirty="0" smtClean="0">
                <a:solidFill>
                  <a:schemeClr val="bg1"/>
                </a:solidFill>
                <a:latin typeface="Tahoma" pitchFamily="34" charset="0"/>
                <a:ea typeface="Tahoma" pitchFamily="34" charset="0"/>
                <a:cs typeface="Tahoma" pitchFamily="34" charset="0"/>
              </a:rPr>
              <a:t>PDF </a:t>
            </a:r>
            <a:r>
              <a:rPr lang="hu-HU" dirty="0" smtClean="0">
                <a:solidFill>
                  <a:schemeClr val="bg1"/>
                </a:solidFill>
                <a:latin typeface="Tahoma" pitchFamily="34" charset="0"/>
                <a:ea typeface="Tahoma" pitchFamily="34" charset="0"/>
                <a:cs typeface="Tahoma" pitchFamily="34" charset="0"/>
              </a:rPr>
              <a:t>fájlokat a készülék segítségével.</a:t>
            </a:r>
            <a:endParaRPr lang="ro-RO" dirty="0">
              <a:solidFill>
                <a:schemeClr val="bg1"/>
              </a:solidFill>
              <a:latin typeface="Tahoma" pitchFamily="34" charset="0"/>
              <a:ea typeface="Tahoma" pitchFamily="34" charset="0"/>
              <a:cs typeface="Tahoma" pitchFamily="34" charset="0"/>
            </a:endParaRPr>
          </a:p>
        </p:txBody>
      </p:sp>
      <p:pic>
        <p:nvPicPr>
          <p:cNvPr id="4098" name="Picture 2" descr="http://static.lhp.hu/letoltokozpont.hu/keptar/4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3507278"/>
            <a:ext cx="2692286" cy="201622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gizmobolt.com/wp-content/uploads/2014/03/Xperia-Z2-Calculator-4.4.2-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809" y="260648"/>
            <a:ext cx="1655153" cy="294479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onymobil.hu/wp-content/uploads/2013/03/Xperia-T-organizer.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3034"/>
          <a:stretch/>
        </p:blipFill>
        <p:spPr bwMode="auto">
          <a:xfrm>
            <a:off x="827575" y="3507278"/>
            <a:ext cx="2822773" cy="247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947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200329"/>
          </a:xfrm>
          <a:prstGeom prst="rect">
            <a:avLst/>
          </a:prstGeom>
          <a:noFill/>
        </p:spPr>
        <p:txBody>
          <a:bodyPr wrap="square" rtlCol="0">
            <a:spAutoFit/>
          </a:bodyPr>
          <a:lstStyle/>
          <a:p>
            <a:r>
              <a:rPr lang="hu-HU" dirty="0" smtClean="0">
                <a:solidFill>
                  <a:schemeClr val="bg1"/>
                </a:solidFill>
                <a:latin typeface="Tahoma" pitchFamily="34" charset="0"/>
                <a:ea typeface="Tahoma" pitchFamily="34" charset="0"/>
                <a:cs typeface="Tahoma" pitchFamily="34" charset="0"/>
              </a:rPr>
              <a:t>A készülékre alapból telepített alkalmazások között szerepel a </a:t>
            </a:r>
            <a:r>
              <a:rPr lang="ro-RO" dirty="0" smtClean="0">
                <a:solidFill>
                  <a:schemeClr val="bg1"/>
                </a:solidFill>
                <a:latin typeface="Tahoma" pitchFamily="34" charset="0"/>
                <a:ea typeface="Tahoma" pitchFamily="34" charset="0"/>
                <a:cs typeface="Tahoma" pitchFamily="34" charset="0"/>
              </a:rPr>
              <a:t>TrackID, amely nem más, mint egy zenefelismerő. A program mintát vesz a zeneszámból, majd elküldi azt a hálózatra, majd ha az felismerte, </a:t>
            </a:r>
            <a:r>
              <a:rPr lang="ro-RO" dirty="0" smtClean="0">
                <a:solidFill>
                  <a:schemeClr val="bg1"/>
                </a:solidFill>
                <a:latin typeface="Tahoma" pitchFamily="34" charset="0"/>
                <a:ea typeface="Tahoma" pitchFamily="34" charset="0"/>
                <a:cs typeface="Tahoma" pitchFamily="34" charset="0"/>
              </a:rPr>
              <a:t>visszaküldi </a:t>
            </a:r>
            <a:r>
              <a:rPr lang="ro-RO" dirty="0" smtClean="0">
                <a:solidFill>
                  <a:schemeClr val="bg1"/>
                </a:solidFill>
                <a:latin typeface="Tahoma" pitchFamily="34" charset="0"/>
                <a:ea typeface="Tahoma" pitchFamily="34" charset="0"/>
                <a:cs typeface="Tahoma" pitchFamily="34" charset="0"/>
              </a:rPr>
              <a:t>az adatokat a telefonra. És ezt mind meglepően gyorsan végrehajtja.</a:t>
            </a:r>
            <a:endParaRPr lang="hu-HU" dirty="0" smtClean="0">
              <a:solidFill>
                <a:schemeClr val="bg1"/>
              </a:solidFill>
              <a:latin typeface="Tahoma" pitchFamily="34" charset="0"/>
              <a:ea typeface="Tahoma" pitchFamily="34" charset="0"/>
              <a:cs typeface="Tahoma" pitchFamily="34" charset="0"/>
            </a:endParaRPr>
          </a:p>
        </p:txBody>
      </p:sp>
      <p:pic>
        <p:nvPicPr>
          <p:cNvPr id="5122" name="Picture 2" descr="http://sonymobil.hu/wp-content/uploads/2014/07/TrackID_4.0.B.1.0_7-315x56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456505"/>
            <a:ext cx="3000375" cy="533400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mobilarena.hu/dl/cnt/2014-05/108325/ss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5423" y="1412776"/>
            <a:ext cx="3024336" cy="5378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7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0"/>
            <a:ext cx="8424936" cy="1477328"/>
          </a:xfrm>
          <a:prstGeom prst="rect">
            <a:avLst/>
          </a:prstGeom>
          <a:noFill/>
        </p:spPr>
        <p:txBody>
          <a:bodyPr wrap="square" rtlCol="0">
            <a:spAutoFit/>
          </a:bodyPr>
          <a:lstStyle/>
          <a:p>
            <a:r>
              <a:rPr lang="en-US" dirty="0" smtClean="0">
                <a:solidFill>
                  <a:schemeClr val="bg1">
                    <a:lumMod val="95000"/>
                    <a:lumOff val="5000"/>
                  </a:schemeClr>
                </a:solidFill>
                <a:latin typeface="Tahoma" pitchFamily="34" charset="0"/>
                <a:ea typeface="Tahoma" pitchFamily="34" charset="0"/>
                <a:cs typeface="Tahoma" pitchFamily="34" charset="0"/>
              </a:rPr>
              <a:t>A</a:t>
            </a:r>
            <a:r>
              <a:rPr lang="hu-HU" dirty="0" smtClean="0">
                <a:solidFill>
                  <a:schemeClr val="bg1">
                    <a:lumMod val="95000"/>
                    <a:lumOff val="5000"/>
                  </a:schemeClr>
                </a:solidFill>
                <a:latin typeface="Tahoma" pitchFamily="34" charset="0"/>
                <a:ea typeface="Tahoma" pitchFamily="34" charset="0"/>
                <a:cs typeface="Tahoma" pitchFamily="34" charset="0"/>
              </a:rPr>
              <a:t> </a:t>
            </a:r>
            <a:r>
              <a:rPr lang="en-US" dirty="0" err="1" smtClean="0">
                <a:solidFill>
                  <a:schemeClr val="bg1">
                    <a:lumMod val="95000"/>
                    <a:lumOff val="5000"/>
                  </a:schemeClr>
                </a:solidFill>
                <a:latin typeface="Tahoma" pitchFamily="34" charset="0"/>
                <a:ea typeface="Tahoma" pitchFamily="34" charset="0"/>
                <a:cs typeface="Tahoma" pitchFamily="34" charset="0"/>
              </a:rPr>
              <a:t>telefonba</a:t>
            </a:r>
            <a:r>
              <a:rPr lang="en-US" dirty="0" smtClean="0">
                <a:solidFill>
                  <a:schemeClr val="bg1">
                    <a:lumMod val="95000"/>
                    <a:lumOff val="5000"/>
                  </a:schemeClr>
                </a:solidFill>
                <a:latin typeface="Tahoma" pitchFamily="34" charset="0"/>
                <a:ea typeface="Tahoma" pitchFamily="34" charset="0"/>
                <a:cs typeface="Tahoma" pitchFamily="34" charset="0"/>
              </a:rPr>
              <a:t> be</a:t>
            </a:r>
            <a:r>
              <a:rPr lang="hu-HU" dirty="0" smtClean="0">
                <a:solidFill>
                  <a:schemeClr val="bg1">
                    <a:lumMod val="95000"/>
                    <a:lumOff val="5000"/>
                  </a:schemeClr>
                </a:solidFill>
                <a:latin typeface="Tahoma" pitchFamily="34" charset="0"/>
                <a:ea typeface="Tahoma" pitchFamily="34" charset="0"/>
                <a:cs typeface="Tahoma" pitchFamily="34" charset="0"/>
              </a:rPr>
              <a:t>építettek egy zeneadatszerkesztő szoftvert is, mely a Walkman opciók menüpontjában érhető el. Ezt tekinthetjük a TrackID folytatásának, ugyanis ha beszereztük a zeneszámot, de nem tudunk róla semmi adatot, ez a </a:t>
            </a:r>
            <a:r>
              <a:rPr lang="hu-HU" dirty="0" smtClean="0">
                <a:solidFill>
                  <a:schemeClr val="bg1">
                    <a:lumMod val="95000"/>
                    <a:lumOff val="5000"/>
                  </a:schemeClr>
                </a:solidFill>
                <a:latin typeface="Tahoma" pitchFamily="34" charset="0"/>
                <a:ea typeface="Tahoma" pitchFamily="34" charset="0"/>
                <a:cs typeface="Tahoma" pitchFamily="34" charset="0"/>
              </a:rPr>
              <a:t>hálózaton </a:t>
            </a:r>
            <a:r>
              <a:rPr lang="hu-HU" dirty="0" smtClean="0">
                <a:solidFill>
                  <a:schemeClr val="bg1">
                    <a:lumMod val="95000"/>
                    <a:lumOff val="5000"/>
                  </a:schemeClr>
                </a:solidFill>
                <a:latin typeface="Tahoma" pitchFamily="34" charset="0"/>
                <a:ea typeface="Tahoma" pitchFamily="34" charset="0"/>
                <a:cs typeface="Tahoma" pitchFamily="34" charset="0"/>
              </a:rPr>
              <a:t>rákeres a zene címére, előadójára, és ha talál, még albumborítót is letölt. De módosítható kézileg is. </a:t>
            </a:r>
            <a:endParaRPr lang="ro-RO" dirty="0">
              <a:solidFill>
                <a:schemeClr val="bg1">
                  <a:lumMod val="95000"/>
                  <a:lumOff val="5000"/>
                </a:schemeClr>
              </a:solidFill>
              <a:latin typeface="Tahoma" pitchFamily="34" charset="0"/>
              <a:ea typeface="Tahoma" pitchFamily="34" charset="0"/>
              <a:cs typeface="Tahoma" pitchFamily="34" charset="0"/>
            </a:endParaRPr>
          </a:p>
        </p:txBody>
      </p:sp>
      <p:pic>
        <p:nvPicPr>
          <p:cNvPr id="5" name="Picture 4" descr="http://s3.uswitchstatic.com/_img/library/news_image/sony_xperia_z2_walkman_520x300x24_fill_h4aa0f4b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25552"/>
            <a:ext cx="6989577" cy="403244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4716016" y="2636912"/>
            <a:ext cx="792088" cy="936104"/>
          </a:xfrm>
          <a:prstGeom prst="line">
            <a:avLst/>
          </a:prstGeom>
          <a:ln>
            <a:solidFill>
              <a:schemeClr val="tx2"/>
            </a:solidFill>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5076056" y="1916832"/>
            <a:ext cx="3672408" cy="646331"/>
          </a:xfrm>
          <a:prstGeom prst="rect">
            <a:avLst/>
          </a:prstGeom>
          <a:noFill/>
        </p:spPr>
        <p:txBody>
          <a:bodyPr wrap="square" rtlCol="0">
            <a:spAutoFit/>
          </a:bodyPr>
          <a:lstStyle/>
          <a:p>
            <a:r>
              <a:rPr lang="hu-HU" dirty="0" smtClean="0">
                <a:solidFill>
                  <a:schemeClr val="bg1">
                    <a:lumMod val="95000"/>
                    <a:lumOff val="5000"/>
                  </a:schemeClr>
                </a:solidFill>
                <a:latin typeface="Tahoma" pitchFamily="34" charset="0"/>
                <a:ea typeface="Tahoma" pitchFamily="34" charset="0"/>
                <a:cs typeface="Tahoma" pitchFamily="34" charset="0"/>
              </a:rPr>
              <a:t>Itt érhető el a Zeneadatszerkesztő</a:t>
            </a:r>
            <a:r>
              <a:rPr lang="hu-HU" dirty="0" smtClean="0">
                <a:solidFill>
                  <a:schemeClr val="bg1">
                    <a:lumMod val="95000"/>
                    <a:lumOff val="5000"/>
                  </a:schemeClr>
                </a:solidFill>
              </a:rPr>
              <a:t>.</a:t>
            </a:r>
            <a:endParaRPr lang="ro-RO"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477328"/>
          </a:xfrm>
          <a:prstGeom prst="rect">
            <a:avLst/>
          </a:prstGeom>
          <a:noFill/>
        </p:spPr>
        <p:txBody>
          <a:bodyPr wrap="square" rtlCol="0">
            <a:spAutoFit/>
          </a:bodyPr>
          <a:lstStyle/>
          <a:p>
            <a:r>
              <a:rPr lang="hu-HU" dirty="0" smtClean="0">
                <a:solidFill>
                  <a:schemeClr val="bg1"/>
                </a:solidFill>
                <a:latin typeface="Tahoma" pitchFamily="34" charset="0"/>
                <a:ea typeface="Tahoma" pitchFamily="34" charset="0"/>
                <a:cs typeface="Tahoma" pitchFamily="34" charset="0"/>
              </a:rPr>
              <a:t>Összefoglalva a Sony Xperia egy nagyszerű telefon, remek hardvertulajdonságokkal, és még jobb szoftverekkel. Persze a Sony-nak már vannak új művei, még jobb telefonjai, de ez minden kétség nélkül megéri az árát. Ahogy említettem, én is rendelkezem egy ilyen készülékkel, és azt tudom ajánlani, hogy aki megteheti, és Sony telefont akar beszerezni, az ezt válassza.</a:t>
            </a:r>
          </a:p>
        </p:txBody>
      </p:sp>
      <p:pic>
        <p:nvPicPr>
          <p:cNvPr id="1026" name="Picture 2" descr="http://www.theinquirer.net/IMG/271/259271/sony-xperia-sp-app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628800"/>
            <a:ext cx="6014992" cy="3383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3033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463308"/>
          </a:xfrm>
          <a:prstGeom prst="rect">
            <a:avLst/>
          </a:prstGeom>
          <a:noFill/>
        </p:spPr>
        <p:txBody>
          <a:bodyPr wrap="square" rtlCol="0">
            <a:spAutoFit/>
          </a:bodyPr>
          <a:lstStyle/>
          <a:p>
            <a:pPr marL="342900" indent="-342900">
              <a:buAutoNum type="arabicPeriod"/>
            </a:pPr>
            <a:endParaRPr lang="hu-HU" dirty="0" smtClean="0">
              <a:solidFill>
                <a:schemeClr val="bg1"/>
              </a:solidFill>
              <a:latin typeface="Tahoma" pitchFamily="34" charset="0"/>
              <a:ea typeface="Tahoma" pitchFamily="34" charset="0"/>
              <a:cs typeface="Tahoma" pitchFamily="34" charset="0"/>
            </a:endParaRPr>
          </a:p>
          <a:p>
            <a:pPr marL="342900" indent="-342900">
              <a:buAutoNum type="arabicPeriod"/>
            </a:pPr>
            <a:r>
              <a:rPr lang="hu-HU" dirty="0" smtClean="0">
                <a:solidFill>
                  <a:schemeClr val="bg1"/>
                </a:solidFill>
                <a:latin typeface="Tahoma" pitchFamily="34" charset="0"/>
                <a:ea typeface="Tahoma" pitchFamily="34" charset="0"/>
                <a:cs typeface="Tahoma" pitchFamily="34" charset="0"/>
              </a:rPr>
              <a:t>Milyen </a:t>
            </a:r>
            <a:r>
              <a:rPr lang="hu-HU" dirty="0" smtClean="0">
                <a:solidFill>
                  <a:schemeClr val="bg1"/>
                </a:solidFill>
                <a:latin typeface="Tahoma" pitchFamily="34" charset="0"/>
                <a:ea typeface="Tahoma" pitchFamily="34" charset="0"/>
                <a:cs typeface="Tahoma" pitchFamily="34" charset="0"/>
              </a:rPr>
              <a:t>színekben kapható gyárilag a Sony Xperia SP?</a:t>
            </a:r>
            <a:endParaRPr lang="en-US" dirty="0" smtClean="0">
              <a:solidFill>
                <a:schemeClr val="bg1"/>
              </a:solidFill>
              <a:latin typeface="Tahoma" pitchFamily="34" charset="0"/>
              <a:ea typeface="Tahoma" pitchFamily="34" charset="0"/>
              <a:cs typeface="Tahoma" pitchFamily="34" charset="0"/>
            </a:endParaRPr>
          </a:p>
          <a:p>
            <a:r>
              <a:rPr lang="hu-HU" dirty="0" smtClean="0">
                <a:solidFill>
                  <a:schemeClr val="bg1"/>
                </a:solidFill>
                <a:latin typeface="Tahoma" pitchFamily="34" charset="0"/>
                <a:ea typeface="Tahoma" pitchFamily="34" charset="0"/>
                <a:cs typeface="Tahoma" pitchFamily="34" charset="0"/>
                <a:hlinkClick r:id="rId2" action="ppaction://hlinksldjump"/>
              </a:rPr>
              <a:t>Fekete, sárga, kék</a:t>
            </a:r>
          </a:p>
          <a:p>
            <a:r>
              <a:rPr lang="hu-HU" dirty="0" smtClean="0">
                <a:solidFill>
                  <a:schemeClr val="bg1"/>
                </a:solidFill>
                <a:latin typeface="Tahoma" pitchFamily="34" charset="0"/>
                <a:ea typeface="Tahoma" pitchFamily="34" charset="0"/>
                <a:cs typeface="Tahoma" pitchFamily="34" charset="0"/>
                <a:hlinkClick r:id="rId3" action="ppaction://hlinksldjump"/>
              </a:rPr>
              <a:t>Fehér, fekete, piros</a:t>
            </a:r>
            <a:endParaRPr lang="hu-HU" dirty="0" smtClean="0">
              <a:solidFill>
                <a:schemeClr val="bg1"/>
              </a:solidFill>
              <a:latin typeface="Tahoma" pitchFamily="34" charset="0"/>
              <a:ea typeface="Tahoma" pitchFamily="34" charset="0"/>
              <a:cs typeface="Tahoma" pitchFamily="34" charset="0"/>
              <a:hlinkClick r:id="rId2" action="ppaction://hlinksldjump"/>
            </a:endParaRPr>
          </a:p>
          <a:p>
            <a:r>
              <a:rPr lang="hu-HU" dirty="0" smtClean="0">
                <a:solidFill>
                  <a:schemeClr val="bg1"/>
                </a:solidFill>
                <a:latin typeface="Tahoma" pitchFamily="34" charset="0"/>
                <a:ea typeface="Tahoma" pitchFamily="34" charset="0"/>
                <a:cs typeface="Tahoma" pitchFamily="34" charset="0"/>
                <a:hlinkClick r:id="rId2" action="ppaction://hlinksldjump"/>
              </a:rPr>
              <a:t>Piros, fehér, zöld</a:t>
            </a:r>
            <a:endParaRPr lang="en-US" dirty="0" smtClean="0">
              <a:solidFill>
                <a:schemeClr val="bg1"/>
              </a:solidFill>
              <a:latin typeface="Tahoma" pitchFamily="34" charset="0"/>
              <a:ea typeface="Tahoma" pitchFamily="34" charset="0"/>
              <a:cs typeface="Tahoma" pitchFamily="34" charset="0"/>
            </a:endParaRPr>
          </a:p>
          <a:p>
            <a:endParaRPr lang="hu-HU" dirty="0" smtClean="0">
              <a:solidFill>
                <a:schemeClr val="bg1"/>
              </a:solidFill>
              <a:latin typeface="Tahoma" pitchFamily="34" charset="0"/>
              <a:ea typeface="Tahoma" pitchFamily="34" charset="0"/>
              <a:cs typeface="Tahoma" pitchFamily="34" charset="0"/>
            </a:endParaRPr>
          </a:p>
          <a:p>
            <a:endParaRPr lang="hu-HU" dirty="0" smtClean="0">
              <a:solidFill>
                <a:schemeClr val="bg1"/>
              </a:solidFill>
              <a:latin typeface="Tahoma" pitchFamily="34" charset="0"/>
              <a:ea typeface="Tahoma" pitchFamily="34" charset="0"/>
              <a:cs typeface="Tahoma" pitchFamily="34" charset="0"/>
            </a:endParaRPr>
          </a:p>
          <a:p>
            <a:pPr marL="342900" indent="-342900"/>
            <a:r>
              <a:rPr lang="hu-HU" dirty="0" smtClean="0">
                <a:solidFill>
                  <a:schemeClr val="bg1"/>
                </a:solidFill>
                <a:latin typeface="Tahoma" pitchFamily="34" charset="0"/>
                <a:ea typeface="Tahoma" pitchFamily="34" charset="0"/>
                <a:cs typeface="Tahoma" pitchFamily="34" charset="0"/>
              </a:rPr>
              <a:t>2. Milyen képjavító engine-t kapott a telefon?</a:t>
            </a:r>
          </a:p>
          <a:p>
            <a:pPr marL="342900" indent="-342900"/>
            <a:r>
              <a:rPr lang="hu-HU" dirty="0" smtClean="0">
                <a:solidFill>
                  <a:schemeClr val="bg1"/>
                </a:solidFill>
                <a:latin typeface="Tahoma" pitchFamily="34" charset="0"/>
                <a:ea typeface="Tahoma" pitchFamily="34" charset="0"/>
                <a:cs typeface="Tahoma" pitchFamily="34" charset="0"/>
                <a:hlinkClick r:id="rId2" action="ppaction://hlinksldjump"/>
              </a:rPr>
              <a:t>Bravia Engine</a:t>
            </a:r>
            <a:endParaRPr lang="hu-HU" dirty="0" smtClean="0">
              <a:solidFill>
                <a:schemeClr val="bg1"/>
              </a:solidFill>
              <a:latin typeface="Tahoma" pitchFamily="34" charset="0"/>
              <a:ea typeface="Tahoma" pitchFamily="34" charset="0"/>
              <a:cs typeface="Tahoma" pitchFamily="34" charset="0"/>
            </a:endParaRPr>
          </a:p>
          <a:p>
            <a:pPr marL="342900" indent="-342900"/>
            <a:r>
              <a:rPr lang="hu-HU" dirty="0" smtClean="0">
                <a:solidFill>
                  <a:schemeClr val="bg1"/>
                </a:solidFill>
                <a:latin typeface="Tahoma" pitchFamily="34" charset="0"/>
                <a:ea typeface="Tahoma" pitchFamily="34" charset="0"/>
                <a:cs typeface="Tahoma" pitchFamily="34" charset="0"/>
                <a:hlinkClick r:id="rId3" action="ppaction://hlinksldjump"/>
              </a:rPr>
              <a:t>Bravia Engine 2</a:t>
            </a:r>
            <a:endParaRPr lang="hu-HU" dirty="0" smtClean="0">
              <a:solidFill>
                <a:schemeClr val="bg1"/>
              </a:solidFill>
              <a:latin typeface="Tahoma" pitchFamily="34" charset="0"/>
              <a:ea typeface="Tahoma" pitchFamily="34" charset="0"/>
              <a:cs typeface="Tahoma" pitchFamily="34" charset="0"/>
            </a:endParaRPr>
          </a:p>
          <a:p>
            <a:pPr marL="342900" indent="-342900"/>
            <a:r>
              <a:rPr lang="hu-HU" dirty="0" smtClean="0">
                <a:solidFill>
                  <a:schemeClr val="bg1"/>
                </a:solidFill>
                <a:latin typeface="Tahoma" pitchFamily="34" charset="0"/>
                <a:ea typeface="Tahoma" pitchFamily="34" charset="0"/>
                <a:cs typeface="Tahoma" pitchFamily="34" charset="0"/>
                <a:hlinkClick r:id="rId2" action="ppaction://hlinksldjump"/>
              </a:rPr>
              <a:t>Bravia Engine v3.0</a:t>
            </a:r>
            <a:endParaRPr lang="hu-HU" dirty="0" smtClean="0">
              <a:solidFill>
                <a:schemeClr val="bg1"/>
              </a:solidFill>
              <a:latin typeface="Tahoma" pitchFamily="34" charset="0"/>
              <a:ea typeface="Tahoma" pitchFamily="34" charset="0"/>
              <a:cs typeface="Tahoma" pitchFamily="34" charset="0"/>
            </a:endParaRPr>
          </a:p>
          <a:p>
            <a:pPr marL="342900" indent="-342900"/>
            <a:endParaRPr lang="hu-HU" dirty="0" smtClean="0">
              <a:solidFill>
                <a:schemeClr val="bg1"/>
              </a:solidFill>
              <a:latin typeface="Tahoma" pitchFamily="34" charset="0"/>
              <a:ea typeface="Tahoma" pitchFamily="34" charset="0"/>
              <a:cs typeface="Tahoma" pitchFamily="34" charset="0"/>
            </a:endParaRPr>
          </a:p>
          <a:p>
            <a:pPr marL="342900" indent="-342900"/>
            <a:endParaRPr lang="hu-HU" dirty="0" smtClean="0">
              <a:solidFill>
                <a:schemeClr val="bg1"/>
              </a:solidFill>
              <a:latin typeface="Tahoma" pitchFamily="34" charset="0"/>
              <a:ea typeface="Tahoma" pitchFamily="34" charset="0"/>
              <a:cs typeface="Tahoma" pitchFamily="34" charset="0"/>
            </a:endParaRPr>
          </a:p>
          <a:p>
            <a:pPr marL="342900" indent="-342900"/>
            <a:r>
              <a:rPr lang="hu-HU" dirty="0" smtClean="0">
                <a:solidFill>
                  <a:schemeClr val="bg1"/>
                </a:solidFill>
                <a:latin typeface="Tahoma" pitchFamily="34" charset="0"/>
                <a:ea typeface="Tahoma" pitchFamily="34" charset="0"/>
                <a:cs typeface="Tahoma" pitchFamily="34" charset="0"/>
              </a:rPr>
              <a:t>3. Mi a neve az energiatakarékos módnak?</a:t>
            </a:r>
          </a:p>
          <a:p>
            <a:pPr marL="342900" indent="-342900"/>
            <a:r>
              <a:rPr lang="hu-HU" dirty="0" smtClean="0">
                <a:solidFill>
                  <a:schemeClr val="bg1"/>
                </a:solidFill>
                <a:latin typeface="Tahoma" pitchFamily="34" charset="0"/>
                <a:ea typeface="Tahoma" pitchFamily="34" charset="0"/>
                <a:cs typeface="Tahoma" pitchFamily="34" charset="0"/>
                <a:hlinkClick r:id="rId3" action="ppaction://hlinksldjump"/>
              </a:rPr>
              <a:t>Stamina-mód</a:t>
            </a:r>
            <a:endParaRPr lang="hu-HU" dirty="0" smtClean="0">
              <a:solidFill>
                <a:schemeClr val="bg1"/>
              </a:solidFill>
              <a:latin typeface="Tahoma" pitchFamily="34" charset="0"/>
              <a:ea typeface="Tahoma" pitchFamily="34" charset="0"/>
              <a:cs typeface="Tahoma" pitchFamily="34" charset="0"/>
            </a:endParaRPr>
          </a:p>
          <a:p>
            <a:pPr marL="342900" indent="-342900"/>
            <a:r>
              <a:rPr lang="hu-HU" dirty="0" smtClean="0">
                <a:solidFill>
                  <a:schemeClr val="bg1"/>
                </a:solidFill>
                <a:latin typeface="Tahoma" pitchFamily="34" charset="0"/>
                <a:ea typeface="Tahoma" pitchFamily="34" charset="0"/>
                <a:cs typeface="Tahoma" pitchFamily="34" charset="0"/>
                <a:hlinkClick r:id="rId2" action="ppaction://hlinksldjump"/>
              </a:rPr>
              <a:t>Energy Saver mód</a:t>
            </a:r>
            <a:endParaRPr lang="hu-HU" dirty="0" smtClean="0">
              <a:solidFill>
                <a:schemeClr val="bg1"/>
              </a:solidFill>
              <a:latin typeface="Tahoma" pitchFamily="34" charset="0"/>
              <a:ea typeface="Tahoma" pitchFamily="34" charset="0"/>
              <a:cs typeface="Tahoma" pitchFamily="34" charset="0"/>
            </a:endParaRPr>
          </a:p>
          <a:p>
            <a:pPr marL="342900" indent="-342900"/>
            <a:r>
              <a:rPr lang="hu-HU" dirty="0" smtClean="0">
                <a:solidFill>
                  <a:schemeClr val="bg1"/>
                </a:solidFill>
                <a:latin typeface="Tahoma" pitchFamily="34" charset="0"/>
                <a:ea typeface="Tahoma" pitchFamily="34" charset="0"/>
                <a:cs typeface="Tahoma" pitchFamily="34" charset="0"/>
                <a:hlinkClick r:id="rId2" action="ppaction://hlinksldjump"/>
              </a:rPr>
              <a:t>Battery Saver mód</a:t>
            </a:r>
            <a:endParaRPr lang="hu-HU" dirty="0" smtClean="0">
              <a:solidFill>
                <a:schemeClr val="bg1"/>
              </a:solidFill>
              <a:latin typeface="Tahoma" pitchFamily="34" charset="0"/>
              <a:ea typeface="Tahoma" pitchFamily="34" charset="0"/>
              <a:cs typeface="Tahoma" pitchFamily="34" charset="0"/>
            </a:endParaRPr>
          </a:p>
          <a:p>
            <a:pPr marL="342900" indent="-342900"/>
            <a:endParaRPr lang="hu-HU" dirty="0" smtClean="0">
              <a:solidFill>
                <a:schemeClr val="bg1"/>
              </a:solidFill>
              <a:latin typeface="Tahoma" pitchFamily="34" charset="0"/>
              <a:ea typeface="Tahoma" pitchFamily="34" charset="0"/>
              <a:cs typeface="Tahoma" pitchFamily="34" charset="0"/>
            </a:endParaRPr>
          </a:p>
          <a:p>
            <a:pPr marL="342900" indent="-342900"/>
            <a:endParaRPr lang="hu-HU" dirty="0" smtClean="0">
              <a:solidFill>
                <a:schemeClr val="bg1"/>
              </a:solidFill>
              <a:latin typeface="Tahoma" pitchFamily="34" charset="0"/>
              <a:ea typeface="Tahoma" pitchFamily="34" charset="0"/>
              <a:cs typeface="Tahoma" pitchFamily="34" charset="0"/>
            </a:endParaRPr>
          </a:p>
          <a:p>
            <a:pPr marL="342900" indent="-342900"/>
            <a:r>
              <a:rPr lang="hu-HU" dirty="0" smtClean="0">
                <a:solidFill>
                  <a:schemeClr val="bg1"/>
                </a:solidFill>
                <a:latin typeface="Tahoma" pitchFamily="34" charset="0"/>
                <a:ea typeface="Tahoma" pitchFamily="34" charset="0"/>
                <a:cs typeface="Tahoma" pitchFamily="34" charset="0"/>
              </a:rPr>
              <a:t>4. Mi a neve az android áruházának?</a:t>
            </a:r>
          </a:p>
          <a:p>
            <a:pPr marL="342900" indent="-342900"/>
            <a:r>
              <a:rPr lang="hu-HU" dirty="0" smtClean="0">
                <a:solidFill>
                  <a:schemeClr val="bg1"/>
                </a:solidFill>
                <a:latin typeface="Tahoma" pitchFamily="34" charset="0"/>
                <a:ea typeface="Tahoma" pitchFamily="34" charset="0"/>
                <a:cs typeface="Tahoma" pitchFamily="34" charset="0"/>
                <a:hlinkClick r:id="rId2" action="ppaction://hlinksldjump"/>
              </a:rPr>
              <a:t>Game áruház</a:t>
            </a:r>
            <a:endParaRPr lang="hu-HU" dirty="0" smtClean="0">
              <a:solidFill>
                <a:schemeClr val="bg1"/>
              </a:solidFill>
              <a:latin typeface="Tahoma" pitchFamily="34" charset="0"/>
              <a:ea typeface="Tahoma" pitchFamily="34" charset="0"/>
              <a:cs typeface="Tahoma" pitchFamily="34" charset="0"/>
            </a:endParaRPr>
          </a:p>
          <a:p>
            <a:pPr marL="342900" indent="-342900"/>
            <a:r>
              <a:rPr lang="hu-HU" dirty="0" smtClean="0">
                <a:solidFill>
                  <a:schemeClr val="bg1"/>
                </a:solidFill>
                <a:latin typeface="Tahoma" pitchFamily="34" charset="0"/>
                <a:ea typeface="Tahoma" pitchFamily="34" charset="0"/>
                <a:cs typeface="Tahoma" pitchFamily="34" charset="0"/>
                <a:hlinkClick r:id="rId3" action="ppaction://hlinksldjump"/>
              </a:rPr>
              <a:t>Play áruház</a:t>
            </a:r>
            <a:endParaRPr lang="hu-HU" dirty="0" smtClean="0">
              <a:solidFill>
                <a:schemeClr val="bg1"/>
              </a:solidFill>
              <a:latin typeface="Tahoma" pitchFamily="34" charset="0"/>
              <a:ea typeface="Tahoma" pitchFamily="34" charset="0"/>
              <a:cs typeface="Tahoma" pitchFamily="34" charset="0"/>
            </a:endParaRPr>
          </a:p>
          <a:p>
            <a:pPr marL="342900" indent="-342900"/>
            <a:r>
              <a:rPr lang="hu-HU" dirty="0" smtClean="0">
                <a:solidFill>
                  <a:schemeClr val="bg1"/>
                </a:solidFill>
                <a:latin typeface="Tahoma" pitchFamily="34" charset="0"/>
                <a:ea typeface="Tahoma" pitchFamily="34" charset="0"/>
                <a:cs typeface="Tahoma" pitchFamily="34" charset="0"/>
                <a:hlinkClick r:id="rId2" action="ppaction://hlinksldjump"/>
              </a:rPr>
              <a:t>AppStore</a:t>
            </a:r>
            <a:endParaRPr lang="hu-HU" dirty="0" smtClean="0"/>
          </a:p>
        </p:txBody>
      </p:sp>
    </p:spTree>
    <p:extLst>
      <p:ext uri="{BB962C8B-B14F-4D97-AF65-F5344CB8AC3E}">
        <p14:creationId xmlns:p14="http://schemas.microsoft.com/office/powerpoint/2010/main" val="1908126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http://images.sodahead.com/polls/002552325/3946790319_awesome_smiley_answer_2_xlarge.jpeg"/>
          <p:cNvPicPr>
            <a:picLocks noChangeAspect="1" noChangeArrowheads="1"/>
          </p:cNvPicPr>
          <p:nvPr/>
        </p:nvPicPr>
        <p:blipFill>
          <a:blip r:embed="rId2" cstate="print"/>
          <a:srcRect/>
          <a:stretch>
            <a:fillRect/>
          </a:stretch>
        </p:blipFill>
        <p:spPr bwMode="auto">
          <a:xfrm>
            <a:off x="1115616" y="0"/>
            <a:ext cx="6156407" cy="4608512"/>
          </a:xfrm>
          <a:prstGeom prst="rect">
            <a:avLst/>
          </a:prstGeom>
          <a:noFill/>
        </p:spPr>
      </p:pic>
      <p:sp>
        <p:nvSpPr>
          <p:cNvPr id="6" name="TextBox 5"/>
          <p:cNvSpPr txBox="1"/>
          <p:nvPr/>
        </p:nvSpPr>
        <p:spPr>
          <a:xfrm>
            <a:off x="1115616" y="4725144"/>
            <a:ext cx="6120680" cy="369332"/>
          </a:xfrm>
          <a:prstGeom prst="rect">
            <a:avLst/>
          </a:prstGeom>
          <a:noFill/>
        </p:spPr>
        <p:txBody>
          <a:bodyPr wrap="square" rtlCol="0">
            <a:spAutoFit/>
          </a:bodyPr>
          <a:lstStyle/>
          <a:p>
            <a:pPr algn="ctr"/>
            <a:r>
              <a:rPr lang="hu-HU" dirty="0" smtClean="0">
                <a:solidFill>
                  <a:schemeClr val="bg1">
                    <a:lumMod val="95000"/>
                    <a:lumOff val="5000"/>
                  </a:schemeClr>
                </a:solidFill>
                <a:latin typeface="Tahoma" pitchFamily="34" charset="0"/>
                <a:ea typeface="Tahoma" pitchFamily="34" charset="0"/>
                <a:cs typeface="Tahoma" pitchFamily="34" charset="0"/>
              </a:rPr>
              <a:t>Jó válasz</a:t>
            </a:r>
            <a:endParaRPr lang="ro-RO" dirty="0">
              <a:solidFill>
                <a:schemeClr val="bg1">
                  <a:lumMod val="95000"/>
                  <a:lumOff val="5000"/>
                </a:schemeClr>
              </a:solidFill>
              <a:latin typeface="Tahoma" pitchFamily="34" charset="0"/>
              <a:ea typeface="Tahoma" pitchFamily="34" charset="0"/>
              <a:cs typeface="Tahoma" pitchFamily="34" charset="0"/>
            </a:endParaRPr>
          </a:p>
        </p:txBody>
      </p:sp>
      <p:sp>
        <p:nvSpPr>
          <p:cNvPr id="4" name="TextBox 3"/>
          <p:cNvSpPr txBox="1"/>
          <p:nvPr/>
        </p:nvSpPr>
        <p:spPr>
          <a:xfrm>
            <a:off x="2843808" y="5157192"/>
            <a:ext cx="3312368" cy="523220"/>
          </a:xfrm>
          <a:prstGeom prst="rect">
            <a:avLst/>
          </a:prstGeom>
          <a:noFill/>
        </p:spPr>
        <p:txBody>
          <a:bodyPr wrap="square" rtlCol="0">
            <a:spAutoFit/>
          </a:bodyPr>
          <a:lstStyle/>
          <a:p>
            <a:r>
              <a:rPr lang="en-US" sz="2800" dirty="0" smtClean="0">
                <a:solidFill>
                  <a:srgbClr val="92D050"/>
                </a:solidFill>
                <a:latin typeface="Tahoma" pitchFamily="34" charset="0"/>
                <a:ea typeface="Tahoma" pitchFamily="34" charset="0"/>
                <a:cs typeface="Tahoma" pitchFamily="34" charset="0"/>
                <a:hlinkClick r:id="rId3" action="ppaction://hlinksldjump"/>
              </a:rPr>
              <a:t>K</a:t>
            </a:r>
            <a:r>
              <a:rPr lang="hu-HU" sz="2800" dirty="0" smtClean="0">
                <a:solidFill>
                  <a:srgbClr val="92D050"/>
                </a:solidFill>
                <a:latin typeface="Tahoma" pitchFamily="34" charset="0"/>
                <a:ea typeface="Tahoma" pitchFamily="34" charset="0"/>
                <a:cs typeface="Tahoma" pitchFamily="34" charset="0"/>
                <a:hlinkClick r:id="rId3" action="ppaction://hlinksldjump"/>
              </a:rPr>
              <a:t>övetkező</a:t>
            </a:r>
            <a:endParaRPr lang="ro-RO" sz="2800" dirty="0">
              <a:solidFill>
                <a:srgbClr val="92D050"/>
              </a:solidFill>
              <a:latin typeface="Tahoma" pitchFamily="34" charset="0"/>
              <a:ea typeface="Tahoma" pitchFamily="34" charset="0"/>
              <a:cs typeface="Tahoma"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288" y="90953"/>
            <a:ext cx="9108504" cy="2554545"/>
          </a:xfrm>
          <a:prstGeom prst="rect">
            <a:avLst/>
          </a:prstGeom>
          <a:noFill/>
        </p:spPr>
        <p:txBody>
          <a:bodyPr wrap="square" rtlCol="0">
            <a:spAutoFit/>
          </a:bodyPr>
          <a:lstStyle/>
          <a:p>
            <a:r>
              <a:rPr lang="hu-HU" sz="1600" dirty="0" smtClean="0">
                <a:solidFill>
                  <a:schemeClr val="bg1">
                    <a:lumMod val="95000"/>
                    <a:lumOff val="5000"/>
                  </a:schemeClr>
                </a:solidFill>
                <a:latin typeface="Tahoma" pitchFamily="34" charset="0"/>
                <a:ea typeface="Tahoma" pitchFamily="34" charset="0"/>
                <a:cs typeface="Tahoma" pitchFamily="34" charset="0"/>
              </a:rPr>
              <a:t>A Sony </a:t>
            </a:r>
            <a:r>
              <a:rPr lang="hu-HU" sz="1600" dirty="0" err="1" smtClean="0">
                <a:solidFill>
                  <a:schemeClr val="bg1">
                    <a:lumMod val="95000"/>
                    <a:lumOff val="5000"/>
                  </a:schemeClr>
                </a:solidFill>
                <a:latin typeface="Tahoma" pitchFamily="34" charset="0"/>
                <a:ea typeface="Tahoma" pitchFamily="34" charset="0"/>
                <a:cs typeface="Tahoma" pitchFamily="34" charset="0"/>
              </a:rPr>
              <a:t>Xperia</a:t>
            </a:r>
            <a:r>
              <a:rPr lang="en-US" sz="1600" dirty="0" smtClean="0">
                <a:solidFill>
                  <a:schemeClr val="bg1">
                    <a:lumMod val="95000"/>
                    <a:lumOff val="5000"/>
                  </a:schemeClr>
                </a:solidFill>
                <a:latin typeface="Tahoma" pitchFamily="34" charset="0"/>
                <a:ea typeface="Tahoma" pitchFamily="34" charset="0"/>
                <a:cs typeface="Tahoma" pitchFamily="34" charset="0"/>
              </a:rPr>
              <a:t> SP</a:t>
            </a:r>
            <a:r>
              <a:rPr lang="hu-HU" sz="1600" dirty="0" smtClean="0">
                <a:solidFill>
                  <a:schemeClr val="bg1">
                    <a:lumMod val="95000"/>
                    <a:lumOff val="5000"/>
                  </a:schemeClr>
                </a:solidFill>
                <a:latin typeface="Tahoma" pitchFamily="34" charset="0"/>
                <a:ea typeface="Tahoma" pitchFamily="34" charset="0"/>
                <a:cs typeface="Tahoma" pitchFamily="34" charset="0"/>
              </a:rPr>
              <a:t> egy középkategóriás okostelefon, amelyet a Sony 2013-ban dobott piacra.</a:t>
            </a:r>
          </a:p>
          <a:p>
            <a:r>
              <a:rPr lang="hu-HU" sz="1600" dirty="0" smtClean="0">
                <a:solidFill>
                  <a:schemeClr val="bg1">
                    <a:lumMod val="95000"/>
                    <a:lumOff val="5000"/>
                  </a:schemeClr>
                </a:solidFill>
                <a:latin typeface="Tahoma" pitchFamily="34" charset="0"/>
                <a:ea typeface="Tahoma" pitchFamily="34" charset="0"/>
                <a:cs typeface="Tahoma" pitchFamily="34" charset="0"/>
              </a:rPr>
              <a:t>A készülék gyárilag három színben kapható: Fekete, </a:t>
            </a:r>
            <a:r>
              <a:rPr lang="hu-HU" sz="1600" dirty="0" smtClean="0">
                <a:latin typeface="Tahoma" pitchFamily="34" charset="0"/>
                <a:ea typeface="Tahoma" pitchFamily="34" charset="0"/>
                <a:cs typeface="Tahoma" pitchFamily="34" charset="0"/>
              </a:rPr>
              <a:t>Fehér</a:t>
            </a:r>
            <a:r>
              <a:rPr lang="hu-HU" sz="1600" dirty="0" smtClean="0">
                <a:solidFill>
                  <a:schemeClr val="bg1">
                    <a:lumMod val="95000"/>
                    <a:lumOff val="5000"/>
                  </a:schemeClr>
                </a:solidFill>
                <a:latin typeface="Tahoma" pitchFamily="34" charset="0"/>
                <a:ea typeface="Tahoma" pitchFamily="34" charset="0"/>
                <a:cs typeface="Tahoma" pitchFamily="34" charset="0"/>
              </a:rPr>
              <a:t>, továbbá </a:t>
            </a:r>
            <a:r>
              <a:rPr lang="hu-HU" sz="1600" dirty="0" smtClean="0">
                <a:solidFill>
                  <a:srgbClr val="FF0000"/>
                </a:solidFill>
                <a:latin typeface="Tahoma" pitchFamily="34" charset="0"/>
                <a:ea typeface="Tahoma" pitchFamily="34" charset="0"/>
                <a:cs typeface="Tahoma" pitchFamily="34" charset="0"/>
              </a:rPr>
              <a:t>Piros</a:t>
            </a:r>
            <a:r>
              <a:rPr lang="hu-HU" sz="1600" dirty="0" smtClean="0">
                <a:solidFill>
                  <a:schemeClr val="bg1">
                    <a:lumMod val="95000"/>
                    <a:lumOff val="5000"/>
                  </a:schemeClr>
                </a:solidFill>
                <a:latin typeface="Tahoma" pitchFamily="34" charset="0"/>
                <a:ea typeface="Tahoma" pitchFamily="34" charset="0"/>
                <a:cs typeface="Tahoma" pitchFamily="34" charset="0"/>
              </a:rPr>
              <a:t> színekben.</a:t>
            </a:r>
          </a:p>
          <a:p>
            <a:r>
              <a:rPr lang="hu-HU" sz="1600" dirty="0" smtClean="0">
                <a:solidFill>
                  <a:schemeClr val="bg1">
                    <a:lumMod val="95000"/>
                    <a:lumOff val="5000"/>
                  </a:schemeClr>
                </a:solidFill>
                <a:latin typeface="Tahoma" pitchFamily="34" charset="0"/>
                <a:ea typeface="Tahoma" pitchFamily="34" charset="0"/>
                <a:cs typeface="Tahoma" pitchFamily="34" charset="0"/>
              </a:rPr>
              <a:t>Beépített akkumulátorral rendelkezik, ami annyit tesz, hogy nem cserélhető.</a:t>
            </a:r>
          </a:p>
          <a:p>
            <a:r>
              <a:rPr lang="hu-HU" sz="1600" dirty="0" smtClean="0">
                <a:solidFill>
                  <a:schemeClr val="bg1">
                    <a:lumMod val="95000"/>
                    <a:lumOff val="5000"/>
                  </a:schemeClr>
                </a:solidFill>
                <a:latin typeface="Tahoma" pitchFamily="34" charset="0"/>
                <a:ea typeface="Tahoma" pitchFamily="34" charset="0"/>
                <a:cs typeface="Tahoma" pitchFamily="34" charset="0"/>
              </a:rPr>
              <a:t>A SIM-kártya típusa eltér az átlagostól, ugyanis az X</a:t>
            </a:r>
            <a:r>
              <a:rPr lang="en-US" sz="1600" dirty="0" smtClean="0">
                <a:solidFill>
                  <a:schemeClr val="bg1">
                    <a:lumMod val="95000"/>
                    <a:lumOff val="5000"/>
                  </a:schemeClr>
                </a:solidFill>
                <a:latin typeface="Tahoma" pitchFamily="34" charset="0"/>
                <a:ea typeface="Tahoma" pitchFamily="34" charset="0"/>
                <a:cs typeface="Tahoma" pitchFamily="34" charset="0"/>
              </a:rPr>
              <a:t>P</a:t>
            </a:r>
            <a:r>
              <a:rPr lang="hu-HU" sz="1600" dirty="0" err="1" smtClean="0">
                <a:solidFill>
                  <a:schemeClr val="bg1">
                    <a:lumMod val="95000"/>
                    <a:lumOff val="5000"/>
                  </a:schemeClr>
                </a:solidFill>
                <a:latin typeface="Tahoma" pitchFamily="34" charset="0"/>
                <a:ea typeface="Tahoma" pitchFamily="34" charset="0"/>
                <a:cs typeface="Tahoma" pitchFamily="34" charset="0"/>
              </a:rPr>
              <a:t>eria</a:t>
            </a:r>
            <a:r>
              <a:rPr lang="hu-HU" sz="1600" dirty="0" smtClean="0">
                <a:solidFill>
                  <a:schemeClr val="bg1">
                    <a:lumMod val="95000"/>
                    <a:lumOff val="5000"/>
                  </a:schemeClr>
                </a:solidFill>
                <a:latin typeface="Tahoma" pitchFamily="34" charset="0"/>
                <a:ea typeface="Tahoma" pitchFamily="34" charset="0"/>
                <a:cs typeface="Tahoma" pitchFamily="34" charset="0"/>
              </a:rPr>
              <a:t> SP </a:t>
            </a:r>
            <a:r>
              <a:rPr lang="en-US" sz="1600" dirty="0" err="1">
                <a:solidFill>
                  <a:schemeClr val="bg1">
                    <a:lumMod val="95000"/>
                    <a:lumOff val="5000"/>
                  </a:schemeClr>
                </a:solidFill>
                <a:latin typeface="Tahoma" pitchFamily="34" charset="0"/>
                <a:ea typeface="Tahoma" pitchFamily="34" charset="0"/>
                <a:cs typeface="Tahoma" pitchFamily="34" charset="0"/>
              </a:rPr>
              <a:t>M</a:t>
            </a:r>
            <a:r>
              <a:rPr lang="hu-HU" sz="1600" dirty="0" err="1" smtClean="0">
                <a:solidFill>
                  <a:schemeClr val="bg1">
                    <a:lumMod val="95000"/>
                    <a:lumOff val="5000"/>
                  </a:schemeClr>
                </a:solidFill>
                <a:latin typeface="Tahoma" pitchFamily="34" charset="0"/>
                <a:ea typeface="Tahoma" pitchFamily="34" charset="0"/>
                <a:cs typeface="Tahoma" pitchFamily="34" charset="0"/>
              </a:rPr>
              <a:t>icro</a:t>
            </a:r>
            <a:r>
              <a:rPr lang="en-US" sz="1600" dirty="0" smtClean="0">
                <a:solidFill>
                  <a:schemeClr val="bg1">
                    <a:lumMod val="95000"/>
                    <a:lumOff val="5000"/>
                  </a:schemeClr>
                </a:solidFill>
                <a:latin typeface="Tahoma" pitchFamily="34" charset="0"/>
                <a:ea typeface="Tahoma" pitchFamily="34" charset="0"/>
                <a:cs typeface="Tahoma" pitchFamily="34" charset="0"/>
              </a:rPr>
              <a:t> </a:t>
            </a:r>
            <a:r>
              <a:rPr lang="hu-HU" sz="1600" dirty="0" smtClean="0">
                <a:solidFill>
                  <a:schemeClr val="bg1">
                    <a:lumMod val="95000"/>
                    <a:lumOff val="5000"/>
                  </a:schemeClr>
                </a:solidFill>
                <a:latin typeface="Tahoma" pitchFamily="34" charset="0"/>
                <a:ea typeface="Tahoma" pitchFamily="34" charset="0"/>
                <a:cs typeface="Tahoma" pitchFamily="34" charset="0"/>
              </a:rPr>
              <a:t>SIM-mel üzemel.</a:t>
            </a:r>
          </a:p>
          <a:p>
            <a:r>
              <a:rPr lang="hu-HU" sz="1600" dirty="0" smtClean="0">
                <a:solidFill>
                  <a:schemeClr val="bg1">
                    <a:lumMod val="95000"/>
                    <a:lumOff val="5000"/>
                  </a:schemeClr>
                </a:solidFill>
                <a:latin typeface="Tahoma" pitchFamily="34" charset="0"/>
                <a:ea typeface="Tahoma" pitchFamily="34" charset="0"/>
                <a:cs typeface="Tahoma" pitchFamily="34" charset="0"/>
              </a:rPr>
              <a:t>A telefon egy műanyag házba van beépítve, mely alatt egy fémkeret védi a készüléket.</a:t>
            </a:r>
          </a:p>
          <a:p>
            <a:r>
              <a:rPr lang="hu-HU" sz="1600" dirty="0" smtClean="0">
                <a:solidFill>
                  <a:schemeClr val="bg1">
                    <a:lumMod val="95000"/>
                    <a:lumOff val="5000"/>
                  </a:schemeClr>
                </a:solidFill>
                <a:latin typeface="Tahoma" pitchFamily="34" charset="0"/>
                <a:ea typeface="Tahoma" pitchFamily="34" charset="0"/>
                <a:cs typeface="Tahoma" pitchFamily="34" charset="0"/>
              </a:rPr>
              <a:t>A készülék alsó részén egy több színben is világító LED lett elhelyezve, mely jelzi a hívás </a:t>
            </a:r>
            <a:r>
              <a:rPr lang="hu-HU" sz="1600" dirty="0" smtClean="0">
                <a:solidFill>
                  <a:schemeClr val="bg1">
                    <a:lumMod val="95000"/>
                    <a:lumOff val="5000"/>
                  </a:schemeClr>
                </a:solidFill>
                <a:latin typeface="Tahoma" pitchFamily="34" charset="0"/>
                <a:ea typeface="Tahoma" pitchFamily="34" charset="0"/>
                <a:cs typeface="Tahoma" pitchFamily="34" charset="0"/>
              </a:rPr>
              <a:t>különböző </a:t>
            </a:r>
            <a:r>
              <a:rPr lang="hu-HU" sz="1600" dirty="0">
                <a:solidFill>
                  <a:schemeClr val="bg1">
                    <a:lumMod val="95000"/>
                    <a:lumOff val="5000"/>
                  </a:schemeClr>
                </a:solidFill>
                <a:latin typeface="Tahoma" pitchFamily="34" charset="0"/>
                <a:ea typeface="Tahoma" pitchFamily="34" charset="0"/>
                <a:cs typeface="Tahoma" pitchFamily="34" charset="0"/>
              </a:rPr>
              <a:t>f</a:t>
            </a:r>
            <a:r>
              <a:rPr lang="hu-HU" sz="1600" dirty="0" smtClean="0">
                <a:solidFill>
                  <a:schemeClr val="bg1">
                    <a:lumMod val="95000"/>
                    <a:lumOff val="5000"/>
                  </a:schemeClr>
                </a:solidFill>
                <a:latin typeface="Tahoma" pitchFamily="34" charset="0"/>
                <a:ea typeface="Tahoma" pitchFamily="34" charset="0"/>
                <a:cs typeface="Tahoma" pitchFamily="34" charset="0"/>
              </a:rPr>
              <a:t>ajtáit</a:t>
            </a:r>
            <a:r>
              <a:rPr lang="hu-HU" sz="1600" dirty="0" smtClean="0">
                <a:solidFill>
                  <a:schemeClr val="bg1">
                    <a:lumMod val="95000"/>
                    <a:lumOff val="5000"/>
                  </a:schemeClr>
                </a:solidFill>
                <a:latin typeface="Tahoma" pitchFamily="34" charset="0"/>
                <a:ea typeface="Tahoma" pitchFamily="34" charset="0"/>
                <a:cs typeface="Tahoma" pitchFamily="34" charset="0"/>
              </a:rPr>
              <a:t>, az érkezett SMS-t, és még sok más mindent, ráadásul ezeknek külön színeket lehet beállítani.</a:t>
            </a:r>
          </a:p>
          <a:p>
            <a:r>
              <a:rPr lang="hu-HU" sz="1600" dirty="0" smtClean="0">
                <a:solidFill>
                  <a:schemeClr val="bg1">
                    <a:lumMod val="95000"/>
                    <a:lumOff val="5000"/>
                  </a:schemeClr>
                </a:solidFill>
                <a:latin typeface="Tahoma" pitchFamily="34" charset="0"/>
                <a:ea typeface="Tahoma" pitchFamily="34" charset="0"/>
                <a:cs typeface="Tahoma" pitchFamily="34" charset="0"/>
              </a:rPr>
              <a:t>Egyedi a telefon abban is, hogy a BE/KI kapcsoló gombja az oldalán van, és alumíniumból készül.</a:t>
            </a:r>
          </a:p>
          <a:p>
            <a:endParaRPr lang="ro-RO" sz="1600" dirty="0"/>
          </a:p>
        </p:txBody>
      </p:sp>
      <p:pic>
        <p:nvPicPr>
          <p:cNvPr id="2050" name="Picture 2" descr="http://image.arukereso.hu/gallery/162927520/full/404502.sony-xperia-sp-c53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06125">
            <a:off x="270372" y="3252803"/>
            <a:ext cx="3757264" cy="25455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mobilarena.hu/dl/cnt/2013-05/97450/sony_xperia_sp_n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9748" y="2671177"/>
            <a:ext cx="4432418" cy="2648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415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3794" name="Picture 2" descr="http://images.sodahead.com/polls/002662653/4827517431_89_Free_3D_Worried_Smiley_Face_Clipart_Illustration_answer_2_xlarge.jpeg"/>
          <p:cNvPicPr>
            <a:picLocks noChangeAspect="1" noChangeArrowheads="1"/>
          </p:cNvPicPr>
          <p:nvPr/>
        </p:nvPicPr>
        <p:blipFill>
          <a:blip r:embed="rId2" cstate="print"/>
          <a:srcRect/>
          <a:stretch>
            <a:fillRect/>
          </a:stretch>
        </p:blipFill>
        <p:spPr bwMode="auto">
          <a:xfrm>
            <a:off x="2123728" y="548680"/>
            <a:ext cx="4320480" cy="4221726"/>
          </a:xfrm>
          <a:prstGeom prst="rect">
            <a:avLst/>
          </a:prstGeom>
          <a:noFill/>
        </p:spPr>
      </p:pic>
      <p:sp>
        <p:nvSpPr>
          <p:cNvPr id="5" name="TextBox 4"/>
          <p:cNvSpPr txBox="1"/>
          <p:nvPr/>
        </p:nvSpPr>
        <p:spPr>
          <a:xfrm>
            <a:off x="2123728" y="4941168"/>
            <a:ext cx="4392488" cy="369332"/>
          </a:xfrm>
          <a:prstGeom prst="rect">
            <a:avLst/>
          </a:prstGeom>
          <a:noFill/>
        </p:spPr>
        <p:txBody>
          <a:bodyPr wrap="square" rtlCol="0">
            <a:spAutoFit/>
          </a:bodyPr>
          <a:lstStyle/>
          <a:p>
            <a:pPr algn="ctr"/>
            <a:r>
              <a:rPr lang="hu-HU" dirty="0" smtClean="0">
                <a:solidFill>
                  <a:schemeClr val="bg1">
                    <a:lumMod val="95000"/>
                    <a:lumOff val="5000"/>
                  </a:schemeClr>
                </a:solidFill>
                <a:latin typeface="Tahoma" pitchFamily="34" charset="0"/>
                <a:ea typeface="Tahoma" pitchFamily="34" charset="0"/>
                <a:cs typeface="Tahoma" pitchFamily="34" charset="0"/>
              </a:rPr>
              <a:t>Rossz válasz</a:t>
            </a:r>
            <a:endParaRPr lang="ro-RO" dirty="0">
              <a:solidFill>
                <a:schemeClr val="bg1">
                  <a:lumMod val="95000"/>
                  <a:lumOff val="5000"/>
                </a:schemeClr>
              </a:solidFill>
              <a:latin typeface="Tahoma" pitchFamily="34" charset="0"/>
              <a:ea typeface="Tahoma" pitchFamily="34" charset="0"/>
              <a:cs typeface="Tahoma" pitchFamily="34" charset="0"/>
            </a:endParaRPr>
          </a:p>
        </p:txBody>
      </p:sp>
      <p:sp>
        <p:nvSpPr>
          <p:cNvPr id="4" name="TextBox 3"/>
          <p:cNvSpPr txBox="1"/>
          <p:nvPr/>
        </p:nvSpPr>
        <p:spPr>
          <a:xfrm>
            <a:off x="2267744" y="5517232"/>
            <a:ext cx="4176464" cy="461665"/>
          </a:xfrm>
          <a:prstGeom prst="rect">
            <a:avLst/>
          </a:prstGeom>
          <a:noFill/>
        </p:spPr>
        <p:txBody>
          <a:bodyPr wrap="square" rtlCol="0">
            <a:spAutoFit/>
          </a:bodyPr>
          <a:lstStyle/>
          <a:p>
            <a:r>
              <a:rPr lang="hu-HU" sz="2400" dirty="0" smtClean="0">
                <a:solidFill>
                  <a:srgbClr val="92D050"/>
                </a:solidFill>
                <a:latin typeface="Tahoma" pitchFamily="34" charset="0"/>
                <a:ea typeface="Tahoma" pitchFamily="34" charset="0"/>
                <a:cs typeface="Tahoma" pitchFamily="34" charset="0"/>
                <a:hlinkClick r:id="rId3" action="ppaction://hlinksldjump"/>
              </a:rPr>
              <a:t>Próbáld meg még egyszer</a:t>
            </a:r>
            <a:r>
              <a:rPr lang="hu-HU" dirty="0" smtClean="0"/>
              <a:t>.</a:t>
            </a:r>
            <a:endParaRPr lang="ro-RO"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6632"/>
            <a:ext cx="9036496" cy="4462760"/>
          </a:xfrm>
          <a:prstGeom prst="rect">
            <a:avLst/>
          </a:prstGeom>
          <a:noFill/>
        </p:spPr>
        <p:txBody>
          <a:bodyPr wrap="square" rtlCol="0">
            <a:spAutoFit/>
          </a:bodyPr>
          <a:lstStyle/>
          <a:p>
            <a:endParaRPr lang="hu-HU" dirty="0" smtClean="0">
              <a:solidFill>
                <a:schemeClr val="bg1"/>
              </a:solidFill>
              <a:latin typeface="Tahoma" pitchFamily="34" charset="0"/>
              <a:ea typeface="Tahoma" pitchFamily="34" charset="0"/>
              <a:cs typeface="Tahoma" pitchFamily="34" charset="0"/>
            </a:endParaRPr>
          </a:p>
          <a:p>
            <a:endParaRPr lang="hu-HU" dirty="0">
              <a:solidFill>
                <a:schemeClr val="bg1"/>
              </a:solidFill>
              <a:latin typeface="Tahoma" pitchFamily="34" charset="0"/>
              <a:ea typeface="Tahoma" pitchFamily="34" charset="0"/>
              <a:cs typeface="Tahoma" pitchFamily="34" charset="0"/>
            </a:endParaRPr>
          </a:p>
          <a:p>
            <a:endParaRPr lang="hu-HU" dirty="0" smtClean="0">
              <a:solidFill>
                <a:schemeClr val="bg1"/>
              </a:solidFill>
              <a:latin typeface="Tahoma" pitchFamily="34" charset="0"/>
              <a:ea typeface="Tahoma" pitchFamily="34" charset="0"/>
              <a:cs typeface="Tahoma" pitchFamily="34" charset="0"/>
            </a:endParaRPr>
          </a:p>
          <a:p>
            <a:endParaRPr lang="hu-HU" dirty="0">
              <a:solidFill>
                <a:schemeClr val="bg1"/>
              </a:solidFill>
              <a:latin typeface="Tahoma" pitchFamily="34" charset="0"/>
              <a:ea typeface="Tahoma" pitchFamily="34" charset="0"/>
              <a:cs typeface="Tahoma" pitchFamily="34" charset="0"/>
            </a:endParaRPr>
          </a:p>
          <a:p>
            <a:r>
              <a:rPr lang="hu-HU" dirty="0" smtClean="0">
                <a:solidFill>
                  <a:schemeClr val="bg1"/>
                </a:solidFill>
                <a:latin typeface="Tahoma" pitchFamily="34" charset="0"/>
                <a:ea typeface="Tahoma" pitchFamily="34" charset="0"/>
                <a:cs typeface="Tahoma" pitchFamily="34" charset="0"/>
              </a:rPr>
              <a:t>Források</a:t>
            </a:r>
            <a:r>
              <a:rPr lang="hu-HU" dirty="0" smtClean="0">
                <a:solidFill>
                  <a:schemeClr val="bg1"/>
                </a:solidFill>
                <a:latin typeface="Tahoma" pitchFamily="34" charset="0"/>
                <a:ea typeface="Tahoma" pitchFamily="34" charset="0"/>
                <a:cs typeface="Tahoma" pitchFamily="34" charset="0"/>
              </a:rPr>
              <a:t>:</a:t>
            </a:r>
          </a:p>
          <a:p>
            <a:endParaRPr lang="hu-HU" dirty="0">
              <a:solidFill>
                <a:schemeClr val="bg1"/>
              </a:solidFill>
              <a:latin typeface="Tahoma" pitchFamily="34" charset="0"/>
              <a:ea typeface="Tahoma" pitchFamily="34" charset="0"/>
              <a:cs typeface="Tahoma" pitchFamily="34" charset="0"/>
            </a:endParaRPr>
          </a:p>
          <a:p>
            <a:r>
              <a:rPr lang="hu-HU" dirty="0">
                <a:solidFill>
                  <a:schemeClr val="bg1"/>
                </a:solidFill>
                <a:latin typeface="Tahoma" pitchFamily="34" charset="0"/>
                <a:ea typeface="Tahoma" pitchFamily="34" charset="0"/>
                <a:cs typeface="Tahoma" pitchFamily="34" charset="0"/>
              </a:rPr>
              <a:t>Szövegadatok : </a:t>
            </a:r>
            <a:r>
              <a:rPr lang="hu-HU" dirty="0">
                <a:solidFill>
                  <a:schemeClr val="bg1"/>
                </a:solidFill>
                <a:latin typeface="Tahoma" pitchFamily="34" charset="0"/>
                <a:ea typeface="Tahoma" pitchFamily="34" charset="0"/>
                <a:cs typeface="Tahoma" pitchFamily="34" charset="0"/>
                <a:hlinkClick r:id="rId2"/>
              </a:rPr>
              <a:t>http://</a:t>
            </a:r>
            <a:r>
              <a:rPr lang="hu-HU" dirty="0" smtClean="0">
                <a:solidFill>
                  <a:schemeClr val="bg1"/>
                </a:solidFill>
                <a:latin typeface="Tahoma" pitchFamily="34" charset="0"/>
                <a:ea typeface="Tahoma" pitchFamily="34" charset="0"/>
                <a:cs typeface="Tahoma" pitchFamily="34" charset="0"/>
                <a:hlinkClick r:id="rId2"/>
              </a:rPr>
              <a:t>hu.wikipedia.org/wiki/Sony_Xperia_SP</a:t>
            </a:r>
            <a:endParaRPr lang="hu-HU" dirty="0" smtClean="0">
              <a:solidFill>
                <a:schemeClr val="bg1"/>
              </a:solidFill>
              <a:latin typeface="Tahoma" pitchFamily="34" charset="0"/>
              <a:ea typeface="Tahoma" pitchFamily="34" charset="0"/>
              <a:cs typeface="Tahoma" pitchFamily="34" charset="0"/>
            </a:endParaRPr>
          </a:p>
          <a:p>
            <a:r>
              <a:rPr lang="hu-HU" dirty="0">
                <a:solidFill>
                  <a:schemeClr val="bg1"/>
                </a:solidFill>
                <a:latin typeface="Tahoma" pitchFamily="34" charset="0"/>
                <a:ea typeface="Tahoma" pitchFamily="34" charset="0"/>
                <a:cs typeface="Tahoma" pitchFamily="34" charset="0"/>
              </a:rPr>
              <a:t>Képek </a:t>
            </a:r>
            <a:r>
              <a:rPr lang="hu-HU" dirty="0" smtClean="0">
                <a:solidFill>
                  <a:schemeClr val="bg1"/>
                </a:solidFill>
                <a:latin typeface="Tahoma" pitchFamily="34" charset="0"/>
                <a:ea typeface="Tahoma" pitchFamily="34" charset="0"/>
                <a:cs typeface="Tahoma" pitchFamily="34" charset="0"/>
              </a:rPr>
              <a:t>: </a:t>
            </a:r>
            <a:r>
              <a:rPr lang="hu-HU" dirty="0" err="1" smtClean="0">
                <a:solidFill>
                  <a:schemeClr val="bg1"/>
                </a:solidFill>
                <a:latin typeface="Tahoma" pitchFamily="34" charset="0"/>
                <a:ea typeface="Tahoma" pitchFamily="34" charset="0"/>
                <a:cs typeface="Tahoma" pitchFamily="34" charset="0"/>
              </a:rPr>
              <a:t>Google.hu</a:t>
            </a:r>
            <a:r>
              <a:rPr lang="hu-HU" dirty="0" smtClean="0">
                <a:solidFill>
                  <a:schemeClr val="bg1"/>
                </a:solidFill>
                <a:latin typeface="Tahoma" pitchFamily="34" charset="0"/>
                <a:ea typeface="Tahoma" pitchFamily="34" charset="0"/>
                <a:cs typeface="Tahoma" pitchFamily="34" charset="0"/>
              </a:rPr>
              <a:t>/</a:t>
            </a:r>
            <a:r>
              <a:rPr lang="hu-HU" dirty="0" err="1" smtClean="0">
                <a:solidFill>
                  <a:schemeClr val="bg1"/>
                </a:solidFill>
                <a:latin typeface="Tahoma" pitchFamily="34" charset="0"/>
                <a:ea typeface="Tahoma" pitchFamily="34" charset="0"/>
                <a:cs typeface="Tahoma" pitchFamily="34" charset="0"/>
              </a:rPr>
              <a:t>XPeria</a:t>
            </a:r>
            <a:r>
              <a:rPr lang="hu-HU" dirty="0" smtClean="0">
                <a:solidFill>
                  <a:schemeClr val="bg1"/>
                </a:solidFill>
                <a:latin typeface="Tahoma" pitchFamily="34" charset="0"/>
                <a:ea typeface="Tahoma" pitchFamily="34" charset="0"/>
                <a:cs typeface="Tahoma" pitchFamily="34" charset="0"/>
              </a:rPr>
              <a:t> SP</a:t>
            </a:r>
          </a:p>
          <a:p>
            <a:endParaRPr lang="ro-RO" dirty="0" smtClean="0"/>
          </a:p>
          <a:p>
            <a:endParaRPr lang="ro-RO" dirty="0"/>
          </a:p>
          <a:p>
            <a:endParaRPr lang="ro-RO" dirty="0" smtClean="0"/>
          </a:p>
          <a:p>
            <a:endParaRPr lang="ro-RO" dirty="0"/>
          </a:p>
          <a:p>
            <a:endParaRPr lang="ro-RO" dirty="0" smtClean="0"/>
          </a:p>
          <a:p>
            <a:endParaRPr lang="ro-RO" dirty="0"/>
          </a:p>
          <a:p>
            <a:pPr algn="ctr"/>
            <a:r>
              <a:rPr lang="ro-RO" sz="3200" b="1" i="1" dirty="0" smtClean="0"/>
              <a:t>Köszönöm a figyelmet!</a:t>
            </a:r>
            <a:endParaRPr lang="ro-RO" sz="3200" b="1" i="1" dirty="0"/>
          </a:p>
        </p:txBody>
      </p:sp>
    </p:spTree>
    <p:extLst>
      <p:ext uri="{BB962C8B-B14F-4D97-AF65-F5344CB8AC3E}">
        <p14:creationId xmlns:p14="http://schemas.microsoft.com/office/powerpoint/2010/main" val="34029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4" end="14"/>
                                            </p:txEl>
                                          </p:spTgt>
                                        </p:tgtEl>
                                        <p:attrNameLst>
                                          <p:attrName>style.visibility</p:attrName>
                                        </p:attrNameLst>
                                      </p:cBhvr>
                                      <p:to>
                                        <p:strVal val="visible"/>
                                      </p:to>
                                    </p:set>
                                    <p:animEffect transition="in" filter="fade">
                                      <p:cBhvr>
                                        <p:cTn id="7"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4624"/>
            <a:ext cx="4572000" cy="5632311"/>
          </a:xfrm>
          <a:prstGeom prst="rect">
            <a:avLst/>
          </a:prstGeom>
          <a:noFill/>
        </p:spPr>
        <p:txBody>
          <a:bodyPr wrap="square" rtlCol="0">
            <a:spAutoFit/>
          </a:bodyPr>
          <a:lstStyle/>
          <a:p>
            <a:endParaRPr lang="hu-HU" dirty="0" smtClean="0">
              <a:solidFill>
                <a:schemeClr val="bg1">
                  <a:lumMod val="95000"/>
                  <a:lumOff val="5000"/>
                </a:schemeClr>
              </a:solidFill>
              <a:latin typeface="Tahoma" pitchFamily="34" charset="0"/>
              <a:ea typeface="Tahoma" pitchFamily="34" charset="0"/>
              <a:cs typeface="Tahoma" pitchFamily="34" charset="0"/>
            </a:endParaRPr>
          </a:p>
          <a:p>
            <a:r>
              <a:rPr lang="hu-HU" dirty="0" smtClean="0">
                <a:solidFill>
                  <a:schemeClr val="bg1">
                    <a:lumMod val="95000"/>
                    <a:lumOff val="5000"/>
                  </a:schemeClr>
                </a:solidFill>
                <a:latin typeface="Tahoma" pitchFamily="34" charset="0"/>
                <a:ea typeface="Tahoma" pitchFamily="34" charset="0"/>
                <a:cs typeface="Tahoma" pitchFamily="34" charset="0"/>
              </a:rPr>
              <a:t>A </a:t>
            </a:r>
            <a:r>
              <a:rPr lang="hu-HU" dirty="0" smtClean="0">
                <a:solidFill>
                  <a:schemeClr val="bg1">
                    <a:lumMod val="95000"/>
                    <a:lumOff val="5000"/>
                  </a:schemeClr>
                </a:solidFill>
                <a:latin typeface="Tahoma" pitchFamily="34" charset="0"/>
                <a:ea typeface="Tahoma" pitchFamily="34" charset="0"/>
                <a:cs typeface="Tahoma" pitchFamily="34" charset="0"/>
              </a:rPr>
              <a:t>kijelző 4.6 hüvelyk átmérőjű, </a:t>
            </a:r>
            <a:r>
              <a:rPr lang="hu-HU" dirty="0" smtClean="0">
                <a:solidFill>
                  <a:schemeClr val="bg1">
                    <a:lumMod val="95000"/>
                    <a:lumOff val="5000"/>
                  </a:schemeClr>
                </a:solidFill>
                <a:latin typeface="Tahoma" pitchFamily="34" charset="0"/>
                <a:ea typeface="Tahoma" pitchFamily="34" charset="0"/>
                <a:cs typeface="Tahoma" pitchFamily="34" charset="0"/>
              </a:rPr>
              <a:t>720x1080-as </a:t>
            </a:r>
            <a:r>
              <a:rPr lang="hu-HU" dirty="0" smtClean="0">
                <a:solidFill>
                  <a:schemeClr val="bg1">
                    <a:lumMod val="95000"/>
                    <a:lumOff val="5000"/>
                  </a:schemeClr>
                </a:solidFill>
                <a:latin typeface="Tahoma" pitchFamily="34" charset="0"/>
                <a:ea typeface="Tahoma" pitchFamily="34" charset="0"/>
                <a:cs typeface="Tahoma" pitchFamily="34" charset="0"/>
              </a:rPr>
              <a:t>HD felbontású, </a:t>
            </a:r>
            <a:r>
              <a:rPr lang="hu-HU" dirty="0" smtClean="0">
                <a:solidFill>
                  <a:schemeClr val="bg1">
                    <a:lumMod val="95000"/>
                    <a:lumOff val="5000"/>
                  </a:schemeClr>
                </a:solidFill>
                <a:latin typeface="Tahoma" pitchFamily="34" charset="0"/>
                <a:ea typeface="Tahoma" pitchFamily="34" charset="0"/>
                <a:cs typeface="Tahoma" pitchFamily="34" charset="0"/>
              </a:rPr>
              <a:t>megkapta </a:t>
            </a:r>
            <a:r>
              <a:rPr lang="hu-HU" dirty="0" smtClean="0">
                <a:solidFill>
                  <a:schemeClr val="bg1">
                    <a:lumMod val="95000"/>
                    <a:lumOff val="5000"/>
                  </a:schemeClr>
                </a:solidFill>
                <a:latin typeface="Tahoma" pitchFamily="34" charset="0"/>
                <a:ea typeface="Tahoma" pitchFamily="34" charset="0"/>
                <a:cs typeface="Tahoma" pitchFamily="34" charset="0"/>
              </a:rPr>
              <a:t>a képminőséget javító Bravia Engine 2-t is</a:t>
            </a:r>
            <a:r>
              <a:rPr lang="hu-HU" dirty="0" smtClean="0">
                <a:solidFill>
                  <a:schemeClr val="bg1">
                    <a:lumMod val="95000"/>
                    <a:lumOff val="5000"/>
                  </a:schemeClr>
                </a:solidFill>
                <a:latin typeface="Tahoma" pitchFamily="34" charset="0"/>
                <a:ea typeface="Tahoma" pitchFamily="34" charset="0"/>
                <a:cs typeface="Tahoma" pitchFamily="34" charset="0"/>
              </a:rPr>
              <a:t>.</a:t>
            </a:r>
          </a:p>
          <a:p>
            <a:endParaRPr lang="hu-HU" dirty="0" smtClean="0">
              <a:solidFill>
                <a:schemeClr val="bg1">
                  <a:lumMod val="95000"/>
                  <a:lumOff val="5000"/>
                </a:schemeClr>
              </a:solidFill>
              <a:latin typeface="Tahoma" pitchFamily="34" charset="0"/>
              <a:ea typeface="Tahoma" pitchFamily="34" charset="0"/>
              <a:cs typeface="Tahoma" pitchFamily="34" charset="0"/>
            </a:endParaRPr>
          </a:p>
          <a:p>
            <a:r>
              <a:rPr lang="hu-HU" dirty="0" smtClean="0">
                <a:solidFill>
                  <a:schemeClr val="bg1">
                    <a:lumMod val="95000"/>
                    <a:lumOff val="5000"/>
                  </a:schemeClr>
                </a:solidFill>
                <a:latin typeface="Tahoma" pitchFamily="34" charset="0"/>
                <a:ea typeface="Tahoma" pitchFamily="34" charset="0"/>
                <a:cs typeface="Tahoma" pitchFamily="34" charset="0"/>
              </a:rPr>
              <a:t>Processzora 1.7 </a:t>
            </a:r>
            <a:r>
              <a:rPr lang="hu-HU" dirty="0" err="1" smtClean="0">
                <a:solidFill>
                  <a:schemeClr val="bg1">
                    <a:lumMod val="95000"/>
                    <a:lumOff val="5000"/>
                  </a:schemeClr>
                </a:solidFill>
                <a:latin typeface="Tahoma" pitchFamily="34" charset="0"/>
                <a:ea typeface="Tahoma" pitchFamily="34" charset="0"/>
                <a:cs typeface="Tahoma" pitchFamily="34" charset="0"/>
              </a:rPr>
              <a:t>GHz-s</a:t>
            </a:r>
            <a:r>
              <a:rPr lang="hu-HU" dirty="0" smtClean="0">
                <a:solidFill>
                  <a:schemeClr val="bg1">
                    <a:lumMod val="95000"/>
                    <a:lumOff val="5000"/>
                  </a:schemeClr>
                </a:solidFill>
                <a:latin typeface="Tahoma" pitchFamily="34" charset="0"/>
                <a:ea typeface="Tahoma" pitchFamily="34" charset="0"/>
                <a:cs typeface="Tahoma" pitchFamily="34" charset="0"/>
              </a:rPr>
              <a:t> </a:t>
            </a:r>
            <a:r>
              <a:rPr lang="hu-HU" dirty="0" err="1" smtClean="0">
                <a:solidFill>
                  <a:schemeClr val="bg1">
                    <a:lumMod val="95000"/>
                    <a:lumOff val="5000"/>
                  </a:schemeClr>
                </a:solidFill>
                <a:latin typeface="Tahoma" pitchFamily="34" charset="0"/>
                <a:ea typeface="Tahoma" pitchFamily="34" charset="0"/>
                <a:cs typeface="Tahoma" pitchFamily="34" charset="0"/>
              </a:rPr>
              <a:t>Quadcore-os</a:t>
            </a:r>
            <a:r>
              <a:rPr lang="hu-HU" dirty="0" smtClean="0">
                <a:solidFill>
                  <a:schemeClr val="bg1">
                    <a:lumMod val="95000"/>
                    <a:lumOff val="5000"/>
                  </a:schemeClr>
                </a:solidFill>
                <a:latin typeface="Tahoma" pitchFamily="34" charset="0"/>
                <a:ea typeface="Tahoma" pitchFamily="34" charset="0"/>
                <a:cs typeface="Tahoma" pitchFamily="34" charset="0"/>
              </a:rPr>
              <a:t> </a:t>
            </a:r>
            <a:r>
              <a:rPr lang="ro-RO" dirty="0" smtClean="0">
                <a:solidFill>
                  <a:schemeClr val="bg1">
                    <a:lumMod val="95000"/>
                    <a:lumOff val="5000"/>
                  </a:schemeClr>
                </a:solidFill>
                <a:latin typeface="Tahoma" pitchFamily="34" charset="0"/>
                <a:ea typeface="Tahoma" pitchFamily="34" charset="0"/>
                <a:cs typeface="Tahoma" pitchFamily="34" charset="0"/>
              </a:rPr>
              <a:t>MSM8960T típus. </a:t>
            </a:r>
            <a:endParaRPr lang="ro-RO" dirty="0" smtClean="0">
              <a:solidFill>
                <a:schemeClr val="bg1">
                  <a:lumMod val="95000"/>
                  <a:lumOff val="5000"/>
                </a:schemeClr>
              </a:solidFill>
              <a:latin typeface="Tahoma" pitchFamily="34" charset="0"/>
              <a:ea typeface="Tahoma" pitchFamily="34" charset="0"/>
              <a:cs typeface="Tahoma" pitchFamily="34" charset="0"/>
            </a:endParaRPr>
          </a:p>
          <a:p>
            <a:endParaRPr lang="ro-RO" dirty="0">
              <a:solidFill>
                <a:schemeClr val="bg1">
                  <a:lumMod val="95000"/>
                  <a:lumOff val="5000"/>
                </a:schemeClr>
              </a:solidFill>
              <a:latin typeface="Tahoma" pitchFamily="34" charset="0"/>
              <a:ea typeface="Tahoma" pitchFamily="34" charset="0"/>
              <a:cs typeface="Tahoma" pitchFamily="34" charset="0"/>
            </a:endParaRPr>
          </a:p>
          <a:p>
            <a:r>
              <a:rPr lang="ro-RO" dirty="0" smtClean="0">
                <a:solidFill>
                  <a:schemeClr val="bg1">
                    <a:lumMod val="95000"/>
                    <a:lumOff val="5000"/>
                  </a:schemeClr>
                </a:solidFill>
                <a:latin typeface="Tahoma" pitchFamily="34" charset="0"/>
                <a:ea typeface="Tahoma" pitchFamily="34" charset="0"/>
                <a:cs typeface="Tahoma" pitchFamily="34" charset="0"/>
              </a:rPr>
              <a:t>Rendelkezik 1 </a:t>
            </a:r>
            <a:r>
              <a:rPr lang="ro-RO" dirty="0" smtClean="0">
                <a:solidFill>
                  <a:schemeClr val="bg1">
                    <a:lumMod val="95000"/>
                    <a:lumOff val="5000"/>
                  </a:schemeClr>
                </a:solidFill>
                <a:latin typeface="Tahoma" pitchFamily="34" charset="0"/>
                <a:ea typeface="Tahoma" pitchFamily="34" charset="0"/>
                <a:cs typeface="Tahoma" pitchFamily="34" charset="0"/>
              </a:rPr>
              <a:t>GB RAM memóriával, belső memóriája 8 GB, ebből 5.8 GB használható, de bármikor bővíthető memóriakártyával 32 GB-ig. Támogatja még az </a:t>
            </a:r>
            <a:r>
              <a:rPr lang="ro-RO" dirty="0">
                <a:solidFill>
                  <a:schemeClr val="bg1">
                    <a:lumMod val="95000"/>
                    <a:lumOff val="5000"/>
                  </a:schemeClr>
                </a:solidFill>
                <a:latin typeface="Tahoma" pitchFamily="34" charset="0"/>
                <a:ea typeface="Tahoma" pitchFamily="34" charset="0"/>
                <a:cs typeface="Tahoma" pitchFamily="34" charset="0"/>
              </a:rPr>
              <a:t>N</a:t>
            </a:r>
            <a:r>
              <a:rPr lang="ro-RO" dirty="0" smtClean="0">
                <a:solidFill>
                  <a:schemeClr val="bg1">
                    <a:lumMod val="95000"/>
                    <a:lumOff val="5000"/>
                  </a:schemeClr>
                </a:solidFill>
                <a:latin typeface="Tahoma" pitchFamily="34" charset="0"/>
                <a:ea typeface="Tahoma" pitchFamily="34" charset="0"/>
                <a:cs typeface="Tahoma" pitchFamily="34" charset="0"/>
              </a:rPr>
              <a:t>FC-t is</a:t>
            </a:r>
            <a:r>
              <a:rPr lang="ro-RO" dirty="0" smtClean="0">
                <a:solidFill>
                  <a:schemeClr val="bg1">
                    <a:lumMod val="95000"/>
                    <a:lumOff val="5000"/>
                  </a:schemeClr>
                </a:solidFill>
                <a:latin typeface="Tahoma" pitchFamily="34" charset="0"/>
                <a:ea typeface="Tahoma" pitchFamily="34" charset="0"/>
                <a:cs typeface="Tahoma" pitchFamily="34" charset="0"/>
              </a:rPr>
              <a:t>.</a:t>
            </a:r>
          </a:p>
          <a:p>
            <a:endParaRPr lang="ro-RO" dirty="0" smtClean="0">
              <a:solidFill>
                <a:schemeClr val="bg1">
                  <a:lumMod val="95000"/>
                  <a:lumOff val="5000"/>
                </a:schemeClr>
              </a:solidFill>
              <a:latin typeface="Tahoma" pitchFamily="34" charset="0"/>
              <a:ea typeface="Tahoma" pitchFamily="34" charset="0"/>
              <a:cs typeface="Tahoma" pitchFamily="34" charset="0"/>
            </a:endParaRPr>
          </a:p>
          <a:p>
            <a:r>
              <a:rPr lang="hu-HU" dirty="0" smtClean="0">
                <a:solidFill>
                  <a:schemeClr val="bg1">
                    <a:lumMod val="95000"/>
                    <a:lumOff val="5000"/>
                  </a:schemeClr>
                </a:solidFill>
                <a:latin typeface="Tahoma" pitchFamily="34" charset="0"/>
                <a:ea typeface="Tahoma" pitchFamily="34" charset="0"/>
                <a:cs typeface="Tahoma" pitchFamily="34" charset="0"/>
              </a:rPr>
              <a:t>A telefon alapból a 4.1-es </a:t>
            </a:r>
            <a:r>
              <a:rPr lang="hu-HU" dirty="0" err="1" smtClean="0">
                <a:solidFill>
                  <a:schemeClr val="bg1">
                    <a:lumMod val="95000"/>
                    <a:lumOff val="5000"/>
                  </a:schemeClr>
                </a:solidFill>
                <a:latin typeface="Tahoma" pitchFamily="34" charset="0"/>
                <a:ea typeface="Tahoma" pitchFamily="34" charset="0"/>
                <a:cs typeface="Tahoma" pitchFamily="34" charset="0"/>
              </a:rPr>
              <a:t>JellyBeam</a:t>
            </a:r>
            <a:r>
              <a:rPr lang="hu-HU" dirty="0" smtClean="0">
                <a:solidFill>
                  <a:schemeClr val="bg1">
                    <a:lumMod val="95000"/>
                    <a:lumOff val="5000"/>
                  </a:schemeClr>
                </a:solidFill>
                <a:latin typeface="Tahoma" pitchFamily="34" charset="0"/>
                <a:ea typeface="Tahoma" pitchFamily="34" charset="0"/>
                <a:cs typeface="Tahoma" pitchFamily="34" charset="0"/>
              </a:rPr>
              <a:t> </a:t>
            </a:r>
            <a:r>
              <a:rPr lang="hu-HU" dirty="0" err="1" smtClean="0">
                <a:solidFill>
                  <a:schemeClr val="bg1">
                    <a:lumMod val="95000"/>
                    <a:lumOff val="5000"/>
                  </a:schemeClr>
                </a:solidFill>
                <a:latin typeface="Tahoma" pitchFamily="34" charset="0"/>
                <a:ea typeface="Tahoma" pitchFamily="34" charset="0"/>
                <a:cs typeface="Tahoma" pitchFamily="34" charset="0"/>
              </a:rPr>
              <a:t>Androidot</a:t>
            </a:r>
            <a:r>
              <a:rPr lang="hu-HU" dirty="0" smtClean="0">
                <a:solidFill>
                  <a:schemeClr val="bg1">
                    <a:lumMod val="95000"/>
                    <a:lumOff val="5000"/>
                  </a:schemeClr>
                </a:solidFill>
                <a:latin typeface="Tahoma" pitchFamily="34" charset="0"/>
                <a:ea typeface="Tahoma" pitchFamily="34" charset="0"/>
                <a:cs typeface="Tahoma" pitchFamily="34" charset="0"/>
              </a:rPr>
              <a:t> használja</a:t>
            </a:r>
            <a:r>
              <a:rPr lang="ro-RO" dirty="0" smtClean="0">
                <a:solidFill>
                  <a:schemeClr val="bg1">
                    <a:lumMod val="95000"/>
                    <a:lumOff val="5000"/>
                  </a:schemeClr>
                </a:solidFill>
                <a:latin typeface="Tahoma" pitchFamily="34" charset="0"/>
                <a:ea typeface="Tahoma" pitchFamily="34" charset="0"/>
                <a:cs typeface="Tahoma" pitchFamily="34" charset="0"/>
              </a:rPr>
              <a:t>.</a:t>
            </a:r>
          </a:p>
          <a:p>
            <a:r>
              <a:rPr lang="hu-HU" dirty="0" smtClean="0">
                <a:solidFill>
                  <a:schemeClr val="bg1">
                    <a:lumMod val="95000"/>
                    <a:lumOff val="5000"/>
                  </a:schemeClr>
                </a:solidFill>
                <a:latin typeface="Tahoma" pitchFamily="34" charset="0"/>
                <a:ea typeface="Tahoma" pitchFamily="34" charset="0"/>
                <a:cs typeface="Tahoma" pitchFamily="34" charset="0"/>
              </a:rPr>
              <a:t>A Sony Standard alkalmazásai ezen is megtalálhatók, mint pl. a Sony Select vagy a Walkman, ami a piac egy</a:t>
            </a:r>
            <a:r>
              <a:rPr lang="en-US" dirty="0" smtClean="0">
                <a:solidFill>
                  <a:schemeClr val="bg1">
                    <a:lumMod val="95000"/>
                    <a:lumOff val="5000"/>
                  </a:schemeClr>
                </a:solidFill>
                <a:latin typeface="Tahoma" pitchFamily="34" charset="0"/>
                <a:ea typeface="Tahoma" pitchFamily="34" charset="0"/>
                <a:cs typeface="Tahoma" pitchFamily="34" charset="0"/>
              </a:rPr>
              <a:t>i</a:t>
            </a:r>
            <a:r>
              <a:rPr lang="hu-HU" dirty="0" smtClean="0">
                <a:solidFill>
                  <a:schemeClr val="bg1">
                    <a:lumMod val="95000"/>
                    <a:lumOff val="5000"/>
                  </a:schemeClr>
                </a:solidFill>
                <a:latin typeface="Tahoma" pitchFamily="34" charset="0"/>
                <a:ea typeface="Tahoma" pitchFamily="34" charset="0"/>
                <a:cs typeface="Tahoma" pitchFamily="34" charset="0"/>
              </a:rPr>
              <a:t>k legjobbja.</a:t>
            </a:r>
          </a:p>
          <a:p>
            <a:endParaRPr lang="ro-RO" dirty="0">
              <a:solidFill>
                <a:schemeClr val="bg1">
                  <a:lumMod val="95000"/>
                  <a:lumOff val="5000"/>
                </a:schemeClr>
              </a:solidFill>
              <a:latin typeface="Tahoma" pitchFamily="34" charset="0"/>
              <a:ea typeface="Tahoma" pitchFamily="34" charset="0"/>
              <a:cs typeface="Tahoma" pitchFamily="34" charset="0"/>
            </a:endParaRPr>
          </a:p>
        </p:txBody>
      </p:sp>
      <p:pic>
        <p:nvPicPr>
          <p:cNvPr id="3074" name="Picture 2" descr="https://www.duosecurity.com/static/images/blog/2012/07/android_jelly_bean_-1138421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0464" y="332656"/>
            <a:ext cx="4032448" cy="23223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3.uswitchstatic.com/_img/library/news_image/sony_xperia_z2_walkman_520x300x24_fill_h4aa0f4b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3316986"/>
            <a:ext cx="3994044"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007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6632"/>
            <a:ext cx="4248472" cy="2160240"/>
          </a:xfrm>
        </p:spPr>
        <p:txBody>
          <a:bodyPr>
            <a:normAutofit/>
          </a:bodyPr>
          <a:lstStyle/>
          <a:p>
            <a:pPr marL="137160" indent="0">
              <a:buNone/>
            </a:pPr>
            <a:r>
              <a:rPr lang="hu-HU" sz="1600" dirty="0" smtClean="0">
                <a:solidFill>
                  <a:schemeClr val="bg1">
                    <a:lumMod val="95000"/>
                    <a:lumOff val="5000"/>
                  </a:schemeClr>
                </a:solidFill>
                <a:latin typeface="Tahoma" pitchFamily="34" charset="0"/>
                <a:ea typeface="Tahoma" pitchFamily="34" charset="0"/>
                <a:cs typeface="Tahoma" pitchFamily="34" charset="0"/>
              </a:rPr>
              <a:t>A telefon átkapcsolható energiatakarékos Stamina üzemmódba, mely úgy működik, hogy a telefon 20 %-os töltöttségi szint alatt csak a Hívást engedélyezi, </a:t>
            </a:r>
            <a:r>
              <a:rPr lang="hu-HU" sz="1600" dirty="0" smtClean="0">
                <a:solidFill>
                  <a:schemeClr val="bg1">
                    <a:lumMod val="95000"/>
                    <a:lumOff val="5000"/>
                  </a:schemeClr>
                </a:solidFill>
                <a:latin typeface="Tahoma" pitchFamily="34" charset="0"/>
                <a:ea typeface="Tahoma" pitchFamily="34" charset="0"/>
                <a:cs typeface="Tahoma" pitchFamily="34" charset="0"/>
              </a:rPr>
              <a:t>illetve </a:t>
            </a:r>
            <a:r>
              <a:rPr lang="hu-HU" sz="1600" dirty="0" smtClean="0">
                <a:solidFill>
                  <a:schemeClr val="bg1">
                    <a:lumMod val="95000"/>
                    <a:lumOff val="5000"/>
                  </a:schemeClr>
                </a:solidFill>
                <a:latin typeface="Tahoma" pitchFamily="34" charset="0"/>
                <a:ea typeface="Tahoma" pitchFamily="34" charset="0"/>
                <a:cs typeface="Tahoma" pitchFamily="34" charset="0"/>
              </a:rPr>
              <a:t>az SMS-küldést, minden mást letilt(WiFi, fényerő, érintéshang, stb.)</a:t>
            </a:r>
            <a:endParaRPr lang="ro-RO" sz="1600" dirty="0">
              <a:solidFill>
                <a:schemeClr val="bg1">
                  <a:lumMod val="95000"/>
                  <a:lumOff val="5000"/>
                </a:schemeClr>
              </a:solidFill>
              <a:latin typeface="Tahoma" pitchFamily="34" charset="0"/>
              <a:ea typeface="Tahoma" pitchFamily="34" charset="0"/>
              <a:cs typeface="Tahoma" pitchFamily="34" charset="0"/>
            </a:endParaRPr>
          </a:p>
        </p:txBody>
      </p:sp>
      <p:pic>
        <p:nvPicPr>
          <p:cNvPr id="4098" name="Picture 2" descr="http://www.hardwarezone.com.sg/files/img/2013/07/Sony_Xperia_SP_Stamina_Mo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61640"/>
            <a:ext cx="2282413" cy="26642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015" y="2852936"/>
            <a:ext cx="5688632" cy="1477328"/>
          </a:xfrm>
          <a:prstGeom prst="rect">
            <a:avLst/>
          </a:prstGeom>
          <a:noFill/>
        </p:spPr>
        <p:txBody>
          <a:bodyPr wrap="square" rtlCol="0">
            <a:spAutoFit/>
          </a:bodyPr>
          <a:lstStyle/>
          <a:p>
            <a:r>
              <a:rPr lang="hu-HU" dirty="0" smtClean="0">
                <a:solidFill>
                  <a:schemeClr val="bg1">
                    <a:lumMod val="95000"/>
                    <a:lumOff val="5000"/>
                  </a:schemeClr>
                </a:solidFill>
                <a:latin typeface="Tahoma" pitchFamily="34" charset="0"/>
                <a:ea typeface="Tahoma" pitchFamily="34" charset="0"/>
                <a:cs typeface="Tahoma" pitchFamily="34" charset="0"/>
              </a:rPr>
              <a:t>A telefonon kétféle csatlakozó van : egy </a:t>
            </a:r>
            <a:r>
              <a:rPr lang="hu-HU" dirty="0" err="1" smtClean="0">
                <a:solidFill>
                  <a:schemeClr val="bg1">
                    <a:lumMod val="95000"/>
                    <a:lumOff val="5000"/>
                  </a:schemeClr>
                </a:solidFill>
                <a:latin typeface="Tahoma" pitchFamily="34" charset="0"/>
                <a:ea typeface="Tahoma" pitchFamily="34" charset="0"/>
                <a:cs typeface="Tahoma" pitchFamily="34" charset="0"/>
              </a:rPr>
              <a:t>micro</a:t>
            </a:r>
            <a:r>
              <a:rPr lang="hu-HU" dirty="0" smtClean="0">
                <a:solidFill>
                  <a:schemeClr val="bg1">
                    <a:lumMod val="95000"/>
                    <a:lumOff val="5000"/>
                  </a:schemeClr>
                </a:solidFill>
                <a:latin typeface="Tahoma" pitchFamily="34" charset="0"/>
                <a:ea typeface="Tahoma" pitchFamily="34" charset="0"/>
                <a:cs typeface="Tahoma" pitchFamily="34" charset="0"/>
              </a:rPr>
              <a:t> USB, és egy 3.5 mm-es Jack dugasz. Előbbi a töltő és az adatátviteli kábel csatlakoztatását szolgálja, utóbbi pedig a fülhallgató, továbbá más audioeszközök csatolását teszi lehetővé.</a:t>
            </a:r>
            <a:endParaRPr lang="ro-RO" dirty="0">
              <a:solidFill>
                <a:schemeClr val="bg1">
                  <a:lumMod val="95000"/>
                  <a:lumOff val="5000"/>
                </a:schemeClr>
              </a:solidFill>
              <a:latin typeface="Tahoma" pitchFamily="34" charset="0"/>
              <a:ea typeface="Tahoma" pitchFamily="34" charset="0"/>
              <a:cs typeface="Tahoma" pitchFamily="34" charset="0"/>
            </a:endParaRPr>
          </a:p>
        </p:txBody>
      </p:sp>
      <p:pic>
        <p:nvPicPr>
          <p:cNvPr id="4100" name="Picture 4" descr="http://media.gizmodo.co.uk/wp-content/uploads/2013/05/Sony-Xperia-SP-Review-camera-ba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4928743"/>
            <a:ext cx="3048000" cy="171450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H="1" flipV="1">
            <a:off x="6456140" y="4581128"/>
            <a:ext cx="122173" cy="504056"/>
          </a:xfrm>
          <a:prstGeom prst="line">
            <a:avLst/>
          </a:prstGeom>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6012160" y="4330264"/>
            <a:ext cx="1152128" cy="307777"/>
          </a:xfrm>
          <a:prstGeom prst="rect">
            <a:avLst/>
          </a:prstGeom>
          <a:noFill/>
        </p:spPr>
        <p:txBody>
          <a:bodyPr wrap="square" rtlCol="0">
            <a:spAutoFit/>
          </a:bodyPr>
          <a:lstStyle/>
          <a:p>
            <a:r>
              <a:rPr lang="hu-HU" sz="1400" dirty="0" smtClean="0">
                <a:solidFill>
                  <a:srgbClr val="FF0000"/>
                </a:solidFill>
              </a:rPr>
              <a:t>Jack-dugasz</a:t>
            </a:r>
            <a:endParaRPr lang="ro-RO" sz="1400" dirty="0">
              <a:solidFill>
                <a:srgbClr val="FF0000"/>
              </a:solidFill>
            </a:endParaRPr>
          </a:p>
        </p:txBody>
      </p:sp>
      <p:cxnSp>
        <p:nvCxnSpPr>
          <p:cNvPr id="9" name="Straight Connector 8"/>
          <p:cNvCxnSpPr/>
          <p:nvPr/>
        </p:nvCxnSpPr>
        <p:spPr>
          <a:xfrm flipV="1">
            <a:off x="7524328" y="5085184"/>
            <a:ext cx="864096" cy="576064"/>
          </a:xfrm>
          <a:prstGeom prst="line">
            <a:avLst/>
          </a:prstGeom>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7956376" y="4581128"/>
            <a:ext cx="1152128" cy="307777"/>
          </a:xfrm>
          <a:prstGeom prst="rect">
            <a:avLst/>
          </a:prstGeom>
          <a:noFill/>
        </p:spPr>
        <p:txBody>
          <a:bodyPr wrap="square" rtlCol="0">
            <a:spAutoFit/>
          </a:bodyPr>
          <a:lstStyle/>
          <a:p>
            <a:r>
              <a:rPr lang="hu-HU" sz="1400" dirty="0" smtClean="0">
                <a:solidFill>
                  <a:srgbClr val="FF0000"/>
                </a:solidFill>
              </a:rPr>
              <a:t>Micro USB</a:t>
            </a:r>
            <a:endParaRPr lang="ro-RO" sz="1400" dirty="0">
              <a:solidFill>
                <a:srgbClr val="FF0000"/>
              </a:solidFill>
            </a:endParaRPr>
          </a:p>
        </p:txBody>
      </p:sp>
    </p:spTree>
    <p:extLst>
      <p:ext uri="{BB962C8B-B14F-4D97-AF65-F5344CB8AC3E}">
        <p14:creationId xmlns:p14="http://schemas.microsoft.com/office/powerpoint/2010/main" val="750989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9144000" cy="2031325"/>
          </a:xfrm>
          <a:prstGeom prst="rect">
            <a:avLst/>
          </a:prstGeom>
          <a:noFill/>
        </p:spPr>
        <p:txBody>
          <a:bodyPr wrap="square" rtlCol="0">
            <a:spAutoFit/>
          </a:bodyPr>
          <a:lstStyle/>
          <a:p>
            <a:r>
              <a:rPr lang="en-US" dirty="0" smtClean="0">
                <a:solidFill>
                  <a:schemeClr val="bg1">
                    <a:lumMod val="95000"/>
                    <a:lumOff val="5000"/>
                  </a:schemeClr>
                </a:solidFill>
                <a:latin typeface="Tahoma" pitchFamily="34" charset="0"/>
                <a:ea typeface="Tahoma" pitchFamily="34" charset="0"/>
                <a:cs typeface="Tahoma" pitchFamily="34" charset="0"/>
              </a:rPr>
              <a:t>A 4.1-es Android </a:t>
            </a:r>
            <a:r>
              <a:rPr lang="hu-HU" dirty="0" err="1" smtClean="0">
                <a:solidFill>
                  <a:schemeClr val="bg1">
                    <a:lumMod val="95000"/>
                    <a:lumOff val="5000"/>
                  </a:schemeClr>
                </a:solidFill>
                <a:latin typeface="Tahoma" pitchFamily="34" charset="0"/>
                <a:ea typeface="Tahoma" pitchFamily="34" charset="0"/>
                <a:cs typeface="Tahoma" pitchFamily="34" charset="0"/>
              </a:rPr>
              <a:t>o</a:t>
            </a:r>
            <a:r>
              <a:rPr lang="en-US" dirty="0" smtClean="0">
                <a:solidFill>
                  <a:schemeClr val="bg1">
                    <a:lumMod val="95000"/>
                    <a:lumOff val="5000"/>
                  </a:schemeClr>
                </a:solidFill>
                <a:latin typeface="Tahoma" pitchFamily="34" charset="0"/>
                <a:ea typeface="Tahoma" pitchFamily="34" charset="0"/>
                <a:cs typeface="Tahoma" pitchFamily="34" charset="0"/>
              </a:rPr>
              <a:t>per</a:t>
            </a:r>
            <a:r>
              <a:rPr lang="hu-HU" dirty="0" smtClean="0">
                <a:solidFill>
                  <a:schemeClr val="bg1">
                    <a:lumMod val="95000"/>
                    <a:lumOff val="5000"/>
                  </a:schemeClr>
                </a:solidFill>
                <a:latin typeface="Tahoma" pitchFamily="34" charset="0"/>
                <a:ea typeface="Tahoma" pitchFamily="34" charset="0"/>
                <a:cs typeface="Tahoma" pitchFamily="34" charset="0"/>
              </a:rPr>
              <a:t>ációs </a:t>
            </a:r>
            <a:r>
              <a:rPr lang="en-US" dirty="0" err="1" smtClean="0">
                <a:solidFill>
                  <a:schemeClr val="bg1">
                    <a:lumMod val="95000"/>
                    <a:lumOff val="5000"/>
                  </a:schemeClr>
                </a:solidFill>
                <a:latin typeface="Tahoma" pitchFamily="34" charset="0"/>
                <a:ea typeface="Tahoma" pitchFamily="34" charset="0"/>
                <a:cs typeface="Tahoma" pitchFamily="34" charset="0"/>
              </a:rPr>
              <a:t>rendszer</a:t>
            </a:r>
            <a:r>
              <a:rPr lang="hu-HU" dirty="0" smtClean="0">
                <a:solidFill>
                  <a:schemeClr val="bg1">
                    <a:lumMod val="95000"/>
                    <a:lumOff val="5000"/>
                  </a:schemeClr>
                </a:solidFill>
                <a:latin typeface="Tahoma" pitchFamily="34" charset="0"/>
                <a:ea typeface="Tahoma" pitchFamily="34" charset="0"/>
                <a:cs typeface="Tahoma" pitchFamily="34" charset="0"/>
              </a:rPr>
              <a:t> szerintem azért előnyösebb, mint például a Windows 8.1 (amely mellesleg telefonon is funkcionál), mert szebb a grafikus felülete (HD felbontásos képernyőn ez méginkább érződik), átláthatóbb, könnyebben kezelhető, ugyanakkor bizonyos alkalmazások, amelyek sajátosan Windows alkalmazások, az Android-on is működnek (pl. a </a:t>
            </a:r>
            <a:r>
              <a:rPr lang="hu-HU" dirty="0" err="1" smtClean="0">
                <a:solidFill>
                  <a:schemeClr val="bg1">
                    <a:lumMod val="95000"/>
                    <a:lumOff val="5000"/>
                  </a:schemeClr>
                </a:solidFill>
                <a:latin typeface="Tahoma" pitchFamily="34" charset="0"/>
                <a:ea typeface="Tahoma" pitchFamily="34" charset="0"/>
                <a:cs typeface="Tahoma" pitchFamily="34" charset="0"/>
              </a:rPr>
              <a:t>Google</a:t>
            </a:r>
            <a:r>
              <a:rPr lang="hu-HU" dirty="0" smtClean="0">
                <a:solidFill>
                  <a:schemeClr val="bg1">
                    <a:lumMod val="95000"/>
                    <a:lumOff val="5000"/>
                  </a:schemeClr>
                </a:solidFill>
                <a:latin typeface="Tahoma" pitchFamily="34" charset="0"/>
                <a:ea typeface="Tahoma" pitchFamily="34" charset="0"/>
                <a:cs typeface="Tahoma" pitchFamily="34" charset="0"/>
              </a:rPr>
              <a:t> </a:t>
            </a:r>
            <a:r>
              <a:rPr lang="hu-HU" dirty="0" err="1" smtClean="0">
                <a:solidFill>
                  <a:schemeClr val="bg1">
                    <a:lumMod val="95000"/>
                    <a:lumOff val="5000"/>
                  </a:schemeClr>
                </a:solidFill>
                <a:latin typeface="Tahoma" pitchFamily="34" charset="0"/>
                <a:ea typeface="Tahoma" pitchFamily="34" charset="0"/>
                <a:cs typeface="Tahoma" pitchFamily="34" charset="0"/>
              </a:rPr>
              <a:t>Chrome</a:t>
            </a:r>
            <a:r>
              <a:rPr lang="hu-HU" dirty="0" smtClean="0">
                <a:solidFill>
                  <a:schemeClr val="bg1">
                    <a:lumMod val="95000"/>
                    <a:lumOff val="5000"/>
                  </a:schemeClr>
                </a:solidFill>
                <a:latin typeface="Tahoma" pitchFamily="34" charset="0"/>
                <a:ea typeface="Tahoma" pitchFamily="34" charset="0"/>
                <a:cs typeface="Tahoma" pitchFamily="34" charset="0"/>
              </a:rPr>
              <a:t>, vagy az Opera). Ráadásul az Androidnak saját alkalmazásáruháza van, ami nem más, mint a Play áruház, továbbá a 	</a:t>
            </a:r>
          </a:p>
          <a:p>
            <a:r>
              <a:rPr lang="hu-HU" dirty="0">
                <a:solidFill>
                  <a:schemeClr val="bg1">
                    <a:lumMod val="95000"/>
                    <a:lumOff val="5000"/>
                  </a:schemeClr>
                </a:solidFill>
                <a:latin typeface="Tahoma" pitchFamily="34" charset="0"/>
                <a:ea typeface="Tahoma" pitchFamily="34" charset="0"/>
                <a:cs typeface="Tahoma" pitchFamily="34" charset="0"/>
              </a:rPr>
              <a:t>é</a:t>
            </a:r>
            <a:r>
              <a:rPr lang="hu-HU" dirty="0" smtClean="0">
                <a:solidFill>
                  <a:schemeClr val="bg1">
                    <a:lumMod val="95000"/>
                    <a:lumOff val="5000"/>
                  </a:schemeClr>
                </a:solidFill>
                <a:latin typeface="Tahoma" pitchFamily="34" charset="0"/>
                <a:ea typeface="Tahoma" pitchFamily="34" charset="0"/>
                <a:cs typeface="Tahoma" pitchFamily="34" charset="0"/>
              </a:rPr>
              <a:t>s a		külön alkalmazásként is telepíthető a telefonra.</a:t>
            </a:r>
            <a:r>
              <a:rPr lang="hu-HU" dirty="0" smtClean="0">
                <a:solidFill>
                  <a:schemeClr val="bg1">
                    <a:lumMod val="95000"/>
                    <a:lumOff val="5000"/>
                  </a:schemeClr>
                </a:solidFill>
                <a:latin typeface="Cooper Black" pitchFamily="18" charset="0"/>
              </a:rPr>
              <a:t>	</a:t>
            </a:r>
          </a:p>
        </p:txBody>
      </p:sp>
      <p:pic>
        <p:nvPicPr>
          <p:cNvPr id="1026" name="Picture 2" descr="http://g-ecx.images-amazon.com/images/G/03/software/editorial/Win8_1-Star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625752"/>
            <a:ext cx="3714212" cy="22322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2422" y="4221088"/>
            <a:ext cx="3384376" cy="369332"/>
          </a:xfrm>
          <a:prstGeom prst="rect">
            <a:avLst/>
          </a:prstGeom>
          <a:noFill/>
        </p:spPr>
        <p:txBody>
          <a:bodyPr wrap="square" rtlCol="0">
            <a:spAutoFit/>
          </a:bodyPr>
          <a:lstStyle/>
          <a:p>
            <a:pPr algn="ctr"/>
            <a:r>
              <a:rPr lang="hu-HU" dirty="0" smtClean="0">
                <a:solidFill>
                  <a:schemeClr val="bg1">
                    <a:lumMod val="95000"/>
                    <a:lumOff val="5000"/>
                  </a:schemeClr>
                </a:solidFill>
                <a:latin typeface="Cooper Black" pitchFamily="18" charset="0"/>
              </a:rPr>
              <a:t>Windows 8.1</a:t>
            </a:r>
            <a:endParaRPr lang="ro-RO" dirty="0">
              <a:solidFill>
                <a:schemeClr val="bg1">
                  <a:lumMod val="95000"/>
                  <a:lumOff val="5000"/>
                </a:schemeClr>
              </a:solidFill>
              <a:latin typeface="Cooper Black" pitchFamily="18" charset="0"/>
            </a:endParaRPr>
          </a:p>
        </p:txBody>
      </p:sp>
      <p:pic>
        <p:nvPicPr>
          <p:cNvPr id="1030" name="Picture 6" descr="http://paterson-education.org/wp-content/uploads/2014/10/youtube-log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292" b="25626"/>
          <a:stretch/>
        </p:blipFill>
        <p:spPr bwMode="auto">
          <a:xfrm>
            <a:off x="7668344" y="1700808"/>
            <a:ext cx="1013400" cy="3509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artsonline.hu/wp-content/uploads/2014/07/elerheto_a_facebook_uj_uzenetkuldoje_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253" t="44217" r="6259" b="23179"/>
          <a:stretch/>
        </p:blipFill>
        <p:spPr bwMode="auto">
          <a:xfrm>
            <a:off x="539552" y="2060848"/>
            <a:ext cx="1299592" cy="25861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mobilarena.hu/dl/cnt/2012-10/90583/nexus-7-android-4-1-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3968" y="2780928"/>
            <a:ext cx="4000500" cy="24955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83968" y="5352334"/>
            <a:ext cx="4000500" cy="369332"/>
          </a:xfrm>
          <a:prstGeom prst="rect">
            <a:avLst/>
          </a:prstGeom>
          <a:noFill/>
        </p:spPr>
        <p:txBody>
          <a:bodyPr wrap="square" rtlCol="0">
            <a:spAutoFit/>
          </a:bodyPr>
          <a:lstStyle/>
          <a:p>
            <a:r>
              <a:rPr lang="hu-HU" dirty="0" err="1" smtClean="0">
                <a:solidFill>
                  <a:schemeClr val="bg1">
                    <a:lumMod val="95000"/>
                    <a:lumOff val="5000"/>
                  </a:schemeClr>
                </a:solidFill>
                <a:latin typeface="Cooper Black" pitchFamily="18" charset="0"/>
              </a:rPr>
              <a:t>Android</a:t>
            </a:r>
            <a:r>
              <a:rPr lang="hu-HU" dirty="0" smtClean="0">
                <a:solidFill>
                  <a:schemeClr val="bg1">
                    <a:lumMod val="95000"/>
                    <a:lumOff val="5000"/>
                  </a:schemeClr>
                </a:solidFill>
                <a:latin typeface="Cooper Black" pitchFamily="18" charset="0"/>
              </a:rPr>
              <a:t> </a:t>
            </a:r>
            <a:r>
              <a:rPr lang="hu-HU" dirty="0" err="1" smtClean="0">
                <a:solidFill>
                  <a:schemeClr val="bg1">
                    <a:lumMod val="95000"/>
                    <a:lumOff val="5000"/>
                  </a:schemeClr>
                </a:solidFill>
                <a:latin typeface="Cooper Black" pitchFamily="18" charset="0"/>
              </a:rPr>
              <a:t>JellyBeam</a:t>
            </a:r>
            <a:r>
              <a:rPr lang="hu-HU" dirty="0" smtClean="0">
                <a:solidFill>
                  <a:schemeClr val="bg1">
                    <a:lumMod val="95000"/>
                    <a:lumOff val="5000"/>
                  </a:schemeClr>
                </a:solidFill>
                <a:latin typeface="Cooper Black" pitchFamily="18" charset="0"/>
              </a:rPr>
              <a:t> 4.1</a:t>
            </a:r>
            <a:endParaRPr lang="ro-RO" dirty="0">
              <a:solidFill>
                <a:schemeClr val="bg1">
                  <a:lumMod val="95000"/>
                  <a:lumOff val="5000"/>
                </a:schemeClr>
              </a:solidFill>
              <a:latin typeface="Cooper Black" pitchFamily="18" charset="0"/>
            </a:endParaRPr>
          </a:p>
        </p:txBody>
      </p:sp>
    </p:spTree>
    <p:extLst>
      <p:ext uri="{BB962C8B-B14F-4D97-AF65-F5344CB8AC3E}">
        <p14:creationId xmlns:p14="http://schemas.microsoft.com/office/powerpoint/2010/main" val="1331938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430852"/>
            <a:ext cx="3314251" cy="2308324"/>
          </a:xfrm>
          <a:prstGeom prst="rect">
            <a:avLst/>
          </a:prstGeom>
          <a:noFill/>
        </p:spPr>
        <p:txBody>
          <a:bodyPr wrap="square" rtlCol="0">
            <a:spAutoFit/>
          </a:bodyPr>
          <a:lstStyle/>
          <a:p>
            <a:r>
              <a:rPr lang="hu-HU" dirty="0" smtClean="0">
                <a:solidFill>
                  <a:schemeClr val="bg1">
                    <a:lumMod val="95000"/>
                    <a:lumOff val="5000"/>
                  </a:schemeClr>
                </a:solidFill>
                <a:latin typeface="Tahoma" pitchFamily="34" charset="0"/>
                <a:ea typeface="Tahoma" pitchFamily="34" charset="0"/>
                <a:cs typeface="Tahoma" pitchFamily="34" charset="0"/>
              </a:rPr>
              <a:t>A telefon másik érdekessége a töltőkábel kialakítása, ugyanis a villát le lehet venni a kábelről, és az egy USB csatlakozóval kapcsolható a töltővillához. Ez a kábel szolgálhatja a telefon más eszközökhöz való csatolását.</a:t>
            </a:r>
            <a:endParaRPr lang="ro-RO" dirty="0">
              <a:solidFill>
                <a:schemeClr val="bg1">
                  <a:lumMod val="95000"/>
                  <a:lumOff val="5000"/>
                </a:schemeClr>
              </a:solidFill>
              <a:latin typeface="Tahoma" pitchFamily="34" charset="0"/>
              <a:ea typeface="Tahoma" pitchFamily="34" charset="0"/>
              <a:cs typeface="Tahoma" pitchFamily="34" charset="0"/>
            </a:endParaRPr>
          </a:p>
        </p:txBody>
      </p:sp>
      <p:pic>
        <p:nvPicPr>
          <p:cNvPr id="2050" name="Picture 2" descr="http://www.speedshop.hu/Sony_Ericsson_Xperia_X_mini_halozati_tolto_adatkabel_nelkul_EP-i268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2787" y="127689"/>
            <a:ext cx="2914650" cy="29146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03848" y="3129278"/>
            <a:ext cx="2914650" cy="369332"/>
          </a:xfrm>
          <a:prstGeom prst="rect">
            <a:avLst/>
          </a:prstGeom>
          <a:noFill/>
        </p:spPr>
        <p:txBody>
          <a:bodyPr wrap="square" rtlCol="0">
            <a:spAutoFit/>
          </a:bodyPr>
          <a:lstStyle/>
          <a:p>
            <a:pPr algn="ctr"/>
            <a:r>
              <a:rPr lang="hu-HU" dirty="0" smtClean="0">
                <a:solidFill>
                  <a:schemeClr val="bg1">
                    <a:lumMod val="95000"/>
                    <a:lumOff val="5000"/>
                  </a:schemeClr>
                </a:solidFill>
                <a:latin typeface="Tahoma" pitchFamily="34" charset="0"/>
                <a:ea typeface="Tahoma" pitchFamily="34" charset="0"/>
                <a:cs typeface="Tahoma" pitchFamily="34" charset="0"/>
              </a:rPr>
              <a:t>Villa</a:t>
            </a:r>
            <a:endParaRPr lang="ro-RO" dirty="0">
              <a:solidFill>
                <a:schemeClr val="bg1">
                  <a:lumMod val="95000"/>
                  <a:lumOff val="5000"/>
                </a:schemeClr>
              </a:solidFill>
              <a:latin typeface="Tahoma" pitchFamily="34" charset="0"/>
              <a:ea typeface="Tahoma" pitchFamily="34" charset="0"/>
              <a:cs typeface="Tahoma" pitchFamily="34" charset="0"/>
            </a:endParaRPr>
          </a:p>
        </p:txBody>
      </p:sp>
      <p:pic>
        <p:nvPicPr>
          <p:cNvPr id="2052" name="Picture 4" descr="http://mobilexpressz.com/hirimages/79411/bigkep/b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13" y="3534455"/>
            <a:ext cx="4224469" cy="31683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55976" y="3717032"/>
            <a:ext cx="2448272" cy="1200329"/>
          </a:xfrm>
          <a:prstGeom prst="rect">
            <a:avLst/>
          </a:prstGeom>
          <a:noFill/>
        </p:spPr>
        <p:txBody>
          <a:bodyPr wrap="square" rtlCol="0">
            <a:spAutoFit/>
          </a:bodyPr>
          <a:lstStyle/>
          <a:p>
            <a:r>
              <a:rPr lang="hu-HU" dirty="0" smtClean="0">
                <a:solidFill>
                  <a:schemeClr val="bg1">
                    <a:lumMod val="95000"/>
                    <a:lumOff val="5000"/>
                  </a:schemeClr>
                </a:solidFill>
                <a:latin typeface="Tahoma" pitchFamily="34" charset="0"/>
                <a:ea typeface="Tahoma" pitchFamily="34" charset="0"/>
                <a:cs typeface="Tahoma" pitchFamily="34" charset="0"/>
              </a:rPr>
              <a:t>Töltőkábel</a:t>
            </a:r>
          </a:p>
          <a:p>
            <a:pPr marL="285750" indent="-285750">
              <a:buFont typeface="Book Antiqua" pitchFamily="18" charset="0"/>
              <a:buChar char="­"/>
            </a:pPr>
            <a:r>
              <a:rPr lang="hu-HU" dirty="0" smtClean="0">
                <a:solidFill>
                  <a:schemeClr val="bg1">
                    <a:lumMod val="95000"/>
                    <a:lumOff val="5000"/>
                  </a:schemeClr>
                </a:solidFill>
                <a:latin typeface="Tahoma" pitchFamily="34" charset="0"/>
                <a:ea typeface="Tahoma" pitchFamily="34" charset="0"/>
                <a:cs typeface="Tahoma" pitchFamily="34" charset="0"/>
              </a:rPr>
              <a:t>Ez különböző </a:t>
            </a:r>
            <a:r>
              <a:rPr lang="hu-HU" dirty="0" smtClean="0">
                <a:solidFill>
                  <a:schemeClr val="bg1">
                    <a:lumMod val="95000"/>
                    <a:lumOff val="5000"/>
                  </a:schemeClr>
                </a:solidFill>
                <a:latin typeface="Tahoma" pitchFamily="34" charset="0"/>
                <a:ea typeface="Tahoma" pitchFamily="34" charset="0"/>
                <a:cs typeface="Tahoma" pitchFamily="34" charset="0"/>
              </a:rPr>
              <a:t>hosszúságokban </a:t>
            </a:r>
            <a:r>
              <a:rPr lang="hu-HU" dirty="0" smtClean="0">
                <a:solidFill>
                  <a:schemeClr val="bg1">
                    <a:lumMod val="95000"/>
                    <a:lumOff val="5000"/>
                  </a:schemeClr>
                </a:solidFill>
                <a:latin typeface="Tahoma" pitchFamily="34" charset="0"/>
                <a:ea typeface="Tahoma" pitchFamily="34" charset="0"/>
                <a:cs typeface="Tahoma" pitchFamily="34" charset="0"/>
              </a:rPr>
              <a:t>beszerezhető</a:t>
            </a:r>
            <a:endParaRPr lang="ro-RO" dirty="0">
              <a:solidFill>
                <a:schemeClr val="bg1">
                  <a:lumMod val="95000"/>
                  <a:lumOff val="5000"/>
                </a:schemeClr>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023434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079" y="116632"/>
            <a:ext cx="9073008" cy="1477328"/>
          </a:xfrm>
          <a:prstGeom prst="rect">
            <a:avLst/>
          </a:prstGeom>
          <a:noFill/>
        </p:spPr>
        <p:txBody>
          <a:bodyPr wrap="square" rtlCol="0">
            <a:spAutoFit/>
          </a:bodyPr>
          <a:lstStyle/>
          <a:p>
            <a:r>
              <a:rPr lang="hu-HU" dirty="0" smtClean="0">
                <a:solidFill>
                  <a:schemeClr val="bg1">
                    <a:lumMod val="95000"/>
                    <a:lumOff val="5000"/>
                  </a:schemeClr>
                </a:solidFill>
                <a:latin typeface="Tahoma" pitchFamily="34" charset="0"/>
                <a:ea typeface="Tahoma" pitchFamily="34" charset="0"/>
                <a:cs typeface="Tahoma" pitchFamily="34" charset="0"/>
              </a:rPr>
              <a:t>Mint azt egy korábban is említettem </a:t>
            </a:r>
            <a:r>
              <a:rPr lang="hu-HU" dirty="0" smtClean="0">
                <a:solidFill>
                  <a:schemeClr val="bg1">
                    <a:lumMod val="95000"/>
                    <a:lumOff val="5000"/>
                  </a:schemeClr>
                </a:solidFill>
                <a:latin typeface="Tahoma" pitchFamily="34" charset="0"/>
                <a:ea typeface="Tahoma" pitchFamily="34" charset="0"/>
                <a:cs typeface="Tahoma" pitchFamily="34" charset="0"/>
                <a:hlinkClick r:id="rId2" action="ppaction://hlinksldjump"/>
              </a:rPr>
              <a:t>(3. Dia),</a:t>
            </a:r>
            <a:r>
              <a:rPr lang="hu-HU" dirty="0" smtClean="0">
                <a:solidFill>
                  <a:schemeClr val="bg1">
                    <a:lumMod val="95000"/>
                    <a:lumOff val="5000"/>
                  </a:schemeClr>
                </a:solidFill>
                <a:latin typeface="Tahoma" pitchFamily="34" charset="0"/>
                <a:ea typeface="Tahoma" pitchFamily="34" charset="0"/>
                <a:cs typeface="Tahoma" pitchFamily="34" charset="0"/>
              </a:rPr>
              <a:t> a </a:t>
            </a:r>
            <a:r>
              <a:rPr lang="hu-HU" dirty="0">
                <a:solidFill>
                  <a:schemeClr val="bg1">
                    <a:lumMod val="95000"/>
                    <a:lumOff val="5000"/>
                  </a:schemeClr>
                </a:solidFill>
                <a:latin typeface="Tahoma" pitchFamily="34" charset="0"/>
                <a:ea typeface="Tahoma" pitchFamily="34" charset="0"/>
                <a:cs typeface="Tahoma" pitchFamily="34" charset="0"/>
              </a:rPr>
              <a:t>telefon támogatja az NFC-t </a:t>
            </a:r>
            <a:r>
              <a:rPr lang="hu-HU" dirty="0" smtClean="0">
                <a:solidFill>
                  <a:schemeClr val="bg1">
                    <a:lumMod val="95000"/>
                    <a:lumOff val="5000"/>
                  </a:schemeClr>
                </a:solidFill>
                <a:latin typeface="Tahoma" pitchFamily="34" charset="0"/>
                <a:ea typeface="Tahoma" pitchFamily="34" charset="0"/>
                <a:cs typeface="Tahoma" pitchFamily="34" charset="0"/>
              </a:rPr>
              <a:t>is.</a:t>
            </a:r>
            <a:r>
              <a:rPr lang="ro-RO" dirty="0" smtClean="0">
                <a:solidFill>
                  <a:schemeClr val="bg1">
                    <a:lumMod val="95000"/>
                    <a:lumOff val="5000"/>
                  </a:schemeClr>
                </a:solidFill>
                <a:latin typeface="Tahoma" pitchFamily="34" charset="0"/>
                <a:ea typeface="Tahoma" pitchFamily="34" charset="0"/>
                <a:cs typeface="Tahoma" pitchFamily="34" charset="0"/>
              </a:rPr>
              <a:t> Ez az úgynevezett </a:t>
            </a:r>
            <a:r>
              <a:rPr lang="ro-RO" dirty="0">
                <a:solidFill>
                  <a:schemeClr val="bg1">
                    <a:lumMod val="95000"/>
                    <a:lumOff val="5000"/>
                  </a:schemeClr>
                </a:solidFill>
                <a:latin typeface="Tahoma" pitchFamily="34" charset="0"/>
                <a:ea typeface="Tahoma" pitchFamily="34" charset="0"/>
                <a:cs typeface="Tahoma" pitchFamily="34" charset="0"/>
              </a:rPr>
              <a:t>s</a:t>
            </a:r>
            <a:r>
              <a:rPr lang="ro-RO" dirty="0" smtClean="0">
                <a:solidFill>
                  <a:schemeClr val="bg1">
                    <a:lumMod val="95000"/>
                    <a:lumOff val="5000"/>
                  </a:schemeClr>
                </a:solidFill>
                <a:latin typeface="Tahoma" pitchFamily="34" charset="0"/>
                <a:ea typeface="Tahoma" pitchFamily="34" charset="0"/>
                <a:cs typeface="Tahoma" pitchFamily="34" charset="0"/>
              </a:rPr>
              <a:t>zabványgyűjtemény </a:t>
            </a:r>
            <a:r>
              <a:rPr lang="hu-HU" dirty="0" smtClean="0">
                <a:solidFill>
                  <a:schemeClr val="bg1">
                    <a:lumMod val="95000"/>
                    <a:lumOff val="5000"/>
                  </a:schemeClr>
                </a:solidFill>
                <a:latin typeface="Tahoma" pitchFamily="34" charset="0"/>
                <a:ea typeface="Tahoma" pitchFamily="34" charset="0"/>
                <a:cs typeface="Tahoma" pitchFamily="34" charset="0"/>
              </a:rPr>
              <a:t> lehetővé tesz egy, az </a:t>
            </a:r>
            <a:r>
              <a:rPr lang="hu-HU" dirty="0" smtClean="0">
                <a:solidFill>
                  <a:schemeClr val="bg1">
                    <a:lumMod val="95000"/>
                    <a:lumOff val="5000"/>
                  </a:schemeClr>
                </a:solidFill>
                <a:latin typeface="Tahoma" pitchFamily="34" charset="0"/>
                <a:ea typeface="Tahoma" pitchFamily="34" charset="0"/>
                <a:cs typeface="Tahoma" pitchFamily="34" charset="0"/>
              </a:rPr>
              <a:t>okostelefonok </a:t>
            </a:r>
            <a:r>
              <a:rPr lang="hu-HU" dirty="0" smtClean="0">
                <a:solidFill>
                  <a:schemeClr val="bg1">
                    <a:lumMod val="95000"/>
                    <a:lumOff val="5000"/>
                  </a:schemeClr>
                </a:solidFill>
                <a:latin typeface="Tahoma" pitchFamily="34" charset="0"/>
                <a:ea typeface="Tahoma" pitchFamily="34" charset="0"/>
                <a:cs typeface="Tahoma" pitchFamily="34" charset="0"/>
              </a:rPr>
              <a:t>közti rövid rádiós kommunikációt, de hogy ez működjön, a készülékeket egymáshoz kell érinteni, vagy legfeljebb 1 cm távolságra kell helyezni egymástól. Az NFC segít gyorsítani az olyan kapcsolatokat, mint pl. a	     , vagy a	      .</a:t>
            </a:r>
            <a:endParaRPr lang="ro-RO" dirty="0">
              <a:solidFill>
                <a:schemeClr val="bg1">
                  <a:lumMod val="95000"/>
                  <a:lumOff val="5000"/>
                </a:schemeClr>
              </a:solidFill>
              <a:latin typeface="Tahoma" pitchFamily="34" charset="0"/>
              <a:ea typeface="Tahoma" pitchFamily="34" charset="0"/>
              <a:cs typeface="Tahoma" pitchFamily="34" charset="0"/>
            </a:endParaRPr>
          </a:p>
        </p:txBody>
      </p:sp>
      <p:pic>
        <p:nvPicPr>
          <p:cNvPr id="3074" name="Picture 2" descr="http://upload.wikimedia.org/wikipedia/commons/thumb/3/32/Wi-Fi_Logo.svg/2000px-Wi-Fi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1196752"/>
            <a:ext cx="897995" cy="5760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electrobiz.files.wordpress.com/2011/04/bluetooth_connection_big.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500" t="33290" r="12476" b="33355"/>
          <a:stretch/>
        </p:blipFill>
        <p:spPr bwMode="auto">
          <a:xfrm>
            <a:off x="4932040" y="1268760"/>
            <a:ext cx="1043707" cy="27621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upload.wikimedia.org/wikipedia/en/c/c3/NFC-N-Mark-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574" y="2420888"/>
            <a:ext cx="2257425" cy="18859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51816" y="2420888"/>
            <a:ext cx="4103217" cy="923330"/>
          </a:xfrm>
          <a:prstGeom prst="rect">
            <a:avLst/>
          </a:prstGeom>
          <a:noFill/>
        </p:spPr>
        <p:txBody>
          <a:bodyPr wrap="square" rtlCol="0">
            <a:spAutoFit/>
          </a:bodyPr>
          <a:lstStyle/>
          <a:p>
            <a:r>
              <a:rPr lang="hu-HU" dirty="0" smtClean="0">
                <a:solidFill>
                  <a:schemeClr val="bg1">
                    <a:lumMod val="95000"/>
                    <a:lumOff val="5000"/>
                  </a:schemeClr>
                </a:solidFill>
                <a:latin typeface="Tahoma" pitchFamily="34" charset="0"/>
                <a:ea typeface="Tahoma" pitchFamily="34" charset="0"/>
                <a:cs typeface="Tahoma" pitchFamily="34" charset="0"/>
              </a:rPr>
              <a:t>Az NFC logója</a:t>
            </a:r>
          </a:p>
          <a:p>
            <a:pPr marL="285750" indent="-285750">
              <a:buFont typeface="Arial" pitchFamily="34" charset="0"/>
              <a:buChar char="•"/>
            </a:pPr>
            <a:r>
              <a:rPr lang="hu-HU" dirty="0" smtClean="0">
                <a:solidFill>
                  <a:schemeClr val="bg1">
                    <a:lumMod val="95000"/>
                    <a:lumOff val="5000"/>
                  </a:schemeClr>
                </a:solidFill>
                <a:latin typeface="Tahoma" pitchFamily="34" charset="0"/>
                <a:ea typeface="Tahoma" pitchFamily="34" charset="0"/>
                <a:cs typeface="Tahoma" pitchFamily="34" charset="0"/>
              </a:rPr>
              <a:t>Ez az ikon megtalálható a készülék hátlapján is.</a:t>
            </a:r>
            <a:endParaRPr lang="ro-RO" dirty="0">
              <a:solidFill>
                <a:schemeClr val="bg1">
                  <a:lumMod val="95000"/>
                  <a:lumOff val="5000"/>
                </a:schemeClr>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3013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31940" y="2636912"/>
            <a:ext cx="4968552" cy="1477328"/>
          </a:xfrm>
          <a:prstGeom prst="rect">
            <a:avLst/>
          </a:prstGeom>
          <a:noFill/>
        </p:spPr>
        <p:txBody>
          <a:bodyPr wrap="square" rtlCol="0">
            <a:spAutoFit/>
          </a:bodyPr>
          <a:lstStyle/>
          <a:p>
            <a:r>
              <a:rPr lang="hu-HU" dirty="0" smtClean="0">
                <a:solidFill>
                  <a:schemeClr val="bg1">
                    <a:lumMod val="95000"/>
                    <a:lumOff val="5000"/>
                  </a:schemeClr>
                </a:solidFill>
                <a:latin typeface="Tahoma" pitchFamily="34" charset="0"/>
                <a:ea typeface="Tahoma" pitchFamily="34" charset="0"/>
                <a:cs typeface="Tahoma" pitchFamily="34" charset="0"/>
              </a:rPr>
              <a:t>Ugyanúgy, mint más </a:t>
            </a:r>
            <a:r>
              <a:rPr lang="hu-HU" dirty="0" smtClean="0">
                <a:solidFill>
                  <a:schemeClr val="bg1">
                    <a:lumMod val="95000"/>
                    <a:lumOff val="5000"/>
                  </a:schemeClr>
                </a:solidFill>
                <a:latin typeface="Tahoma" pitchFamily="34" charset="0"/>
                <a:ea typeface="Tahoma" pitchFamily="34" charset="0"/>
                <a:cs typeface="Tahoma" pitchFamily="34" charset="0"/>
              </a:rPr>
              <a:t>okostelefonokon</a:t>
            </a:r>
            <a:r>
              <a:rPr lang="hu-HU" dirty="0" smtClean="0">
                <a:solidFill>
                  <a:schemeClr val="bg1">
                    <a:lumMod val="95000"/>
                    <a:lumOff val="5000"/>
                  </a:schemeClr>
                </a:solidFill>
                <a:latin typeface="Tahoma" pitchFamily="34" charset="0"/>
                <a:ea typeface="Tahoma" pitchFamily="34" charset="0"/>
                <a:cs typeface="Tahoma" pitchFamily="34" charset="0"/>
              </a:rPr>
              <a:t>, ezen is van lehetőség a képernyőtükrözésre. Ez azt jelenti, hogy a 	       </a:t>
            </a:r>
            <a:r>
              <a:rPr lang="hu-HU" dirty="0" smtClean="0">
                <a:solidFill>
                  <a:schemeClr val="bg1">
                    <a:lumMod val="95000"/>
                    <a:lumOff val="5000"/>
                  </a:schemeClr>
                </a:solidFill>
                <a:latin typeface="Tahoma" pitchFamily="34" charset="0"/>
                <a:ea typeface="Tahoma" pitchFamily="34" charset="0"/>
                <a:cs typeface="Tahoma" pitchFamily="34" charset="0"/>
              </a:rPr>
              <a:t>    -</a:t>
            </a:r>
            <a:r>
              <a:rPr lang="hu-HU" dirty="0" smtClean="0">
                <a:solidFill>
                  <a:schemeClr val="bg1">
                    <a:lumMod val="95000"/>
                    <a:lumOff val="5000"/>
                  </a:schemeClr>
                </a:solidFill>
                <a:latin typeface="Tahoma" pitchFamily="34" charset="0"/>
                <a:ea typeface="Tahoma" pitchFamily="34" charset="0"/>
                <a:cs typeface="Tahoma" pitchFamily="34" charset="0"/>
              </a:rPr>
              <a:t>ban megnyitott</a:t>
            </a:r>
            <a:r>
              <a:rPr lang="en-US" dirty="0" smtClean="0">
                <a:solidFill>
                  <a:schemeClr val="bg1">
                    <a:lumMod val="95000"/>
                    <a:lumOff val="5000"/>
                  </a:schemeClr>
                </a:solidFill>
                <a:latin typeface="Tahoma" pitchFamily="34" charset="0"/>
                <a:ea typeface="Tahoma" pitchFamily="34" charset="0"/>
                <a:cs typeface="Tahoma" pitchFamily="34" charset="0"/>
              </a:rPr>
              <a:t> </a:t>
            </a:r>
            <a:r>
              <a:rPr lang="hu-HU" dirty="0" smtClean="0">
                <a:solidFill>
                  <a:schemeClr val="bg1">
                    <a:lumMod val="95000"/>
                    <a:lumOff val="5000"/>
                  </a:schemeClr>
                </a:solidFill>
                <a:latin typeface="Tahoma" pitchFamily="34" charset="0"/>
                <a:ea typeface="Tahoma" pitchFamily="34" charset="0"/>
                <a:cs typeface="Tahoma" pitchFamily="34" charset="0"/>
              </a:rPr>
              <a:t>videót ki lehet tükrözni egy </a:t>
            </a:r>
            <a:r>
              <a:rPr lang="hu-HU" dirty="0" err="1" smtClean="0">
                <a:solidFill>
                  <a:schemeClr val="bg1">
                    <a:lumMod val="95000"/>
                    <a:lumOff val="5000"/>
                  </a:schemeClr>
                </a:solidFill>
                <a:latin typeface="Tahoma" pitchFamily="34" charset="0"/>
                <a:ea typeface="Tahoma" pitchFamily="34" charset="0"/>
                <a:cs typeface="Tahoma" pitchFamily="34" charset="0"/>
              </a:rPr>
              <a:t>Smart</a:t>
            </a:r>
            <a:r>
              <a:rPr lang="hu-HU" dirty="0" smtClean="0">
                <a:solidFill>
                  <a:schemeClr val="bg1">
                    <a:lumMod val="95000"/>
                    <a:lumOff val="5000"/>
                  </a:schemeClr>
                </a:solidFill>
                <a:latin typeface="Tahoma" pitchFamily="34" charset="0"/>
                <a:ea typeface="Tahoma" pitchFamily="34" charset="0"/>
                <a:cs typeface="Tahoma" pitchFamily="34" charset="0"/>
              </a:rPr>
              <a:t> TV-re, és így azt nagyobb képernyőn élvezhetjük.</a:t>
            </a:r>
            <a:endParaRPr lang="ro-RO" dirty="0">
              <a:solidFill>
                <a:schemeClr val="bg1">
                  <a:lumMod val="95000"/>
                  <a:lumOff val="5000"/>
                </a:schemeClr>
              </a:solidFill>
              <a:latin typeface="Tahoma" pitchFamily="34" charset="0"/>
              <a:ea typeface="Tahoma" pitchFamily="34" charset="0"/>
              <a:cs typeface="Tahoma" pitchFamily="34" charset="0"/>
            </a:endParaRPr>
          </a:p>
        </p:txBody>
      </p:sp>
      <p:pic>
        <p:nvPicPr>
          <p:cNvPr id="5" name="Picture 6" descr="http://paterson-education.org/wp-content/uploads/2014/10/youtube-log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292" b="25626"/>
          <a:stretch/>
        </p:blipFill>
        <p:spPr bwMode="auto">
          <a:xfrm>
            <a:off x="5580112" y="3200085"/>
            <a:ext cx="1152128" cy="35098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sony.hu/support/s_img/articles/tvhc/Xperia_tv/AC_NFC_31_Smartphone_Wi-Fi_Direct_Activa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230" y="2132856"/>
            <a:ext cx="3829050" cy="336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9276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96" y="116632"/>
            <a:ext cx="6264696" cy="1754326"/>
          </a:xfrm>
          <a:prstGeom prst="rect">
            <a:avLst/>
          </a:prstGeom>
          <a:noFill/>
        </p:spPr>
        <p:txBody>
          <a:bodyPr wrap="square" rtlCol="0">
            <a:spAutoFit/>
          </a:bodyPr>
          <a:lstStyle/>
          <a:p>
            <a:r>
              <a:rPr lang="hu-HU" dirty="0" smtClean="0">
                <a:solidFill>
                  <a:schemeClr val="bg1">
                    <a:lumMod val="95000"/>
                    <a:lumOff val="5000"/>
                  </a:schemeClr>
                </a:solidFill>
                <a:latin typeface="Tahoma" pitchFamily="34" charset="0"/>
                <a:ea typeface="Tahoma" pitchFamily="34" charset="0"/>
                <a:cs typeface="Tahoma" pitchFamily="34" charset="0"/>
              </a:rPr>
              <a:t>A telefon rendelkezik egy 8 megapixeles kamerával, ami lehetővé teszi akár a </a:t>
            </a:r>
            <a:r>
              <a:rPr lang="hu-HU" dirty="0" err="1" smtClean="0">
                <a:solidFill>
                  <a:schemeClr val="bg1">
                    <a:lumMod val="95000"/>
                    <a:lumOff val="5000"/>
                  </a:schemeClr>
                </a:solidFill>
                <a:latin typeface="Tahoma" pitchFamily="34" charset="0"/>
                <a:ea typeface="Tahoma" pitchFamily="34" charset="0"/>
                <a:cs typeface="Tahoma" pitchFamily="34" charset="0"/>
              </a:rPr>
              <a:t>full</a:t>
            </a:r>
            <a:r>
              <a:rPr lang="hu-HU" dirty="0" smtClean="0">
                <a:solidFill>
                  <a:schemeClr val="bg1">
                    <a:lumMod val="95000"/>
                    <a:lumOff val="5000"/>
                  </a:schemeClr>
                </a:solidFill>
                <a:latin typeface="Tahoma" pitchFamily="34" charset="0"/>
                <a:ea typeface="Tahoma" pitchFamily="34" charset="0"/>
                <a:cs typeface="Tahoma" pitchFamily="34" charset="0"/>
              </a:rPr>
              <a:t> HD felvételeket is. A kamera mellé csatlakozik még egy LED vaku is, mely a megfelelő alkalmazás segítségével zseblámpává alakítható át. Mellettük található a telefon nagyobbik hangszórója, mely némileg erősebb is, mint más telefonoké.</a:t>
            </a:r>
            <a:endParaRPr lang="ro-RO" dirty="0">
              <a:solidFill>
                <a:schemeClr val="bg1">
                  <a:lumMod val="95000"/>
                  <a:lumOff val="5000"/>
                </a:schemeClr>
              </a:solidFill>
              <a:latin typeface="Tahoma" pitchFamily="34" charset="0"/>
              <a:ea typeface="Tahoma" pitchFamily="34" charset="0"/>
              <a:cs typeface="Tahoma" pitchFamily="34" charset="0"/>
            </a:endParaRPr>
          </a:p>
        </p:txBody>
      </p:sp>
      <p:pic>
        <p:nvPicPr>
          <p:cNvPr id="5" name="Picture 4" descr="http://media.gizmodo.co.uk/wp-content/uploads/2013/05/Sony-Xperia-SP-Review-camera-ba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908720"/>
            <a:ext cx="2831976" cy="171450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H="1">
            <a:off x="6323880" y="2047157"/>
            <a:ext cx="696392" cy="1152128"/>
          </a:xfrm>
          <a:prstGeom prst="line">
            <a:avLst/>
          </a:prstGeom>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5004048" y="3045830"/>
            <a:ext cx="2304256" cy="369332"/>
          </a:xfrm>
          <a:prstGeom prst="rect">
            <a:avLst/>
          </a:prstGeom>
          <a:noFill/>
        </p:spPr>
        <p:txBody>
          <a:bodyPr wrap="square" rtlCol="0">
            <a:spAutoFit/>
          </a:bodyPr>
          <a:lstStyle/>
          <a:p>
            <a:r>
              <a:rPr lang="hu-HU" dirty="0" smtClean="0">
                <a:solidFill>
                  <a:schemeClr val="bg1">
                    <a:lumMod val="95000"/>
                    <a:lumOff val="5000"/>
                  </a:schemeClr>
                </a:solidFill>
                <a:latin typeface="Tahoma" pitchFamily="34" charset="0"/>
                <a:ea typeface="Tahoma" pitchFamily="34" charset="0"/>
                <a:cs typeface="Tahoma" pitchFamily="34" charset="0"/>
              </a:rPr>
              <a:t>Hangszóró</a:t>
            </a:r>
            <a:endParaRPr lang="ro-RO" dirty="0">
              <a:solidFill>
                <a:schemeClr val="bg1">
                  <a:lumMod val="95000"/>
                  <a:lumOff val="5000"/>
                </a:schemeClr>
              </a:solidFill>
              <a:latin typeface="Tahoma" pitchFamily="34" charset="0"/>
              <a:ea typeface="Tahoma" pitchFamily="34" charset="0"/>
              <a:cs typeface="Tahoma" pitchFamily="34" charset="0"/>
            </a:endParaRPr>
          </a:p>
        </p:txBody>
      </p:sp>
      <p:sp>
        <p:nvSpPr>
          <p:cNvPr id="9" name="TextBox 8"/>
          <p:cNvSpPr txBox="1"/>
          <p:nvPr/>
        </p:nvSpPr>
        <p:spPr>
          <a:xfrm>
            <a:off x="35496" y="3199285"/>
            <a:ext cx="3888432" cy="646331"/>
          </a:xfrm>
          <a:prstGeom prst="rect">
            <a:avLst/>
          </a:prstGeom>
          <a:noFill/>
        </p:spPr>
        <p:txBody>
          <a:bodyPr wrap="square" rtlCol="0">
            <a:spAutoFit/>
          </a:bodyPr>
          <a:lstStyle/>
          <a:p>
            <a:r>
              <a:rPr lang="hu-HU" dirty="0" smtClean="0">
                <a:solidFill>
                  <a:schemeClr val="bg1">
                    <a:lumMod val="95000"/>
                    <a:lumOff val="5000"/>
                  </a:schemeClr>
                </a:solidFill>
                <a:latin typeface="Tahoma" pitchFamily="34" charset="0"/>
                <a:ea typeface="Tahoma" pitchFamily="34" charset="0"/>
                <a:cs typeface="Tahoma" pitchFamily="34" charset="0"/>
              </a:rPr>
              <a:t>Akkumulátora </a:t>
            </a:r>
            <a:r>
              <a:rPr lang="hu-HU" dirty="0" err="1" smtClean="0">
                <a:solidFill>
                  <a:schemeClr val="bg1">
                    <a:lumMod val="95000"/>
                    <a:lumOff val="5000"/>
                  </a:schemeClr>
                </a:solidFill>
                <a:latin typeface="Tahoma" pitchFamily="34" charset="0"/>
                <a:ea typeface="Tahoma" pitchFamily="34" charset="0"/>
                <a:cs typeface="Tahoma" pitchFamily="34" charset="0"/>
              </a:rPr>
              <a:t>Li-ion</a:t>
            </a:r>
            <a:r>
              <a:rPr lang="hu-HU" dirty="0" smtClean="0">
                <a:solidFill>
                  <a:schemeClr val="bg1">
                    <a:lumMod val="95000"/>
                    <a:lumOff val="5000"/>
                  </a:schemeClr>
                </a:solidFill>
                <a:latin typeface="Tahoma" pitchFamily="34" charset="0"/>
                <a:ea typeface="Tahoma" pitchFamily="34" charset="0"/>
                <a:cs typeface="Tahoma" pitchFamily="34" charset="0"/>
              </a:rPr>
              <a:t> akkumulátor, amely 2730 </a:t>
            </a:r>
            <a:r>
              <a:rPr lang="hu-HU" dirty="0" err="1" smtClean="0">
                <a:solidFill>
                  <a:schemeClr val="bg1">
                    <a:lumMod val="95000"/>
                    <a:lumOff val="5000"/>
                  </a:schemeClr>
                </a:solidFill>
                <a:latin typeface="Tahoma" pitchFamily="34" charset="0"/>
                <a:ea typeface="Tahoma" pitchFamily="34" charset="0"/>
                <a:cs typeface="Tahoma" pitchFamily="34" charset="0"/>
              </a:rPr>
              <a:t>mAh</a:t>
            </a:r>
            <a:r>
              <a:rPr lang="hu-HU" dirty="0" smtClean="0">
                <a:solidFill>
                  <a:schemeClr val="bg1">
                    <a:lumMod val="95000"/>
                    <a:lumOff val="5000"/>
                  </a:schemeClr>
                </a:solidFill>
                <a:latin typeface="Tahoma" pitchFamily="34" charset="0"/>
                <a:ea typeface="Tahoma" pitchFamily="34" charset="0"/>
                <a:cs typeface="Tahoma" pitchFamily="34" charset="0"/>
              </a:rPr>
              <a:t> kapacitással bír.</a:t>
            </a:r>
            <a:endParaRPr lang="ro-RO" dirty="0">
              <a:solidFill>
                <a:schemeClr val="bg1">
                  <a:lumMod val="95000"/>
                  <a:lumOff val="5000"/>
                </a:schemeClr>
              </a:solidFill>
              <a:latin typeface="Tahoma" pitchFamily="34" charset="0"/>
              <a:ea typeface="Tahoma" pitchFamily="34" charset="0"/>
              <a:cs typeface="Tahoma" pitchFamily="34" charset="0"/>
            </a:endParaRPr>
          </a:p>
        </p:txBody>
      </p:sp>
      <p:cxnSp>
        <p:nvCxnSpPr>
          <p:cNvPr id="11" name="Straight Connector 10"/>
          <p:cNvCxnSpPr/>
          <p:nvPr/>
        </p:nvCxnSpPr>
        <p:spPr>
          <a:xfrm flipH="1">
            <a:off x="7380312" y="2132856"/>
            <a:ext cx="167704" cy="1251095"/>
          </a:xfrm>
          <a:prstGeom prst="line">
            <a:avLst/>
          </a:prstGeom>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6827936" y="3291618"/>
            <a:ext cx="1440160" cy="369332"/>
          </a:xfrm>
          <a:prstGeom prst="rect">
            <a:avLst/>
          </a:prstGeom>
          <a:noFill/>
        </p:spPr>
        <p:txBody>
          <a:bodyPr wrap="square" rtlCol="0">
            <a:spAutoFit/>
          </a:bodyPr>
          <a:lstStyle/>
          <a:p>
            <a:r>
              <a:rPr lang="hu-HU" dirty="0" smtClean="0">
                <a:solidFill>
                  <a:schemeClr val="bg1">
                    <a:lumMod val="95000"/>
                    <a:lumOff val="5000"/>
                  </a:schemeClr>
                </a:solidFill>
                <a:latin typeface="Tahoma" pitchFamily="34" charset="0"/>
                <a:ea typeface="Tahoma" pitchFamily="34" charset="0"/>
                <a:cs typeface="Tahoma" pitchFamily="34" charset="0"/>
              </a:rPr>
              <a:t>Kamera</a:t>
            </a:r>
            <a:endParaRPr lang="ro-RO" dirty="0">
              <a:solidFill>
                <a:schemeClr val="bg1">
                  <a:lumMod val="95000"/>
                  <a:lumOff val="5000"/>
                </a:schemeClr>
              </a:solidFill>
              <a:latin typeface="Tahoma" pitchFamily="34" charset="0"/>
              <a:ea typeface="Tahoma" pitchFamily="34" charset="0"/>
              <a:cs typeface="Tahoma" pitchFamily="34" charset="0"/>
            </a:endParaRPr>
          </a:p>
        </p:txBody>
      </p:sp>
      <p:cxnSp>
        <p:nvCxnSpPr>
          <p:cNvPr id="14" name="Straight Connector 13"/>
          <p:cNvCxnSpPr/>
          <p:nvPr/>
        </p:nvCxnSpPr>
        <p:spPr>
          <a:xfrm>
            <a:off x="7740352" y="2492896"/>
            <a:ext cx="288032" cy="432048"/>
          </a:xfrm>
          <a:prstGeom prst="line">
            <a:avLst/>
          </a:prstGeom>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7967418" y="2876119"/>
            <a:ext cx="959768" cy="646331"/>
          </a:xfrm>
          <a:prstGeom prst="rect">
            <a:avLst/>
          </a:prstGeom>
          <a:noFill/>
        </p:spPr>
        <p:txBody>
          <a:bodyPr wrap="square" rtlCol="0">
            <a:spAutoFit/>
          </a:bodyPr>
          <a:lstStyle/>
          <a:p>
            <a:r>
              <a:rPr lang="hu-HU" dirty="0" smtClean="0">
                <a:solidFill>
                  <a:schemeClr val="bg1">
                    <a:lumMod val="95000"/>
                    <a:lumOff val="5000"/>
                  </a:schemeClr>
                </a:solidFill>
                <a:latin typeface="Tahoma" pitchFamily="34" charset="0"/>
                <a:ea typeface="Tahoma" pitchFamily="34" charset="0"/>
                <a:cs typeface="Tahoma" pitchFamily="34" charset="0"/>
              </a:rPr>
              <a:t>LED lámpa</a:t>
            </a:r>
            <a:endParaRPr lang="ro-RO" dirty="0">
              <a:solidFill>
                <a:schemeClr val="bg1">
                  <a:lumMod val="95000"/>
                  <a:lumOff val="5000"/>
                </a:schemeClr>
              </a:solidFill>
              <a:latin typeface="Tahoma" pitchFamily="34" charset="0"/>
              <a:ea typeface="Tahoma" pitchFamily="34" charset="0"/>
              <a:cs typeface="Tahoma" pitchFamily="34" charset="0"/>
            </a:endParaRPr>
          </a:p>
        </p:txBody>
      </p:sp>
      <p:pic>
        <p:nvPicPr>
          <p:cNvPr id="5122" name="Picture 2" descr="http://stellatech.com/pubs/uploads/1272-2989-sony-c5303-xperia-sp-battery-li-ion,523c5e237ecb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19" y="4221088"/>
            <a:ext cx="3571597"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9736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386</TotalTime>
  <Words>1172</Words>
  <Application>Microsoft Office PowerPoint</Application>
  <PresentationFormat>On-screen Show (4:3)</PresentationFormat>
  <Paragraphs>97</Paragraphs>
  <Slides>21</Slides>
  <Notes>0</Notes>
  <HiddenSlides>2</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dc:creator>
  <cp:lastModifiedBy>babuci</cp:lastModifiedBy>
  <cp:revision>42</cp:revision>
  <dcterms:created xsi:type="dcterms:W3CDTF">2015-01-03T04:33:10Z</dcterms:created>
  <dcterms:modified xsi:type="dcterms:W3CDTF">2015-01-08T18:32:53Z</dcterms:modified>
</cp:coreProperties>
</file>