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5" r:id="rId6"/>
    <p:sldId id="270" r:id="rId7"/>
    <p:sldId id="260" r:id="rId8"/>
    <p:sldId id="261" r:id="rId9"/>
    <p:sldId id="271" r:id="rId10"/>
    <p:sldId id="272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9" r:id="rId20"/>
    <p:sldId id="27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5" autoAdjust="0"/>
    <p:restoredTop sz="94660"/>
  </p:normalViewPr>
  <p:slideViewPr>
    <p:cSldViewPr snapToGrid="0">
      <p:cViewPr>
        <p:scale>
          <a:sx n="80" d="100"/>
          <a:sy n="80" d="100"/>
        </p:scale>
        <p:origin x="-4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A31C2-E02C-403B-8836-C13B430C19C0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37D2-2DE9-4FF9-8552-F2A4C5D886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37D2-2DE9-4FF9-8552-F2A4C5D88642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525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2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6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76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9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66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0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8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0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9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8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alcomm.com/sites/ember/files/snapdragon-processors-400.png" TargetMode="External"/><Relationship Id="rId13" Type="http://schemas.openxmlformats.org/officeDocument/2006/relationships/hyperlink" Target="http://pioneeringooh.com/wp-content/uploads/2014/01/NFC-image.jpg" TargetMode="External"/><Relationship Id="rId18" Type="http://schemas.openxmlformats.org/officeDocument/2006/relationships/image" Target="../media/image18.jpg"/><Relationship Id="rId26" Type="http://schemas.openxmlformats.org/officeDocument/2006/relationships/image" Target="../media/image22.jpg"/><Relationship Id="rId3" Type="http://schemas.openxmlformats.org/officeDocument/2006/relationships/hyperlink" Target="http://api.sonymobile.com/files/xperia-i4-black-1240x840-5879ae459411770f6c568b04f7861101.jpg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://mobilarena.hu/dl/cnt/2014-08/110648/sony_xperia_t3_7.jpg" TargetMode="External"/><Relationship Id="rId12" Type="http://schemas.openxmlformats.org/officeDocument/2006/relationships/hyperlink" Target="http://cdn4.mos.techradar.futurecdn.net/art/mobile_phones/Sony/XperiaT3/Xperia%20T3%20review/handson%20pics/xperia-t3-camera-580-90.jpg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7.png"/><Relationship Id="rId2" Type="http://schemas.openxmlformats.org/officeDocument/2006/relationships/hyperlink" Target="http://api.sonymobile.com/files/xperia-i4-gallery-04-1240x840-218f1ea3811221501a57ad9b1c7fe9a0.jpg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static.se-mc.com/blogs.dir/0/files/2014/05/xperia-t3-air-richer-truer-colours-82898266aba7106f18e6da5ea861b3d1-940.jpg" TargetMode="External"/><Relationship Id="rId11" Type="http://schemas.openxmlformats.org/officeDocument/2006/relationships/hyperlink" Target="http://cdn3.pcadvisor.co.uk/cmsdata/reviews/3536588/Sony_Xperia_T3_review_camera.jpg" TargetMode="External"/><Relationship Id="rId24" Type="http://schemas.openxmlformats.org/officeDocument/2006/relationships/image" Target="../media/image21.png"/><Relationship Id="rId5" Type="http://schemas.openxmlformats.org/officeDocument/2006/relationships/hyperlink" Target="http://mobilarena.hu/dl/cnt/2014-08/110648/sony_xperia_t3_1n.jpg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12.jpg"/><Relationship Id="rId10" Type="http://schemas.openxmlformats.org/officeDocument/2006/relationships/hyperlink" Target="http://mobilarena.hu/dl/cnt/2014-08/110648/ss2n.png" TargetMode="External"/><Relationship Id="rId19" Type="http://schemas.openxmlformats.org/officeDocument/2006/relationships/image" Target="../media/image5.jpg"/><Relationship Id="rId4" Type="http://schemas.openxmlformats.org/officeDocument/2006/relationships/hyperlink" Target="https://bfor.co.za/wp-content/uploads/2014/09/Sony-Xperia-T3-Smartphone-Black-side2.jpg" TargetMode="External"/><Relationship Id="rId9" Type="http://schemas.openxmlformats.org/officeDocument/2006/relationships/hyperlink" Target="http://www.qualcomm.cn/sites/default/files/pods/tout/chip-800-472x292_11212013_1.jpg" TargetMode="External"/><Relationship Id="rId14" Type="http://schemas.openxmlformats.org/officeDocument/2006/relationships/hyperlink" Target="http://mobilarena.hu/teszt/sony_xperia_t3_acelos_orias/bevezeto_tartozekok.html" TargetMode="Externa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Kedvenc </a:t>
            </a:r>
            <a:r>
              <a:rPr lang="hu-HU" dirty="0" err="1" smtClean="0"/>
              <a:t>mobilom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sz="2900" dirty="0" smtClean="0">
                <a:solidFill>
                  <a:srgbClr val="00B0F0"/>
                </a:solidFill>
              </a:rPr>
              <a:t>Papp Levente</a:t>
            </a:r>
          </a:p>
          <a:p>
            <a:r>
              <a:rPr lang="hu-HU" dirty="0" smtClean="0"/>
              <a:t>Felkészítő tanár: Kovácsné Őszi Katalin</a:t>
            </a:r>
          </a:p>
          <a:p>
            <a:r>
              <a:rPr lang="hu-HU" dirty="0"/>
              <a:t>Karcagi Nagykun Református Általános Iskola</a:t>
            </a:r>
          </a:p>
          <a:p>
            <a:r>
              <a:rPr lang="hu-HU" dirty="0" smtClean="0"/>
              <a:t>5300 Karcag, </a:t>
            </a:r>
            <a:r>
              <a:rPr lang="hu-HU" dirty="0"/>
              <a:t>Kálvin út </a:t>
            </a:r>
            <a:r>
              <a:rPr lang="hu-HU" dirty="0" smtClean="0"/>
              <a:t>2</a:t>
            </a:r>
            <a:r>
              <a:rPr lang="hu-HU" dirty="0" smtClean="0"/>
              <a:t>.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-265" t="40170" b="17338"/>
          <a:stretch/>
        </p:blipFill>
        <p:spPr>
          <a:xfrm>
            <a:off x="2640563" y="5365102"/>
            <a:ext cx="4842588" cy="13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6435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Sony </a:t>
            </a:r>
            <a:r>
              <a:rPr lang="hu-HU" sz="4400" dirty="0" err="1" smtClean="0"/>
              <a:t>Xperia</a:t>
            </a:r>
            <a:r>
              <a:rPr lang="hu-HU" sz="4400" dirty="0" smtClean="0"/>
              <a:t> T3</a:t>
            </a:r>
            <a:endParaRPr lang="hu-HU" sz="4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Nézzük meg belülről</a:t>
            </a:r>
            <a:r>
              <a:rPr lang="hu-HU" sz="2800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60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Processzor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38795"/>
            <a:ext cx="8596668" cy="4402567"/>
          </a:xfrm>
        </p:spPr>
        <p:txBody>
          <a:bodyPr>
            <a:normAutofit fontScale="92500"/>
          </a:bodyPr>
          <a:lstStyle/>
          <a:p>
            <a:r>
              <a:rPr lang="hu-HU" sz="2600" dirty="0" smtClean="0">
                <a:solidFill>
                  <a:schemeClr val="tx1"/>
                </a:solidFill>
              </a:rPr>
              <a:t>A telefon belsejében egy 4 magos </a:t>
            </a:r>
            <a:r>
              <a:rPr lang="hu-HU" sz="2600" dirty="0" err="1" smtClean="0">
                <a:solidFill>
                  <a:srgbClr val="00B0F0"/>
                </a:solidFill>
              </a:rPr>
              <a:t>Snapdragon</a:t>
            </a:r>
            <a:r>
              <a:rPr lang="hu-HU" sz="2600" dirty="0" smtClean="0"/>
              <a:t> </a:t>
            </a:r>
            <a:r>
              <a:rPr lang="hu-HU" sz="2600" dirty="0" smtClean="0">
                <a:solidFill>
                  <a:srgbClr val="00B0F0"/>
                </a:solidFill>
              </a:rPr>
              <a:t>400</a:t>
            </a:r>
            <a:r>
              <a:rPr lang="hu-HU" sz="2600" dirty="0">
                <a:solidFill>
                  <a:schemeClr val="tx1"/>
                </a:solidFill>
              </a:rPr>
              <a:t>-as MSM8928-2</a:t>
            </a:r>
            <a:r>
              <a:rPr lang="hu-HU" sz="2600" dirty="0" smtClean="0">
                <a:solidFill>
                  <a:srgbClr val="00B0F0"/>
                </a:solidFill>
              </a:rPr>
              <a:t> </a:t>
            </a:r>
            <a:r>
              <a:rPr lang="hu-HU" sz="2600" dirty="0" smtClean="0">
                <a:solidFill>
                  <a:schemeClr val="tx1"/>
                </a:solidFill>
              </a:rPr>
              <a:t>processzor lapul.</a:t>
            </a:r>
            <a:br>
              <a:rPr lang="hu-HU" sz="2600" dirty="0" smtClean="0">
                <a:solidFill>
                  <a:schemeClr val="tx1"/>
                </a:solidFill>
              </a:rPr>
            </a:br>
            <a:r>
              <a:rPr lang="hu-HU" sz="2600" dirty="0" smtClean="0">
                <a:solidFill>
                  <a:schemeClr val="tx1"/>
                </a:solidFill>
              </a:rPr>
              <a:t>(</a:t>
            </a:r>
            <a:r>
              <a:rPr lang="hu-HU" sz="2600" dirty="0" err="1" smtClean="0">
                <a:solidFill>
                  <a:srgbClr val="00B0F0"/>
                </a:solidFill>
              </a:rPr>
              <a:t>Snapdragon</a:t>
            </a:r>
            <a:r>
              <a:rPr lang="hu-HU" sz="2600" dirty="0" smtClean="0">
                <a:solidFill>
                  <a:srgbClr val="00B0F0"/>
                </a:solidFill>
              </a:rPr>
              <a:t> 400</a:t>
            </a:r>
            <a:r>
              <a:rPr lang="hu-HU" sz="2600" dirty="0" smtClean="0">
                <a:solidFill>
                  <a:schemeClr val="tx1"/>
                </a:solidFill>
              </a:rPr>
              <a:t>: processzorfajta, a 400 pedig ebből egy </a:t>
            </a:r>
            <a:r>
              <a:rPr lang="hu-HU" sz="2600" dirty="0" smtClean="0">
                <a:solidFill>
                  <a:schemeClr val="tx1"/>
                </a:solidFill>
              </a:rPr>
              <a:t>típus</a:t>
            </a:r>
            <a:r>
              <a:rPr lang="hu-HU" sz="2600" dirty="0" smtClean="0">
                <a:solidFill>
                  <a:schemeClr val="tx1"/>
                </a:solidFill>
              </a:rPr>
              <a:t>, mely nem a leggyengébb, de nem is a legerősebb.)</a:t>
            </a:r>
            <a:br>
              <a:rPr lang="hu-HU" sz="2600" dirty="0" smtClean="0">
                <a:solidFill>
                  <a:schemeClr val="tx1"/>
                </a:solidFill>
              </a:rPr>
            </a:br>
            <a:r>
              <a:rPr lang="hu-HU" sz="2600" dirty="0" smtClean="0">
                <a:solidFill>
                  <a:schemeClr val="tx1"/>
                </a:solidFill>
              </a:rPr>
              <a:t>A processzora egy 1.4 </a:t>
            </a:r>
            <a:r>
              <a:rPr lang="hu-HU" sz="2600" dirty="0" smtClean="0">
                <a:solidFill>
                  <a:srgbClr val="00B0F0"/>
                </a:solidFill>
              </a:rPr>
              <a:t>gigahertz</a:t>
            </a:r>
            <a:r>
              <a:rPr lang="hu-HU" sz="2600" dirty="0" smtClean="0">
                <a:solidFill>
                  <a:schemeClr val="tx1"/>
                </a:solidFill>
              </a:rPr>
              <a:t>-es </a:t>
            </a:r>
            <a:r>
              <a:rPr lang="hu-HU" sz="2600" dirty="0" err="1" smtClean="0">
                <a:solidFill>
                  <a:srgbClr val="00B0F0"/>
                </a:solidFill>
              </a:rPr>
              <a:t>cpu</a:t>
            </a:r>
            <a:r>
              <a:rPr lang="hu-HU" sz="2600" dirty="0" smtClean="0">
                <a:solidFill>
                  <a:schemeClr val="tx1"/>
                </a:solidFill>
              </a:rPr>
              <a:t> illetve egy </a:t>
            </a:r>
            <a:r>
              <a:rPr lang="hu-HU" sz="2600" dirty="0" err="1" smtClean="0">
                <a:solidFill>
                  <a:srgbClr val="00B0F0"/>
                </a:solidFill>
              </a:rPr>
              <a:t>Andreo</a:t>
            </a:r>
            <a:r>
              <a:rPr lang="hu-HU" sz="2600" dirty="0" smtClean="0">
                <a:solidFill>
                  <a:srgbClr val="00B0F0"/>
                </a:solidFill>
              </a:rPr>
              <a:t> 305</a:t>
            </a:r>
            <a:r>
              <a:rPr lang="hu-HU" sz="2600" dirty="0" smtClean="0">
                <a:solidFill>
                  <a:schemeClr val="tx1"/>
                </a:solidFill>
              </a:rPr>
              <a:t>-ös-ből áll.</a:t>
            </a:r>
            <a:br>
              <a:rPr lang="hu-HU" sz="2600" dirty="0" smtClean="0">
                <a:solidFill>
                  <a:schemeClr val="tx1"/>
                </a:solidFill>
              </a:rPr>
            </a:br>
            <a:r>
              <a:rPr lang="hu-HU" sz="2600" dirty="0" smtClean="0">
                <a:solidFill>
                  <a:schemeClr val="tx1"/>
                </a:solidFill>
              </a:rPr>
              <a:t>(</a:t>
            </a:r>
            <a:r>
              <a:rPr lang="hu-HU" sz="2600" dirty="0" smtClean="0">
                <a:solidFill>
                  <a:srgbClr val="00B0F0"/>
                </a:solidFill>
              </a:rPr>
              <a:t>Gigahertz</a:t>
            </a:r>
            <a:r>
              <a:rPr lang="hu-HU" sz="2600" dirty="0" smtClean="0">
                <a:solidFill>
                  <a:schemeClr val="tx1"/>
                </a:solidFill>
              </a:rPr>
              <a:t>: mértékegység, </a:t>
            </a:r>
            <a:r>
              <a:rPr lang="hu-HU" sz="2600" dirty="0" err="1" smtClean="0">
                <a:solidFill>
                  <a:srgbClr val="00B0F0"/>
                </a:solidFill>
              </a:rPr>
              <a:t>cpu</a:t>
            </a:r>
            <a:r>
              <a:rPr lang="hu-HU" sz="2600" dirty="0" smtClean="0">
                <a:solidFill>
                  <a:schemeClr val="tx1"/>
                </a:solidFill>
              </a:rPr>
              <a:t>: processzor, </a:t>
            </a:r>
            <a:r>
              <a:rPr lang="hu-HU" sz="2600" dirty="0" err="1" smtClean="0">
                <a:solidFill>
                  <a:srgbClr val="00B0F0"/>
                </a:solidFill>
              </a:rPr>
              <a:t>Andreo</a:t>
            </a:r>
            <a:r>
              <a:rPr lang="hu-HU" sz="2600" dirty="0" smtClean="0">
                <a:solidFill>
                  <a:srgbClr val="00B0F0"/>
                </a:solidFill>
              </a:rPr>
              <a:t> 305</a:t>
            </a:r>
            <a:r>
              <a:rPr lang="hu-HU" sz="2600" dirty="0" smtClean="0">
                <a:solidFill>
                  <a:schemeClr val="tx1"/>
                </a:solidFill>
              </a:rPr>
              <a:t>: processzorfajta.)</a:t>
            </a:r>
          </a:p>
          <a:p>
            <a:r>
              <a:rPr lang="hu-HU" sz="2600" dirty="0" smtClean="0">
                <a:solidFill>
                  <a:schemeClr val="tx1"/>
                </a:solidFill>
              </a:rPr>
              <a:t>Ez hogy néz ki?</a:t>
            </a:r>
          </a:p>
          <a:p>
            <a:r>
              <a:rPr lang="hu-HU" sz="2600" dirty="0" smtClean="0">
                <a:solidFill>
                  <a:schemeClr val="tx1"/>
                </a:solidFill>
              </a:rPr>
              <a:t>Operációsrendszere</a:t>
            </a:r>
            <a:br>
              <a:rPr lang="hu-HU" sz="2600" dirty="0" smtClean="0">
                <a:solidFill>
                  <a:schemeClr val="tx1"/>
                </a:solidFill>
              </a:rPr>
            </a:br>
            <a:r>
              <a:rPr lang="hu-HU" sz="2600" dirty="0" err="1" smtClean="0">
                <a:solidFill>
                  <a:schemeClr val="tx1"/>
                </a:solidFill>
              </a:rPr>
              <a:t>Android</a:t>
            </a:r>
            <a:r>
              <a:rPr lang="hu-HU" sz="2600" dirty="0" smtClean="0">
                <a:solidFill>
                  <a:schemeClr val="tx1"/>
                </a:solidFill>
              </a:rPr>
              <a:t> 4.4.2 (</a:t>
            </a:r>
            <a:r>
              <a:rPr lang="hu-HU" sz="2600" dirty="0" err="1" smtClean="0">
                <a:solidFill>
                  <a:schemeClr val="tx1"/>
                </a:solidFill>
              </a:rPr>
              <a:t>KitKat</a:t>
            </a:r>
            <a:r>
              <a:rPr lang="hu-HU" sz="2600" dirty="0" smtClean="0">
                <a:solidFill>
                  <a:schemeClr val="tx1"/>
                </a:solidFill>
              </a:rPr>
              <a:t>)</a:t>
            </a:r>
          </a:p>
          <a:p>
            <a:endParaRPr lang="hu-HU" sz="2600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63" y="4343400"/>
            <a:ext cx="2514600" cy="2514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6276" r="14294"/>
          <a:stretch/>
        </p:blipFill>
        <p:spPr>
          <a:xfrm>
            <a:off x="4207163" y="4516582"/>
            <a:ext cx="2620367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Memória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solidFill>
                  <a:schemeClr val="tx1"/>
                </a:solidFill>
              </a:rPr>
              <a:t>Rendszermemóriából 1 gigabájt jár, a belső tárhely mérete pedig 8 gigabájt, amiből </a:t>
            </a:r>
            <a:r>
              <a:rPr lang="hu-HU" sz="2400" dirty="0" smtClean="0">
                <a:solidFill>
                  <a:schemeClr val="tx1"/>
                </a:solidFill>
              </a:rPr>
              <a:t>4,9 </a:t>
            </a:r>
            <a:r>
              <a:rPr lang="hu-HU" sz="2400" dirty="0">
                <a:solidFill>
                  <a:schemeClr val="tx1"/>
                </a:solidFill>
              </a:rPr>
              <a:t>érhető el első bekapcsolás </a:t>
            </a:r>
            <a:r>
              <a:rPr lang="hu-HU" sz="2400" dirty="0" smtClean="0">
                <a:solidFill>
                  <a:schemeClr val="tx1"/>
                </a:solidFill>
              </a:rPr>
              <a:t>után.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Egy 32gigabájtos </a:t>
            </a:r>
            <a:r>
              <a:rPr lang="hu-HU" sz="2400" dirty="0" err="1" smtClean="0">
                <a:solidFill>
                  <a:schemeClr val="tx1"/>
                </a:solidFill>
              </a:rPr>
              <a:t>microSD</a:t>
            </a:r>
            <a:r>
              <a:rPr lang="hu-HU" sz="2400" dirty="0" smtClean="0">
                <a:solidFill>
                  <a:schemeClr val="tx1"/>
                </a:solidFill>
              </a:rPr>
              <a:t> kártyával meglehet toldani de </a:t>
            </a:r>
            <a:r>
              <a:rPr lang="hu-HU" sz="2400" dirty="0" err="1" smtClean="0">
                <a:solidFill>
                  <a:srgbClr val="00B0F0"/>
                </a:solidFill>
              </a:rPr>
              <a:t>Android</a:t>
            </a:r>
            <a:r>
              <a:rPr lang="hu-HU" sz="2400" dirty="0" smtClean="0">
                <a:solidFill>
                  <a:srgbClr val="00B0F0"/>
                </a:solidFill>
              </a:rPr>
              <a:t> </a:t>
            </a:r>
            <a:r>
              <a:rPr lang="hu-HU" sz="2400" dirty="0" err="1" smtClean="0">
                <a:solidFill>
                  <a:srgbClr val="00B0F0"/>
                </a:solidFill>
              </a:rPr>
              <a:t>Kitkat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alatt játékok telepítése ilyen nagy méretű </a:t>
            </a:r>
            <a:r>
              <a:rPr lang="hu-HU" sz="2400" dirty="0" err="1" smtClean="0">
                <a:solidFill>
                  <a:schemeClr val="tx1"/>
                </a:solidFill>
              </a:rPr>
              <a:t>kártyávál</a:t>
            </a:r>
            <a:r>
              <a:rPr lang="hu-HU" sz="2400" dirty="0" smtClean="0">
                <a:solidFill>
                  <a:schemeClr val="tx1"/>
                </a:solidFill>
              </a:rPr>
              <a:t> problémás  lehet és egy két nagyobb játék hamar betölti.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</a:t>
            </a:r>
            <a:r>
              <a:rPr lang="hu-HU" sz="2400" dirty="0" err="1" smtClean="0">
                <a:solidFill>
                  <a:srgbClr val="00B0F0"/>
                </a:solidFill>
              </a:rPr>
              <a:t>Android</a:t>
            </a:r>
            <a:r>
              <a:rPr lang="hu-HU" sz="2400" dirty="0" smtClean="0">
                <a:solidFill>
                  <a:srgbClr val="00B0F0"/>
                </a:solidFill>
              </a:rPr>
              <a:t> </a:t>
            </a:r>
            <a:r>
              <a:rPr lang="hu-HU" sz="2400" dirty="0" err="1" smtClean="0">
                <a:solidFill>
                  <a:srgbClr val="00B0F0"/>
                </a:solidFill>
              </a:rPr>
              <a:t>KitKat</a:t>
            </a:r>
            <a:r>
              <a:rPr lang="hu-HU" sz="2400" dirty="0" smtClean="0">
                <a:solidFill>
                  <a:schemeClr val="tx1"/>
                </a:solidFill>
              </a:rPr>
              <a:t>: operációs rendszer, a </a:t>
            </a:r>
            <a:r>
              <a:rPr lang="hu-HU" sz="2400" dirty="0" err="1" smtClean="0">
                <a:solidFill>
                  <a:schemeClr val="tx1"/>
                </a:solidFill>
              </a:rPr>
              <a:t>kitkat</a:t>
            </a:r>
            <a:r>
              <a:rPr lang="hu-HU" sz="2400" dirty="0" smtClean="0">
                <a:solidFill>
                  <a:schemeClr val="tx1"/>
                </a:solidFill>
              </a:rPr>
              <a:t> ebből egy fajtának az elnevezése.)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824" y="452133"/>
            <a:ext cx="1419132" cy="15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42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537" y="0"/>
            <a:ext cx="3860055" cy="6862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Akkumulátor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6768203" cy="3880773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2500</a:t>
            </a:r>
            <a:r>
              <a:rPr lang="hu-HU" sz="2400" dirty="0" smtClean="0"/>
              <a:t> </a:t>
            </a:r>
            <a:r>
              <a:rPr lang="hu-HU" sz="2400" dirty="0" err="1" smtClean="0">
                <a:solidFill>
                  <a:srgbClr val="00B0F0"/>
                </a:solidFill>
              </a:rPr>
              <a:t>milliamperórás</a:t>
            </a:r>
            <a:r>
              <a:rPr lang="hu-HU" sz="2400" dirty="0" smtClean="0">
                <a:solidFill>
                  <a:srgbClr val="00B0F0"/>
                </a:solidFill>
              </a:rPr>
              <a:t/>
            </a:r>
            <a:br>
              <a:rPr lang="hu-HU" sz="2400" dirty="0" smtClean="0">
                <a:solidFill>
                  <a:srgbClr val="00B0F0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</a:t>
            </a:r>
            <a:r>
              <a:rPr lang="hu-HU" sz="2400" dirty="0" smtClean="0">
                <a:solidFill>
                  <a:srgbClr val="00B0F0"/>
                </a:solidFill>
              </a:rPr>
              <a:t>Milliamper</a:t>
            </a:r>
            <a:r>
              <a:rPr lang="hu-HU" sz="2400" dirty="0" smtClean="0">
                <a:solidFill>
                  <a:schemeClr val="tx1"/>
                </a:solidFill>
              </a:rPr>
              <a:t>: </a:t>
            </a:r>
            <a:r>
              <a:rPr lang="hu-HU" sz="2400" dirty="0" smtClean="0">
                <a:solidFill>
                  <a:schemeClr val="tx1"/>
                </a:solidFill>
              </a:rPr>
              <a:t>mértékegység)</a:t>
            </a:r>
            <a:endParaRPr lang="hu-HU" sz="2400" dirty="0" smtClean="0">
              <a:solidFill>
                <a:srgbClr val="00B0F0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Serényebb használattal: 2nap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 smtClean="0">
                <a:solidFill>
                  <a:srgbClr val="00B0F0"/>
                </a:solidFill>
              </a:rPr>
              <a:t>STAMINA</a:t>
            </a:r>
            <a:r>
              <a:rPr lang="hu-HU" sz="2400" dirty="0" smtClean="0">
                <a:solidFill>
                  <a:schemeClr val="tx1"/>
                </a:solidFill>
              </a:rPr>
              <a:t> üzemmód korlátozza a hardveres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teljesítményt.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(STAMINA: akkumulátor beállításoknál egy üzemmód.)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76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Kamera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67543"/>
            <a:ext cx="8596668" cy="4473819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Előlapi kamera: 1,</a:t>
            </a:r>
            <a:r>
              <a:rPr lang="hu-HU" sz="2400" dirty="0" err="1" smtClean="0">
                <a:solidFill>
                  <a:schemeClr val="tx1"/>
                </a:solidFill>
              </a:rPr>
              <a:t>1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rgbClr val="00B0F0"/>
                </a:solidFill>
              </a:rPr>
              <a:t>megapixel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Hátlapi kamera: 8 </a:t>
            </a:r>
            <a:r>
              <a:rPr lang="hu-HU" sz="2400" dirty="0" smtClean="0">
                <a:solidFill>
                  <a:srgbClr val="00B0F0"/>
                </a:solidFill>
              </a:rPr>
              <a:t>megapixel</a:t>
            </a:r>
            <a:br>
              <a:rPr lang="hu-HU" sz="2400" dirty="0" smtClean="0">
                <a:solidFill>
                  <a:srgbClr val="00B0F0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</a:t>
            </a:r>
            <a:r>
              <a:rPr lang="hu-HU" sz="2400" dirty="0" err="1">
                <a:solidFill>
                  <a:schemeClr val="tx1"/>
                </a:solidFill>
              </a:rPr>
              <a:t>M</a:t>
            </a:r>
            <a:r>
              <a:rPr lang="hu-HU" sz="2400" dirty="0" err="1" smtClean="0">
                <a:solidFill>
                  <a:schemeClr val="tx1"/>
                </a:solidFill>
              </a:rPr>
              <a:t>egapixel</a:t>
            </a:r>
            <a:r>
              <a:rPr lang="hu-HU" sz="2400" dirty="0" smtClean="0">
                <a:solidFill>
                  <a:schemeClr val="tx1"/>
                </a:solidFill>
              </a:rPr>
              <a:t>: fényképeknél egy mértékegység.)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Videó: </a:t>
            </a:r>
            <a:r>
              <a:rPr lang="hu-HU" sz="2400" dirty="0" err="1" smtClean="0">
                <a:solidFill>
                  <a:srgbClr val="00B0F0"/>
                </a:solidFill>
              </a:rPr>
              <a:t>Full</a:t>
            </a:r>
            <a:r>
              <a:rPr lang="hu-HU" sz="2400" dirty="0" smtClean="0">
                <a:solidFill>
                  <a:srgbClr val="00B0F0"/>
                </a:solidFill>
              </a:rPr>
              <a:t> HD  </a:t>
            </a:r>
            <a:br>
              <a:rPr lang="hu-HU" sz="2400" dirty="0" smtClean="0">
                <a:solidFill>
                  <a:srgbClr val="00B0F0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</a:t>
            </a:r>
            <a:r>
              <a:rPr lang="hu-HU" sz="2400" dirty="0" err="1" smtClean="0">
                <a:solidFill>
                  <a:srgbClr val="00B0F0"/>
                </a:solidFill>
              </a:rPr>
              <a:t>Full</a:t>
            </a:r>
            <a:r>
              <a:rPr lang="hu-HU" sz="2400" dirty="0" smtClean="0">
                <a:solidFill>
                  <a:srgbClr val="00B0F0"/>
                </a:solidFill>
              </a:rPr>
              <a:t> </a:t>
            </a:r>
            <a:r>
              <a:rPr lang="hu-HU" sz="2400" dirty="0" err="1" smtClean="0">
                <a:solidFill>
                  <a:srgbClr val="00B0F0"/>
                </a:solidFill>
              </a:rPr>
              <a:t>HD</a:t>
            </a:r>
            <a:r>
              <a:rPr lang="hu-HU" sz="2400" dirty="0" smtClean="0">
                <a:solidFill>
                  <a:schemeClr val="tx1"/>
                </a:solidFill>
              </a:rPr>
              <a:t>: </a:t>
            </a:r>
            <a:r>
              <a:rPr lang="hu-HU" sz="2400" dirty="0" err="1">
                <a:solidFill>
                  <a:srgbClr val="00B0F0"/>
                </a:solidFill>
              </a:rPr>
              <a:t>F</a:t>
            </a:r>
            <a:r>
              <a:rPr lang="hu-HU" sz="2400" dirty="0" err="1" smtClean="0">
                <a:solidFill>
                  <a:srgbClr val="00B0F0"/>
                </a:solidFill>
              </a:rPr>
              <a:t>ull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rgbClr val="00B0F0"/>
                </a:solidFill>
              </a:rPr>
              <a:t>H</a:t>
            </a:r>
            <a:r>
              <a:rPr lang="hu-HU" sz="2400" dirty="0" err="1" smtClean="0">
                <a:solidFill>
                  <a:schemeClr val="tx1"/>
                </a:solidFill>
              </a:rPr>
              <a:t>igh-</a:t>
            </a:r>
            <a:r>
              <a:rPr lang="hu-HU" sz="2400" dirty="0" err="1" smtClean="0">
                <a:solidFill>
                  <a:srgbClr val="00B0F0"/>
                </a:solidFill>
              </a:rPr>
              <a:t>D</a:t>
            </a:r>
            <a:r>
              <a:rPr lang="hu-HU" sz="2400" dirty="0" err="1" smtClean="0">
                <a:solidFill>
                  <a:schemeClr val="tx1"/>
                </a:solidFill>
              </a:rPr>
              <a:t>efinition</a:t>
            </a:r>
            <a:r>
              <a:rPr lang="hu-HU" sz="2400" dirty="0" smtClean="0">
                <a:solidFill>
                  <a:schemeClr val="tx1"/>
                </a:solidFill>
              </a:rPr>
              <a:t>.)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Számtalan </a:t>
            </a:r>
            <a:r>
              <a:rPr lang="hu-HU" sz="2400" dirty="0" smtClean="0">
                <a:solidFill>
                  <a:schemeClr val="tx1"/>
                </a:solidFill>
              </a:rPr>
              <a:t>beállítás </a:t>
            </a:r>
            <a:r>
              <a:rPr lang="hu-HU" sz="2400" dirty="0" smtClean="0">
                <a:solidFill>
                  <a:schemeClr val="tx1"/>
                </a:solidFill>
              </a:rPr>
              <a:t>van pl. dinoszauruszokat varázsol a képre.</a:t>
            </a:r>
            <a:endParaRPr lang="hu-HU" sz="2400" dirty="0">
              <a:solidFill>
                <a:srgbClr val="00B0F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20461"/>
          <a:stretch/>
        </p:blipFill>
        <p:spPr>
          <a:xfrm>
            <a:off x="842442" y="4565602"/>
            <a:ext cx="4254524" cy="22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4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NFC, </a:t>
            </a:r>
            <a:r>
              <a:rPr lang="hu-HU" sz="4000" dirty="0" err="1" smtClean="0"/>
              <a:t>QRkód</a:t>
            </a:r>
            <a:r>
              <a:rPr lang="hu-HU" sz="4000" dirty="0" smtClean="0"/>
              <a:t> olvasó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55" y="3580051"/>
            <a:ext cx="4364355" cy="3277949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chemeClr val="tx1"/>
                </a:solidFill>
              </a:rPr>
              <a:t>A Sony egy úgynevezett </a:t>
            </a:r>
            <a:r>
              <a:rPr lang="hu-HU" sz="2400" dirty="0" err="1" smtClean="0">
                <a:solidFill>
                  <a:schemeClr val="tx1"/>
                </a:solidFill>
              </a:rPr>
              <a:t>NFC-t</a:t>
            </a:r>
            <a:r>
              <a:rPr lang="hu-HU" sz="2400" dirty="0" smtClean="0">
                <a:solidFill>
                  <a:schemeClr val="tx1"/>
                </a:solidFill>
              </a:rPr>
              <a:t> is tett a </a:t>
            </a:r>
            <a:r>
              <a:rPr lang="hu-HU" sz="2400" dirty="0" smtClean="0">
                <a:solidFill>
                  <a:schemeClr val="tx1"/>
                </a:solidFill>
              </a:rPr>
              <a:t>telefonba, </a:t>
            </a:r>
            <a:r>
              <a:rPr lang="hu-HU" sz="2400" dirty="0" smtClean="0">
                <a:solidFill>
                  <a:schemeClr val="tx1"/>
                </a:solidFill>
              </a:rPr>
              <a:t>mely ezeknek a szavaknak a rövidítése: </a:t>
            </a:r>
            <a:r>
              <a:rPr lang="hu-HU" sz="2400" dirty="0" err="1">
                <a:solidFill>
                  <a:srgbClr val="00B0F0"/>
                </a:solidFill>
              </a:rPr>
              <a:t>N</a:t>
            </a:r>
            <a:r>
              <a:rPr lang="hu-HU" sz="2400" dirty="0" err="1">
                <a:solidFill>
                  <a:schemeClr val="tx1"/>
                </a:solidFill>
              </a:rPr>
              <a:t>ear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00B0F0"/>
                </a:solidFill>
              </a:rPr>
              <a:t>F</a:t>
            </a:r>
            <a:r>
              <a:rPr lang="hu-HU" sz="2400" dirty="0" err="1">
                <a:solidFill>
                  <a:schemeClr val="tx1"/>
                </a:solidFill>
              </a:rPr>
              <a:t>ield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rgbClr val="00B0F0"/>
                </a:solidFill>
              </a:rPr>
              <a:t>C</a:t>
            </a:r>
            <a:r>
              <a:rPr lang="hu-HU" sz="2400" dirty="0" err="1" smtClean="0">
                <a:solidFill>
                  <a:schemeClr val="tx1"/>
                </a:solidFill>
              </a:rPr>
              <a:t>ommunication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Egy rövid </a:t>
            </a:r>
            <a:r>
              <a:rPr lang="hu-HU" sz="2400" dirty="0">
                <a:solidFill>
                  <a:schemeClr val="tx1"/>
                </a:solidFill>
              </a:rPr>
              <a:t>hatótávú kommunikációs szabványgyűjtemény </a:t>
            </a:r>
            <a:r>
              <a:rPr lang="hu-HU" sz="2400" dirty="0" err="1">
                <a:solidFill>
                  <a:schemeClr val="tx1"/>
                </a:solidFill>
              </a:rPr>
              <a:t>okostelefonok</a:t>
            </a:r>
            <a:r>
              <a:rPr lang="hu-HU" sz="2400" dirty="0">
                <a:solidFill>
                  <a:schemeClr val="tx1"/>
                </a:solidFill>
              </a:rPr>
              <a:t> és hasonló eszközök között, egymáshoz érintéssel  létrejövő rádiós kommunikációra.</a:t>
            </a:r>
            <a:r>
              <a:rPr lang="hu-HU" sz="2400" dirty="0" smtClean="0">
                <a:solidFill>
                  <a:schemeClr val="tx1"/>
                </a:solidFill>
              </a:rPr>
              <a:t/>
            </a:r>
            <a:br>
              <a:rPr lang="hu-HU" sz="2400" dirty="0" smtClean="0">
                <a:solidFill>
                  <a:schemeClr val="tx1"/>
                </a:solidFill>
              </a:rPr>
            </a:b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QRkód</a:t>
            </a:r>
            <a:r>
              <a:rPr lang="hu-HU" sz="2400" dirty="0" smtClean="0">
                <a:solidFill>
                  <a:schemeClr val="tx1"/>
                </a:solidFill>
              </a:rPr>
              <a:t> olvasó: négyzetekből </a:t>
            </a:r>
            <a:r>
              <a:rPr lang="hu-HU" sz="2400" dirty="0">
                <a:solidFill>
                  <a:schemeClr val="tx1"/>
                </a:solidFill>
              </a:rPr>
              <a:t>á</a:t>
            </a:r>
            <a:r>
              <a:rPr lang="hu-HU" sz="2400" dirty="0" smtClean="0">
                <a:solidFill>
                  <a:schemeClr val="tx1"/>
                </a:solidFill>
              </a:rPr>
              <a:t>lló </a:t>
            </a:r>
            <a:r>
              <a:rPr lang="hu-HU" sz="2400" dirty="0" smtClean="0">
                <a:solidFill>
                  <a:schemeClr val="tx1"/>
                </a:solidFill>
              </a:rPr>
              <a:t>kódokat olvas.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papp.levente2003@</a:t>
            </a:r>
            <a:r>
              <a:rPr lang="hu-HU" dirty="0" err="1" smtClean="0"/>
              <a:t>gmail.com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1" y="1660636"/>
            <a:ext cx="4781727" cy="4781727"/>
          </a:xfrm>
        </p:spPr>
      </p:pic>
    </p:spTree>
    <p:extLst>
      <p:ext uri="{BB962C8B-B14F-4D97-AF65-F5344CB8AC3E}">
        <p14:creationId xmlns:p14="http://schemas.microsoft.com/office/powerpoint/2010/main" val="509103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16364"/>
          </a:xfrm>
        </p:spPr>
        <p:txBody>
          <a:bodyPr>
            <a:normAutofit fontScale="90000"/>
          </a:bodyPr>
          <a:lstStyle/>
          <a:p>
            <a:r>
              <a:rPr lang="en-US" dirty="0"/>
              <a:t>Android 4.4.2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Windows 8.1 </a:t>
            </a:r>
            <a:r>
              <a:rPr lang="en-US" dirty="0" smtClean="0"/>
              <a:t>+</a:t>
            </a:r>
            <a:r>
              <a:rPr lang="hu-HU" dirty="0" smtClean="0"/>
              <a:t> </a:t>
            </a:r>
            <a:r>
              <a:rPr lang="en-US" dirty="0" smtClean="0"/>
              <a:t>update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677334" y="222596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 smtClean="0">
                <a:solidFill>
                  <a:schemeClr val="tx1"/>
                </a:solidFill>
              </a:rPr>
              <a:t>az </a:t>
            </a:r>
            <a:r>
              <a:rPr lang="hu-HU" sz="2600" dirty="0" err="1" smtClean="0">
                <a:solidFill>
                  <a:schemeClr val="tx1"/>
                </a:solidFill>
              </a:rPr>
              <a:t>Androidot</a:t>
            </a:r>
            <a:r>
              <a:rPr lang="hu-HU" sz="2600" dirty="0" smtClean="0">
                <a:solidFill>
                  <a:schemeClr val="tx1"/>
                </a:solidFill>
              </a:rPr>
              <a:t> érintésvezérlésre találták ki</a:t>
            </a:r>
          </a:p>
          <a:p>
            <a:r>
              <a:rPr lang="hu-HU" sz="2600" dirty="0" smtClean="0">
                <a:solidFill>
                  <a:schemeClr val="tx1"/>
                </a:solidFill>
              </a:rPr>
              <a:t>viszont nagyjából </a:t>
            </a:r>
            <a:r>
              <a:rPr lang="hu-HU" sz="2600" dirty="0" smtClean="0">
                <a:solidFill>
                  <a:schemeClr val="tx1"/>
                </a:solidFill>
              </a:rPr>
              <a:t>mindent megtudnak csinálni a megfelelő programmal</a:t>
            </a:r>
          </a:p>
          <a:p>
            <a:r>
              <a:rPr lang="hu-HU" sz="2600" dirty="0" smtClean="0">
                <a:solidFill>
                  <a:schemeClr val="tx1"/>
                </a:solidFill>
              </a:rPr>
              <a:t>könnyebb </a:t>
            </a:r>
            <a:r>
              <a:rPr lang="hu-HU" sz="2600" dirty="0" err="1" smtClean="0">
                <a:solidFill>
                  <a:schemeClr val="tx1"/>
                </a:solidFill>
              </a:rPr>
              <a:t>Windows-on</a:t>
            </a:r>
            <a:r>
              <a:rPr lang="hu-HU" sz="2600" dirty="0" smtClean="0">
                <a:solidFill>
                  <a:schemeClr val="tx1"/>
                </a:solidFill>
              </a:rPr>
              <a:t> </a:t>
            </a:r>
            <a:r>
              <a:rPr lang="hu-HU" sz="2600" dirty="0" smtClean="0">
                <a:solidFill>
                  <a:schemeClr val="tx1"/>
                </a:solidFill>
              </a:rPr>
              <a:t>egy prezentációt elkészíteni, mint </a:t>
            </a:r>
            <a:r>
              <a:rPr lang="hu-HU" sz="2600" dirty="0" err="1" smtClean="0">
                <a:solidFill>
                  <a:schemeClr val="tx1"/>
                </a:solidFill>
              </a:rPr>
              <a:t>Androidon</a:t>
            </a:r>
            <a:r>
              <a:rPr lang="hu-HU" sz="2600" dirty="0" smtClean="0">
                <a:solidFill>
                  <a:schemeClr val="tx1"/>
                </a:solidFill>
              </a:rPr>
              <a:t>, kis képernyővel</a:t>
            </a:r>
          </a:p>
          <a:p>
            <a:r>
              <a:rPr lang="hu-HU" sz="2600" dirty="0" smtClean="0">
                <a:solidFill>
                  <a:schemeClr val="tx1"/>
                </a:solidFill>
              </a:rPr>
              <a:t>kényelmesebb </a:t>
            </a:r>
            <a:r>
              <a:rPr lang="hu-HU" sz="2600" dirty="0" err="1" smtClean="0">
                <a:solidFill>
                  <a:schemeClr val="tx1"/>
                </a:solidFill>
              </a:rPr>
              <a:t>Androidon</a:t>
            </a:r>
            <a:r>
              <a:rPr lang="hu-HU" sz="2600" dirty="0" smtClean="0">
                <a:solidFill>
                  <a:schemeClr val="tx1"/>
                </a:solidFill>
              </a:rPr>
              <a:t> játszani a kanapén, mint Windows előtt ülni az asztalnál</a:t>
            </a:r>
          </a:p>
          <a:p>
            <a:r>
              <a:rPr lang="hu-HU" sz="2600" dirty="0" smtClean="0">
                <a:solidFill>
                  <a:schemeClr val="tx1"/>
                </a:solidFill>
              </a:rPr>
              <a:t>internetezni </a:t>
            </a:r>
            <a:r>
              <a:rPr lang="hu-HU" sz="2600" dirty="0" smtClean="0">
                <a:solidFill>
                  <a:schemeClr val="tx1"/>
                </a:solidFill>
              </a:rPr>
              <a:t>szintén lehet mindkettővel, de gépen kényelmesebb, az </a:t>
            </a:r>
            <a:r>
              <a:rPr lang="hu-HU" sz="2600" dirty="0" err="1">
                <a:solidFill>
                  <a:schemeClr val="tx1"/>
                </a:solidFill>
              </a:rPr>
              <a:t>A</a:t>
            </a:r>
            <a:r>
              <a:rPr lang="hu-HU" sz="2600" dirty="0" err="1" smtClean="0">
                <a:solidFill>
                  <a:schemeClr val="tx1"/>
                </a:solidFill>
              </a:rPr>
              <a:t>ndroidos</a:t>
            </a:r>
            <a:r>
              <a:rPr lang="hu-HU" sz="2600" dirty="0" smtClean="0">
                <a:solidFill>
                  <a:schemeClr val="tx1"/>
                </a:solidFill>
              </a:rPr>
              <a:t> eszköz viszont bárhol, bármikor eléri azt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28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Sony </a:t>
            </a:r>
            <a:r>
              <a:rPr lang="hu-HU" sz="4400" dirty="0" err="1" smtClean="0"/>
              <a:t>Xperia</a:t>
            </a:r>
            <a:r>
              <a:rPr lang="hu-HU" sz="4400" dirty="0" smtClean="0"/>
              <a:t> T3</a:t>
            </a:r>
            <a:endParaRPr lang="hu-HU" sz="4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Nézzük meg kívülről!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89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Ismétlő kérdések</a:t>
            </a:r>
            <a:br>
              <a:rPr lang="hu-HU" sz="4000" dirty="0" smtClean="0"/>
            </a:br>
            <a:r>
              <a:rPr lang="hu-HU" sz="4000" dirty="0" smtClean="0"/>
              <a:t>Sony </a:t>
            </a:r>
            <a:r>
              <a:rPr lang="hu-HU" sz="4000" dirty="0" err="1" smtClean="0"/>
              <a:t>Xpéria</a:t>
            </a:r>
            <a:r>
              <a:rPr lang="hu-HU" sz="4000" dirty="0" smtClean="0"/>
              <a:t> T3-hoz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Hány hüvelykes is az </a:t>
            </a:r>
            <a:r>
              <a:rPr lang="hu-HU" sz="2400" dirty="0" err="1" smtClean="0">
                <a:solidFill>
                  <a:schemeClr val="tx1"/>
                </a:solidFill>
              </a:rPr>
              <a:t>Xpéria</a:t>
            </a:r>
            <a:r>
              <a:rPr lang="hu-HU" sz="2400" dirty="0" smtClean="0">
                <a:solidFill>
                  <a:schemeClr val="tx1"/>
                </a:solidFill>
              </a:rPr>
              <a:t> T3?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Milyen minőségű a megjelenítő, kijelző?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Hol találhatjuk a telefonon a hangerőszabályzót?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Milyen a processzora?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A tárhelyről mit tudunk?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Hány megapixeles az </a:t>
            </a:r>
            <a:r>
              <a:rPr lang="hu-HU" sz="2400" dirty="0" err="1" smtClean="0">
                <a:solidFill>
                  <a:schemeClr val="tx1"/>
                </a:solidFill>
              </a:rPr>
              <a:t>előlapikamera</a:t>
            </a:r>
            <a:r>
              <a:rPr lang="hu-HU" sz="2400" dirty="0" smtClean="0">
                <a:solidFill>
                  <a:schemeClr val="tx1"/>
                </a:solidFill>
              </a:rPr>
              <a:t>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Hány megapixeles a </a:t>
            </a:r>
            <a:r>
              <a:rPr lang="hu-HU" sz="2400" dirty="0" err="1" smtClean="0">
                <a:solidFill>
                  <a:schemeClr val="tx1"/>
                </a:solidFill>
              </a:rPr>
              <a:t>hátlapikamera</a:t>
            </a:r>
            <a:r>
              <a:rPr lang="hu-HU" sz="2400" dirty="0" smtClean="0">
                <a:solidFill>
                  <a:schemeClr val="tx1"/>
                </a:solidFill>
              </a:rPr>
              <a:t>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Milyen operációsrendszere van?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100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782"/>
          </a:xfrm>
        </p:spPr>
        <p:txBody>
          <a:bodyPr>
            <a:normAutofit/>
          </a:bodyPr>
          <a:lstStyle/>
          <a:p>
            <a:r>
              <a:rPr lang="hu-HU" dirty="0" smtClean="0"/>
              <a:t>Források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265383"/>
            <a:ext cx="8596668" cy="5283200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1.dia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api.sonymobile.com/files/xperia-i4-gallery-04-1240x840-218f1ea3811221501a57ad9b1c7fe9a0.jpg</a:t>
            </a:r>
            <a:endParaRPr lang="pt-BR" dirty="0"/>
          </a:p>
          <a:p>
            <a:r>
              <a:rPr lang="pt-BR" dirty="0" smtClean="0"/>
              <a:t>4.dia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api.sonymobile.com/files/xperia-i4-black-1240x840-5879ae459411770f6c568b04f7861101.jpg</a:t>
            </a:r>
            <a:endParaRPr lang="pt-BR" dirty="0"/>
          </a:p>
          <a:p>
            <a:r>
              <a:rPr lang="pt-BR" dirty="0" smtClean="0"/>
              <a:t>5.dia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bfor.co.za/wp-content/uploads/2014/09/Sony-Xperia-T3-Smartphone-Black-side2.jpg</a:t>
            </a:r>
            <a:endParaRPr lang="pt-BR" dirty="0"/>
          </a:p>
          <a:p>
            <a:r>
              <a:rPr lang="pt-BR" dirty="0" smtClean="0"/>
              <a:t>6.dia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5"/>
              </a:rPr>
              <a:t>http</a:t>
            </a:r>
            <a:r>
              <a:rPr lang="pt-BR" dirty="0">
                <a:hlinkClick r:id="rId5"/>
              </a:rPr>
              <a:t>://</a:t>
            </a:r>
            <a:r>
              <a:rPr lang="pt-BR" dirty="0" smtClean="0">
                <a:hlinkClick r:id="rId5"/>
              </a:rPr>
              <a:t>mobilarena.hu/dl/cnt/2014-08/110648/sony_xperia_t3_1n.jpg</a:t>
            </a:r>
            <a:endParaRPr lang="pt-BR" dirty="0"/>
          </a:p>
          <a:p>
            <a:r>
              <a:rPr lang="pt-BR" dirty="0" smtClean="0"/>
              <a:t>8.dia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6"/>
              </a:rPr>
              <a:t>http</a:t>
            </a:r>
            <a:r>
              <a:rPr lang="pt-BR" dirty="0">
                <a:hlinkClick r:id="rId6"/>
              </a:rPr>
              <a:t>://</a:t>
            </a:r>
            <a:r>
              <a:rPr lang="pt-BR" dirty="0" smtClean="0">
                <a:hlinkClick r:id="rId6"/>
              </a:rPr>
              <a:t>www-static.se-mc.com/blogs.dir/0/files/2014/05/xperia-t3-air-richer-truer-colours-82898266aba7106f18e6da5ea861b3d1-940.jpg</a:t>
            </a:r>
            <a:endParaRPr lang="pt-BR" dirty="0"/>
          </a:p>
          <a:p>
            <a:r>
              <a:rPr lang="pt-BR" dirty="0" smtClean="0"/>
              <a:t>10.dia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7"/>
              </a:rPr>
              <a:t>http</a:t>
            </a:r>
            <a:r>
              <a:rPr lang="pt-BR" dirty="0">
                <a:hlinkClick r:id="rId7"/>
              </a:rPr>
              <a:t>://</a:t>
            </a:r>
            <a:r>
              <a:rPr lang="pt-BR" dirty="0" smtClean="0">
                <a:hlinkClick r:id="rId7"/>
              </a:rPr>
              <a:t>mobilarena.hu/dl/cnt/2014-08/110648/sony_xperia_t3_7.jpg</a:t>
            </a:r>
            <a:endParaRPr lang="pt-BR" dirty="0"/>
          </a:p>
          <a:p>
            <a:r>
              <a:rPr lang="pt-BR" dirty="0" smtClean="0"/>
              <a:t>12.dia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r>
              <a:rPr lang="hu-HU" dirty="0">
                <a:hlinkClick r:id="rId8"/>
              </a:rPr>
              <a:t>https://</a:t>
            </a:r>
            <a:r>
              <a:rPr lang="hu-HU" dirty="0" smtClean="0">
                <a:hlinkClick r:id="rId8"/>
              </a:rPr>
              <a:t>www.qualcomm.com/sites/ember/files/snapdragon-processors-400.png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>
                <a:hlinkClick r:id="rId9"/>
              </a:rPr>
              <a:t>http://</a:t>
            </a:r>
            <a:r>
              <a:rPr lang="hu-HU" dirty="0" smtClean="0">
                <a:hlinkClick r:id="rId9"/>
              </a:rPr>
              <a:t>www.qualcomm.cn/sites/default/files/pods/tout/chip-800-472x292_11212013_1.jpg</a:t>
            </a:r>
            <a:endParaRPr lang="hu-HU" dirty="0" smtClean="0"/>
          </a:p>
          <a:p>
            <a:r>
              <a:rPr lang="pt-BR" dirty="0" smtClean="0"/>
              <a:t>14.dia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10"/>
              </a:rPr>
              <a:t>http</a:t>
            </a:r>
            <a:r>
              <a:rPr lang="pt-BR" dirty="0">
                <a:hlinkClick r:id="rId10"/>
              </a:rPr>
              <a:t>://</a:t>
            </a:r>
            <a:r>
              <a:rPr lang="pt-BR" dirty="0" smtClean="0">
                <a:hlinkClick r:id="rId10"/>
              </a:rPr>
              <a:t>mobilarena.hu/dl/cnt/2014-08/110648/ss2n.png</a:t>
            </a:r>
            <a:endParaRPr lang="pt-BR" dirty="0"/>
          </a:p>
          <a:p>
            <a:r>
              <a:rPr lang="pt-BR" dirty="0" smtClean="0"/>
              <a:t>15.dia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11"/>
              </a:rPr>
              <a:t>http</a:t>
            </a:r>
            <a:r>
              <a:rPr lang="pt-BR" dirty="0">
                <a:hlinkClick r:id="rId11"/>
              </a:rPr>
              <a:t>://</a:t>
            </a:r>
            <a:r>
              <a:rPr lang="pt-BR" dirty="0" smtClean="0">
                <a:hlinkClick r:id="rId11"/>
              </a:rPr>
              <a:t>cdn3.pcadvisor.co.uk/cmsdata/reviews/3536588/Sony_Xperia_T3_review_camera.jpg</a:t>
            </a:r>
            <a:endParaRPr lang="pt-BR" dirty="0"/>
          </a:p>
          <a:p>
            <a:r>
              <a:rPr lang="pt-BR" dirty="0" smtClean="0"/>
              <a:t>16.dia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pt-BR" dirty="0" smtClean="0">
                <a:hlinkClick r:id="rId12"/>
              </a:rPr>
              <a:t>http</a:t>
            </a:r>
            <a:r>
              <a:rPr lang="pt-BR" dirty="0">
                <a:hlinkClick r:id="rId12"/>
              </a:rPr>
              <a:t>://cdn4.mos.techradar.futurecdn.net//</a:t>
            </a:r>
            <a:r>
              <a:rPr lang="pt-BR" dirty="0" smtClean="0">
                <a:hlinkClick r:id="rId12"/>
              </a:rPr>
              <a:t>art/mobile_phones/Sony/XperiaT3/Xperia%20T3%20review/handson%20pics/xperia-t3-camera-580-90.jpg</a:t>
            </a:r>
            <a:endParaRPr lang="pt-BR" dirty="0"/>
          </a:p>
          <a:p>
            <a:r>
              <a:rPr lang="pt-BR" dirty="0" smtClean="0"/>
              <a:t>17.dia</a:t>
            </a:r>
            <a:r>
              <a:rPr lang="hu-HU" dirty="0"/>
              <a:t/>
            </a:r>
            <a:br>
              <a:rPr lang="hu-HU" dirty="0"/>
            </a:br>
            <a:r>
              <a:rPr lang="pt-BR" dirty="0" smtClean="0">
                <a:hlinkClick r:id="rId13"/>
              </a:rPr>
              <a:t>http</a:t>
            </a:r>
            <a:r>
              <a:rPr lang="pt-BR" dirty="0">
                <a:hlinkClick r:id="rId13"/>
              </a:rPr>
              <a:t>://</a:t>
            </a:r>
            <a:r>
              <a:rPr lang="pt-BR" dirty="0" smtClean="0">
                <a:hlinkClick r:id="rId13"/>
              </a:rPr>
              <a:t>pioneeringooh.com/wp-content/uploads/2014/01/NFC-image.jpg</a:t>
            </a:r>
            <a:endParaRPr lang="pt-BR" dirty="0"/>
          </a:p>
          <a:p>
            <a:r>
              <a:rPr lang="hu-HU" dirty="0" smtClean="0"/>
              <a:t>Az </a:t>
            </a:r>
            <a:r>
              <a:rPr lang="hu-HU" dirty="0"/>
              <a:t>összes </a:t>
            </a:r>
            <a:r>
              <a:rPr lang="hu-HU" dirty="0" err="1"/>
              <a:t>infomációm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>
                <a:hlinkClick r:id="rId14"/>
              </a:rPr>
              <a:t>http</a:t>
            </a:r>
            <a:r>
              <a:rPr lang="hu-HU" dirty="0">
                <a:hlinkClick r:id="rId14"/>
              </a:rPr>
              <a:t>://</a:t>
            </a:r>
            <a:r>
              <a:rPr lang="hu-HU" dirty="0" smtClean="0">
                <a:hlinkClick r:id="rId14"/>
              </a:rPr>
              <a:t>mobilarena.hu/teszt/sony_xperia_t3_acelos_orias/bevezeto_tartozekok.html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3918" y="1181105"/>
            <a:ext cx="1370425" cy="3930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256" y="1715581"/>
            <a:ext cx="634954" cy="4300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2667" y="2100531"/>
            <a:ext cx="448589" cy="4953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31" y="2503381"/>
            <a:ext cx="677168" cy="3419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54" y="2905601"/>
            <a:ext cx="652964" cy="394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25" y="3300158"/>
            <a:ext cx="670367" cy="514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46002" y="4368978"/>
            <a:ext cx="229666" cy="40789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65520" y="4574469"/>
            <a:ext cx="751471" cy="40480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5037339"/>
            <a:ext cx="571068" cy="3932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87802" y="5430633"/>
            <a:ext cx="913380" cy="68631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99" y="3747500"/>
            <a:ext cx="390492" cy="39049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98" y="3991325"/>
            <a:ext cx="474157" cy="29333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589821" y="6334780"/>
            <a:ext cx="383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Köszönöm a figyelmet!</a:t>
            </a:r>
            <a:endParaRPr lang="hu-H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Praktikus </a:t>
            </a:r>
            <a:r>
              <a:rPr lang="hu-HU" sz="4000" dirty="0" smtClean="0"/>
              <a:t>NAGYSÁG</a:t>
            </a:r>
            <a:r>
              <a:rPr lang="hu-HU" sz="2800" dirty="0" smtClean="0"/>
              <a:t>?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A Sony által tervezett számtalan telefon egyike a Sony </a:t>
            </a:r>
            <a:r>
              <a:rPr lang="hu-HU" sz="2400" dirty="0" err="1">
                <a:solidFill>
                  <a:schemeClr val="tx1"/>
                </a:solidFill>
              </a:rPr>
              <a:t>X</a:t>
            </a:r>
            <a:r>
              <a:rPr lang="hu-HU" sz="2400" dirty="0" err="1" smtClean="0">
                <a:solidFill>
                  <a:schemeClr val="tx1"/>
                </a:solidFill>
              </a:rPr>
              <a:t>peria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T3. A készüléket acélos óriásnak is nevezik. Acélos, mert acél kerettel ruházták fel, illetve óriás is az 5,3 hüvelykes kijelzőjével 150,7 </a:t>
            </a:r>
            <a:r>
              <a:rPr lang="hu-HU" sz="2400" dirty="0">
                <a:solidFill>
                  <a:schemeClr val="tx1"/>
                </a:solidFill>
              </a:rPr>
              <a:t>mm-es </a:t>
            </a:r>
            <a:r>
              <a:rPr lang="hu-HU" sz="2400" dirty="0" smtClean="0">
                <a:solidFill>
                  <a:schemeClr val="tx1"/>
                </a:solidFill>
              </a:rPr>
              <a:t>magasságával, </a:t>
            </a:r>
            <a:r>
              <a:rPr lang="hu-HU" sz="2400" dirty="0">
                <a:solidFill>
                  <a:schemeClr val="tx1"/>
                </a:solidFill>
              </a:rPr>
              <a:t>77mm-es </a:t>
            </a:r>
            <a:r>
              <a:rPr lang="hu-HU" sz="2400" dirty="0" smtClean="0">
                <a:solidFill>
                  <a:schemeClr val="tx1"/>
                </a:solidFill>
              </a:rPr>
              <a:t>szélességével, </a:t>
            </a:r>
            <a:r>
              <a:rPr lang="hu-HU" sz="2400" dirty="0">
                <a:solidFill>
                  <a:schemeClr val="tx1"/>
                </a:solidFill>
              </a:rPr>
              <a:t>7mm </a:t>
            </a:r>
            <a:r>
              <a:rPr lang="hu-HU" sz="2400" dirty="0" smtClean="0">
                <a:solidFill>
                  <a:schemeClr val="tx1"/>
                </a:solidFill>
              </a:rPr>
              <a:t>vastagságával. 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Tömege</a:t>
            </a:r>
            <a:r>
              <a:rPr lang="hu-HU" sz="2400" dirty="0">
                <a:solidFill>
                  <a:schemeClr val="tx1"/>
                </a:solidFill>
              </a:rPr>
              <a:t>: </a:t>
            </a:r>
            <a:r>
              <a:rPr lang="hu-HU" sz="2400" dirty="0" smtClean="0">
                <a:solidFill>
                  <a:schemeClr val="tx1"/>
                </a:solidFill>
              </a:rPr>
              <a:t>148 gramm.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A mérete</a:t>
            </a:r>
            <a:r>
              <a:rPr lang="hu-HU" sz="2400" dirty="0">
                <a:solidFill>
                  <a:schemeClr val="tx1"/>
                </a:solidFill>
              </a:rPr>
              <a:t>, az acélkeret és a vékonysága </a:t>
            </a:r>
            <a:r>
              <a:rPr lang="hu-HU" sz="2400" dirty="0" smtClean="0">
                <a:solidFill>
                  <a:schemeClr val="tx1"/>
                </a:solidFill>
              </a:rPr>
              <a:t>elegánssá változtatja.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2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23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Tetszetős külső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3880774"/>
          </a:xfrm>
        </p:spPr>
        <p:txBody>
          <a:bodyPr/>
          <a:lstStyle/>
          <a:p>
            <a:r>
              <a:rPr lang="hu-HU" sz="2000" dirty="0" smtClean="0">
                <a:solidFill>
                  <a:schemeClr val="tx1"/>
                </a:solidFill>
              </a:rPr>
              <a:t>Szemben a telefonnal bal oldalon találjuk a </a:t>
            </a:r>
            <a:r>
              <a:rPr lang="hu-HU" sz="2000" dirty="0" smtClean="0">
                <a:solidFill>
                  <a:schemeClr val="tx1"/>
                </a:solidFill>
              </a:rPr>
              <a:t>Sony </a:t>
            </a:r>
            <a:r>
              <a:rPr lang="hu-HU" sz="2000" dirty="0" smtClean="0">
                <a:solidFill>
                  <a:schemeClr val="tx1"/>
                </a:solidFill>
              </a:rPr>
              <a:t>már ismert bekapcsoló gombját.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Fölötte </a:t>
            </a:r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 err="1" smtClean="0">
                <a:solidFill>
                  <a:srgbClr val="00B0F0"/>
                </a:solidFill>
              </a:rPr>
              <a:t>microSD</a:t>
            </a:r>
            <a:r>
              <a:rPr lang="hu-HU" sz="2000" dirty="0" smtClean="0">
                <a:solidFill>
                  <a:schemeClr val="tx1"/>
                </a:solidFill>
              </a:rPr>
              <a:t>,</a:t>
            </a:r>
            <a:r>
              <a:rPr lang="hu-HU" sz="2000" dirty="0" smtClean="0"/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illetve a</a:t>
            </a:r>
            <a:r>
              <a:rPr lang="hu-HU" sz="2000" dirty="0" smtClean="0"/>
              <a:t> </a:t>
            </a:r>
            <a:r>
              <a:rPr lang="hu-HU" sz="2000" dirty="0" err="1" smtClean="0">
                <a:solidFill>
                  <a:srgbClr val="00B0F0"/>
                </a:solidFill>
              </a:rPr>
              <a:t>microSIM</a:t>
            </a:r>
            <a:r>
              <a:rPr lang="hu-HU" sz="2000" dirty="0" smtClean="0"/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helyét találjuk.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(</a:t>
            </a:r>
            <a:r>
              <a:rPr lang="hu-HU" sz="2000" dirty="0" err="1" smtClean="0">
                <a:solidFill>
                  <a:srgbClr val="00B0F0"/>
                </a:solidFill>
              </a:rPr>
              <a:t>microSD</a:t>
            </a:r>
            <a:r>
              <a:rPr lang="hu-HU" sz="2000" dirty="0" smtClean="0">
                <a:solidFill>
                  <a:schemeClr val="tx1"/>
                </a:solidFill>
              </a:rPr>
              <a:t>: a memóriát bővítő kártya, </a:t>
            </a:r>
            <a:r>
              <a:rPr lang="hu-HU" sz="2000" dirty="0" err="1" smtClean="0">
                <a:solidFill>
                  <a:srgbClr val="00B0F0"/>
                </a:solidFill>
              </a:rPr>
              <a:t>microSIM</a:t>
            </a:r>
            <a:r>
              <a:rPr lang="hu-HU" sz="2000" dirty="0" smtClean="0">
                <a:solidFill>
                  <a:schemeClr val="tx1"/>
                </a:solidFill>
              </a:rPr>
              <a:t>: egy olyan lekicsinyített </a:t>
            </a:r>
            <a:r>
              <a:rPr lang="hu-HU" sz="2000" dirty="0" smtClean="0">
                <a:solidFill>
                  <a:schemeClr val="tx1"/>
                </a:solidFill>
              </a:rPr>
              <a:t>kártya, </a:t>
            </a:r>
            <a:r>
              <a:rPr lang="hu-HU" sz="2000" dirty="0" smtClean="0">
                <a:solidFill>
                  <a:schemeClr val="tx1"/>
                </a:solidFill>
              </a:rPr>
              <a:t>amely olyan integrált áramkört alkalmaz, mely biztonságban tárolja az IMSI egyéb kódokat illetve az azonosítót.)</a:t>
            </a:r>
          </a:p>
          <a:p>
            <a:r>
              <a:rPr lang="hu-HU" sz="2000" dirty="0">
                <a:solidFill>
                  <a:schemeClr val="tx1"/>
                </a:solidFill>
              </a:rPr>
              <a:t>A gomb alatt </a:t>
            </a:r>
            <a:r>
              <a:rPr lang="hu-HU" sz="2000" dirty="0" smtClean="0">
                <a:solidFill>
                  <a:schemeClr val="tx1"/>
                </a:solidFill>
              </a:rPr>
              <a:t>egy hangerőszabályzó gomb csücsül.</a:t>
            </a:r>
          </a:p>
          <a:p>
            <a:r>
              <a:rPr lang="hu-HU" sz="2000" dirty="0">
                <a:solidFill>
                  <a:schemeClr val="tx1"/>
                </a:solidFill>
              </a:rPr>
              <a:t>L</a:t>
            </a:r>
            <a:r>
              <a:rPr lang="hu-HU" sz="2000" dirty="0" smtClean="0">
                <a:solidFill>
                  <a:schemeClr val="tx1"/>
                </a:solidFill>
              </a:rPr>
              <a:t>egalul egy úgy nevezett kameragomb, mellyel készíthetünk képeket a telefon feloldása nélkül.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Szemben a telefonnal másik oldalán a </a:t>
            </a:r>
            <a:r>
              <a:rPr lang="hu-HU" sz="2000" dirty="0" err="1" smtClean="0">
                <a:solidFill>
                  <a:schemeClr val="tx1"/>
                </a:solidFill>
              </a:rPr>
              <a:t>microUSB</a:t>
            </a:r>
            <a:r>
              <a:rPr lang="hu-HU" sz="2000" dirty="0" smtClean="0">
                <a:solidFill>
                  <a:schemeClr val="tx1"/>
                </a:solidFill>
              </a:rPr>
              <a:t> található.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920" y="2160588"/>
            <a:ext cx="4275079" cy="4715161"/>
          </a:xfrm>
          <a:prstGeom prst="rect">
            <a:avLst/>
          </a:prstGeom>
        </p:spPr>
      </p:pic>
      <p:cxnSp>
        <p:nvCxnSpPr>
          <p:cNvPr id="6" name="Egyenes összekötő nyíllal 5"/>
          <p:cNvCxnSpPr>
            <a:endCxn id="22" idx="3"/>
          </p:cNvCxnSpPr>
          <p:nvPr/>
        </p:nvCxnSpPr>
        <p:spPr>
          <a:xfrm flipH="1">
            <a:off x="7407878" y="5673012"/>
            <a:ext cx="1866125" cy="7832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endCxn id="21" idx="3"/>
          </p:cNvCxnSpPr>
          <p:nvPr/>
        </p:nvCxnSpPr>
        <p:spPr>
          <a:xfrm flipH="1">
            <a:off x="7429973" y="4879911"/>
            <a:ext cx="2516460" cy="115719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8457204" y="1688841"/>
            <a:ext cx="1918437" cy="273386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8420564" y="1138163"/>
            <a:ext cx="2808515" cy="231399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358553" y="95349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2060"/>
                </a:solidFill>
              </a:rPr>
              <a:t>microSD</a:t>
            </a:r>
            <a:r>
              <a:rPr lang="hu-HU" dirty="0" smtClean="0">
                <a:solidFill>
                  <a:srgbClr val="002060"/>
                </a:solidFill>
              </a:rPr>
              <a:t>, </a:t>
            </a:r>
            <a:r>
              <a:rPr lang="hu-HU" dirty="0" err="1" smtClean="0">
                <a:solidFill>
                  <a:srgbClr val="002060"/>
                </a:solidFill>
              </a:rPr>
              <a:t>microSIM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430340" y="1553017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Bekapcsoló gomb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58572" y="5852439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hangerőszabályzó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894322" y="6271551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k</a:t>
            </a:r>
            <a:r>
              <a:rPr lang="hu-HU" dirty="0" smtClean="0">
                <a:solidFill>
                  <a:srgbClr val="002060"/>
                </a:solidFill>
              </a:rPr>
              <a:t>ameragomb</a:t>
            </a:r>
          </a:p>
        </p:txBody>
      </p:sp>
    </p:spTree>
    <p:extLst>
      <p:ext uri="{BB962C8B-B14F-4D97-AF65-F5344CB8AC3E}">
        <p14:creationId xmlns:p14="http://schemas.microsoft.com/office/powerpoint/2010/main" val="16474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Kijelző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chemeClr val="tx1"/>
                </a:solidFill>
              </a:rPr>
              <a:t>5,3 hüvelyk melyre 720x1280 pixel jutott, ez azt jelenti, hogy HD minőségű.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</a:t>
            </a:r>
            <a:r>
              <a:rPr lang="hu-HU" sz="2400" dirty="0" smtClean="0">
                <a:solidFill>
                  <a:srgbClr val="00B0F0"/>
                </a:solidFill>
              </a:rPr>
              <a:t>HD</a:t>
            </a:r>
            <a:r>
              <a:rPr lang="hu-HU" sz="2400" dirty="0" smtClean="0">
                <a:solidFill>
                  <a:schemeClr val="tx1"/>
                </a:solidFill>
              </a:rPr>
              <a:t>:</a:t>
            </a:r>
            <a:r>
              <a:rPr lang="hu-HU" sz="2400" dirty="0" smtClean="0"/>
              <a:t> </a:t>
            </a:r>
            <a:r>
              <a:rPr lang="hu-HU" sz="2400" dirty="0" err="1" smtClean="0">
                <a:solidFill>
                  <a:srgbClr val="00B0F0"/>
                </a:solidFill>
              </a:rPr>
              <a:t>H</a:t>
            </a:r>
            <a:r>
              <a:rPr lang="hu-HU" sz="2400" dirty="0" err="1" smtClean="0">
                <a:solidFill>
                  <a:schemeClr val="tx1"/>
                </a:solidFill>
              </a:rPr>
              <a:t>igh-</a:t>
            </a:r>
            <a:r>
              <a:rPr lang="hu-HU" sz="2400" dirty="0" err="1" smtClean="0">
                <a:solidFill>
                  <a:srgbClr val="00B0F0"/>
                </a:solidFill>
              </a:rPr>
              <a:t>D</a:t>
            </a:r>
            <a:r>
              <a:rPr lang="hu-HU" sz="2400" dirty="0" err="1" smtClean="0">
                <a:solidFill>
                  <a:schemeClr val="tx1"/>
                </a:solidFill>
              </a:rPr>
              <a:t>efinition</a:t>
            </a:r>
            <a:r>
              <a:rPr lang="hu-HU" sz="2400" dirty="0" smtClean="0">
                <a:solidFill>
                  <a:schemeClr val="tx1"/>
                </a:solidFill>
              </a:rPr>
              <a:t>, magyarul nagyfelbontású)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Fényereje </a:t>
            </a:r>
            <a:r>
              <a:rPr lang="hu-HU" sz="2400" dirty="0" smtClean="0">
                <a:solidFill>
                  <a:schemeClr val="tx1"/>
                </a:solidFill>
              </a:rPr>
              <a:t>nagy, </a:t>
            </a:r>
            <a:r>
              <a:rPr lang="hu-HU" sz="2400" dirty="0" smtClean="0">
                <a:solidFill>
                  <a:schemeClr val="tx1"/>
                </a:solidFill>
              </a:rPr>
              <a:t>ugyanis napfényben is tökéletesen jeleníti meg a képet.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Fehér fényerő: 556 </a:t>
            </a:r>
            <a:r>
              <a:rPr lang="hu-HU" sz="2400" baseline="-25000" dirty="0" err="1" smtClean="0">
                <a:solidFill>
                  <a:srgbClr val="00B0F0"/>
                </a:solidFill>
              </a:rPr>
              <a:t>nit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solidFill>
                  <a:schemeClr val="tx1"/>
                </a:solidFill>
              </a:rPr>
              <a:t>Fekete fényerő: 0,47 </a:t>
            </a:r>
            <a:r>
              <a:rPr lang="hu-HU" sz="2400" baseline="-25000" dirty="0" err="1" smtClean="0">
                <a:solidFill>
                  <a:srgbClr val="00B0F0"/>
                </a:solidFill>
              </a:rPr>
              <a:t>nit</a:t>
            </a:r>
            <a:r>
              <a:rPr lang="hu-HU" sz="2400" dirty="0" smtClean="0">
                <a:solidFill>
                  <a:srgbClr val="00B0F0"/>
                </a:solidFill>
              </a:rPr>
              <a:t/>
            </a:r>
            <a:br>
              <a:rPr lang="hu-HU" sz="2400" dirty="0" smtClean="0">
                <a:solidFill>
                  <a:srgbClr val="00B0F0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</a:t>
            </a:r>
            <a:r>
              <a:rPr lang="hu-HU" sz="2400" dirty="0" err="1">
                <a:solidFill>
                  <a:srgbClr val="00B0F0"/>
                </a:solidFill>
              </a:rPr>
              <a:t>n</a:t>
            </a:r>
            <a:r>
              <a:rPr lang="hu-HU" sz="2400" dirty="0" err="1" smtClean="0">
                <a:solidFill>
                  <a:srgbClr val="00B0F0"/>
                </a:solidFill>
              </a:rPr>
              <a:t>it</a:t>
            </a:r>
            <a:r>
              <a:rPr lang="hu-HU" sz="2400" dirty="0" smtClean="0">
                <a:solidFill>
                  <a:schemeClr val="tx1"/>
                </a:solidFill>
              </a:rPr>
              <a:t>: a </a:t>
            </a:r>
            <a:r>
              <a:rPr lang="hu-HU" sz="2400" dirty="0" smtClean="0">
                <a:solidFill>
                  <a:schemeClr val="tx1"/>
                </a:solidFill>
              </a:rPr>
              <a:t>fényerő mértékegysége. </a:t>
            </a:r>
            <a:r>
              <a:rPr lang="hu-HU" sz="2400" dirty="0" smtClean="0">
                <a:solidFill>
                  <a:schemeClr val="tx1"/>
                </a:solidFill>
              </a:rPr>
              <a:t>Fehérfényerőnél minél magasabb annál jobb, feketefényerőnél ez fordítva van</a:t>
            </a:r>
            <a:r>
              <a:rPr lang="hu-HU" sz="2400" dirty="0" smtClean="0">
                <a:solidFill>
                  <a:schemeClr val="tx1"/>
                </a:solidFill>
              </a:rPr>
              <a:t>.) </a:t>
            </a:r>
            <a:endParaRPr lang="hu-HU" sz="2400" dirty="0" smtClean="0">
              <a:solidFill>
                <a:srgbClr val="00B0F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6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3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dirty="0" smtClean="0"/>
              <a:t>Honnan tudhatnánk, hogy üzenetünk jött?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434442"/>
            <a:ext cx="8596668" cy="360692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Ismerjük már azt amikor a kijelző felett egy lámpa villog.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Mi lehet ez?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Ez az a lámpa, mely villogva jelzi, hogy üzenetet kaptunk vagy éppen merül az </a:t>
            </a:r>
            <a:r>
              <a:rPr lang="hu-HU" sz="2400" dirty="0" err="1" smtClean="0">
                <a:solidFill>
                  <a:schemeClr val="tx1"/>
                </a:solidFill>
              </a:rPr>
              <a:t>akksi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De a Sony most máshova rejtette ezt a kis villanót egészen pontosan a hangszóróba.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Ez hogyan lehet?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A következő dián kiderül!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90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</TotalTime>
  <Words>392</Words>
  <Application>Microsoft Office PowerPoint</Application>
  <PresentationFormat>Egyéni</PresentationFormat>
  <Paragraphs>82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Fazetta</vt:lpstr>
      <vt:lpstr>Kedvenc mobilom</vt:lpstr>
      <vt:lpstr>Sony Xperia T3</vt:lpstr>
      <vt:lpstr>Praktikus NAGYSÁG?</vt:lpstr>
      <vt:lpstr>PowerPoint bemutató</vt:lpstr>
      <vt:lpstr>Tetszetős külső</vt:lpstr>
      <vt:lpstr>PowerPoint bemutató</vt:lpstr>
      <vt:lpstr>Kijelző</vt:lpstr>
      <vt:lpstr>PowerPoint bemutató</vt:lpstr>
      <vt:lpstr>Honnan tudhatnánk, hogy üzenetünk jött?</vt:lpstr>
      <vt:lpstr>PowerPoint bemutató</vt:lpstr>
      <vt:lpstr>Sony Xperia T3</vt:lpstr>
      <vt:lpstr>Processzor</vt:lpstr>
      <vt:lpstr>Memória</vt:lpstr>
      <vt:lpstr>Akkumulátor</vt:lpstr>
      <vt:lpstr>Kamera</vt:lpstr>
      <vt:lpstr>PowerPoint bemutató</vt:lpstr>
      <vt:lpstr>NFC, QRkód olvasó</vt:lpstr>
      <vt:lpstr>papp.levente2003@gmail.com</vt:lpstr>
      <vt:lpstr>Android 4.4.2 VS Windows 8.1 + update</vt:lpstr>
      <vt:lpstr>Ismétlő kérdések Sony Xpéria T3-hoz</vt:lpstr>
      <vt:lpstr>Források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</dc:title>
  <dc:creator>Papp Levente</dc:creator>
  <cp:lastModifiedBy>Kata</cp:lastModifiedBy>
  <cp:revision>56</cp:revision>
  <dcterms:created xsi:type="dcterms:W3CDTF">2015-01-04T10:00:21Z</dcterms:created>
  <dcterms:modified xsi:type="dcterms:W3CDTF">2015-01-09T20:02:06Z</dcterms:modified>
</cp:coreProperties>
</file>