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257" r:id="rId4"/>
    <p:sldId id="270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4" r:id="rId20"/>
    <p:sldId id="275" r:id="rId21"/>
    <p:sldId id="273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Munka1!$A$2:$A$5</c:f>
              <c:strCache>
                <c:ptCount val="4"/>
                <c:pt idx="0">
                  <c:v>Belépőszint</c:v>
                </c:pt>
                <c:pt idx="1">
                  <c:v>Középkategória</c:v>
                </c:pt>
                <c:pt idx="2">
                  <c:v>Felsőkategória</c:v>
                </c:pt>
                <c:pt idx="3">
                  <c:v>Csúcstelefon</c:v>
                </c:pt>
              </c:strCache>
            </c:strRef>
          </c:cat>
          <c:val>
            <c:numRef>
              <c:f>Munka1!$B$2:$B$5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2. adatsor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Munka1!$A$2:$A$5</c:f>
              <c:strCache>
                <c:ptCount val="4"/>
                <c:pt idx="0">
                  <c:v>Belépőszint</c:v>
                </c:pt>
                <c:pt idx="1">
                  <c:v>Középkategória</c:v>
                </c:pt>
                <c:pt idx="2">
                  <c:v>Felsőkategória</c:v>
                </c:pt>
                <c:pt idx="3">
                  <c:v>Csúcstelefon</c:v>
                </c:pt>
              </c:strCache>
            </c:strRef>
          </c:cat>
          <c:val>
            <c:numRef>
              <c:f>Munka1!$C$2:$C$5</c:f>
              <c:numCache>
                <c:formatCode>General</c:formatCode>
                <c:ptCount val="4"/>
                <c:pt idx="0">
                  <c:v>30000</c:v>
                </c:pt>
                <c:pt idx="1">
                  <c:v>70000</c:v>
                </c:pt>
                <c:pt idx="2">
                  <c:v>110000</c:v>
                </c:pt>
                <c:pt idx="3">
                  <c:v>300000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3. adatsor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Munka1!$A$2:$A$5</c:f>
              <c:strCache>
                <c:ptCount val="4"/>
                <c:pt idx="0">
                  <c:v>Belépőszint</c:v>
                </c:pt>
                <c:pt idx="1">
                  <c:v>Középkategória</c:v>
                </c:pt>
                <c:pt idx="2">
                  <c:v>Felsőkategória</c:v>
                </c:pt>
                <c:pt idx="3">
                  <c:v>Csúcstelefon</c:v>
                </c:pt>
              </c:strCache>
            </c:strRef>
          </c:cat>
          <c:val>
            <c:numRef>
              <c:f>Munka1!$D$2:$D$5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76391488"/>
        <c:axId val="-2076398016"/>
      </c:barChart>
      <c:catAx>
        <c:axId val="-2076391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2076398016"/>
        <c:crosses val="autoZero"/>
        <c:auto val="1"/>
        <c:lblAlgn val="ctr"/>
        <c:lblOffset val="100"/>
        <c:noMultiLvlLbl val="0"/>
      </c:catAx>
      <c:valAx>
        <c:axId val="-2076398016"/>
        <c:scaling>
          <c:orientation val="minMax"/>
          <c:max val="3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F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2076391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EC206-2D04-4733-8772-31BC4C25B1EC}" type="datetimeFigureOut">
              <a:rPr lang="hu-HU" smtClean="0"/>
              <a:t>2015.01.08.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02A38-8A8E-4ACA-A7DC-B88A36637F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677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7A08A-8424-42B5-84AD-405A34514533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512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3C46-3421-4D2C-BE86-307DE034EBC7}" type="datetimeFigureOut">
              <a:rPr lang="hu-HU" smtClean="0"/>
              <a:t>2015.01.08.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2E7E-3310-4E4F-BED7-1055391E93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6273983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3C46-3421-4D2C-BE86-307DE034EBC7}" type="datetimeFigureOut">
              <a:rPr lang="hu-HU" smtClean="0"/>
              <a:t>2015.01.08.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2E7E-3310-4E4F-BED7-1055391E93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3335808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3C46-3421-4D2C-BE86-307DE034EBC7}" type="datetimeFigureOut">
              <a:rPr lang="hu-HU" smtClean="0"/>
              <a:t>2015.01.08.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2E7E-3310-4E4F-BED7-1055391E93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9662817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ls"/>
          <p:cNvGrpSpPr/>
          <p:nvPr/>
        </p:nvGrpSpPr>
        <p:grpSpPr>
          <a:xfrm>
            <a:off x="7518401" y="4145282"/>
            <a:ext cx="4687338" cy="2731407"/>
            <a:chOff x="5638800" y="3108960"/>
            <a:chExt cx="3515503" cy="2048555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bottom lines"/>
          <p:cNvGrpSpPr/>
          <p:nvPr/>
        </p:nvGrpSpPr>
        <p:grpSpPr>
          <a:xfrm>
            <a:off x="-8918" y="6057150"/>
            <a:ext cx="5500158" cy="820207"/>
            <a:chOff x="-6689" y="4553748"/>
            <a:chExt cx="4125119" cy="615155"/>
          </a:xfrm>
        </p:grpSpPr>
        <p:sp>
          <p:nvSpPr>
            <p:cNvPr id="9" name="Freeform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584201"/>
            <a:ext cx="8737600" cy="200025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2616200"/>
            <a:ext cx="8737600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DA5B-233B-4E99-823C-6A099A28481C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1/8/2015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err="1" smtClean="0">
                <a:solidFill>
                  <a:prstClr val="white">
                    <a:tint val="75000"/>
                  </a:prstClr>
                </a:solidFill>
              </a:rPr>
              <a:t>pppttl</a:t>
            </a:r>
            <a:r>
              <a:rPr lang="hu-HU" dirty="0" smtClean="0">
                <a:solidFill>
                  <a:prstClr val="white">
                    <a:tint val="75000"/>
                  </a:prstClr>
                </a:solidFill>
              </a:rPr>
              <a:t>@</a:t>
            </a:r>
            <a:r>
              <a:rPr lang="hu-HU" dirty="0" err="1" smtClean="0">
                <a:solidFill>
                  <a:prstClr val="white">
                    <a:tint val="75000"/>
                  </a:prstClr>
                </a:solidFill>
              </a:rPr>
              <a:t>yahoo.com</a:t>
            </a:r>
            <a:endParaRPr lang="hu-HU" dirty="0" smtClean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5705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CR A Extended" panose="02010509020102010303" pitchFamily="50" charset="0"/>
              </a:defRPr>
            </a:lvl1pPr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030B-913B-401B-BA62-AFA6DBE40D96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1/8/2015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801688" y="801688"/>
            <a:ext cx="1968501" cy="365125"/>
          </a:xfrm>
        </p:spPr>
        <p:txBody>
          <a:bodyPr/>
          <a:lstStyle>
            <a:lvl1pPr algn="r">
              <a:defRPr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pppttl@yahoo.com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2348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1" y="2209802"/>
            <a:ext cx="8940800" cy="2764335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600" y="4951267"/>
            <a:ext cx="7071361" cy="122093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B5C3-A9AB-4F4B-A817-F6FF2B3C29AF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1/8/2015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pppttl@yahoo.com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grpSp>
        <p:nvGrpSpPr>
          <p:cNvPr id="11" name="diagonals"/>
          <p:cNvGrpSpPr/>
          <p:nvPr/>
        </p:nvGrpSpPr>
        <p:grpSpPr>
          <a:xfrm>
            <a:off x="7518401" y="4145282"/>
            <a:ext cx="4687338" cy="2731407"/>
            <a:chOff x="5638800" y="3108960"/>
            <a:chExt cx="3515503" cy="2048555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14347293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1" y="1706880"/>
            <a:ext cx="5080000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1" y="1706880"/>
            <a:ext cx="5080000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796E-52EE-4737-8C4B-2B820A6585D4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1/8/2015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pppttl@yahoo.com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7073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701800"/>
            <a:ext cx="5084064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1" y="2717800"/>
            <a:ext cx="5080000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8336" y="1701800"/>
            <a:ext cx="5084064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2401" y="2717800"/>
            <a:ext cx="5080000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 baseline="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48FDB-38AA-4A16-AA71-4F2387617FCC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1/8/2015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pppttl@yahoo.com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4621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CR A Extended" panose="02010509020102010303" pitchFamily="50" charset="0"/>
              </a:defRPr>
            </a:lvl1pPr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0D2ED-EBE3-42EF-BE16-2B3650F82E23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1/8/2015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pppttl@yahoo.com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4461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D2BC-9073-451D-80E5-7A781358F110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1/8/2015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pppttl@yahoo.com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3374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701800"/>
            <a:ext cx="4064000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584200"/>
            <a:ext cx="6096001" cy="5588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4241800"/>
            <a:ext cx="4064000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97E1-DB2D-4F9D-8AF6-E3256F419A4E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1/8/2015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pppttl@yahoo.com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7679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3C46-3421-4D2C-BE86-307DE034EBC7}" type="datetimeFigureOut">
              <a:rPr lang="hu-HU" smtClean="0"/>
              <a:t>2015.01.08.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2E7E-3310-4E4F-BED7-1055391E93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8261576"/>
      </p:ext>
    </p:extLst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701800"/>
            <a:ext cx="4064000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6400" y="584200"/>
            <a:ext cx="6096001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hu-HU" smtClean="0"/>
              <a:t>Kép beszúrásához kattintson az ikonra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4241800"/>
            <a:ext cx="4064000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2A90F-5942-4149-8C34-D4D773CFE475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1/8/2015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pppttl@yahoo.com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6578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2572A-9FE9-4718-A36C-BCC8E49231E9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1/8/2015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pppttl@yahoo.com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621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84200"/>
            <a:ext cx="2743200" cy="55880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84200"/>
            <a:ext cx="7416800" cy="55880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FE3DF-7FB0-44CC-AC2A-781B1959759C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1/8/2015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pppttl@yahoo.com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4607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3C46-3421-4D2C-BE86-307DE034EBC7}" type="datetimeFigureOut">
              <a:rPr lang="hu-HU" smtClean="0"/>
              <a:t>2015.01.08.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2E7E-3310-4E4F-BED7-1055391E93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8062851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3C46-3421-4D2C-BE86-307DE034EBC7}" type="datetimeFigureOut">
              <a:rPr lang="hu-HU" smtClean="0"/>
              <a:t>2015.01.08.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2E7E-3310-4E4F-BED7-1055391E93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1773889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3C46-3421-4D2C-BE86-307DE034EBC7}" type="datetimeFigureOut">
              <a:rPr lang="hu-HU" smtClean="0"/>
              <a:t>2015.01.08.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2E7E-3310-4E4F-BED7-1055391E93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915233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3C46-3421-4D2C-BE86-307DE034EBC7}" type="datetimeFigureOut">
              <a:rPr lang="hu-HU" smtClean="0"/>
              <a:t>2015.01.08.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2E7E-3310-4E4F-BED7-1055391E93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001373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3C46-3421-4D2C-BE86-307DE034EBC7}" type="datetimeFigureOut">
              <a:rPr lang="hu-HU" smtClean="0"/>
              <a:t>2015.01.08.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2E7E-3310-4E4F-BED7-1055391E93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6308004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3C46-3421-4D2C-BE86-307DE034EBC7}" type="datetimeFigureOut">
              <a:rPr lang="hu-HU" smtClean="0"/>
              <a:t>2015.01.08.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2E7E-3310-4E4F-BED7-1055391E93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4016875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3C46-3421-4D2C-BE86-307DE034EBC7}" type="datetimeFigureOut">
              <a:rPr lang="hu-HU" smtClean="0"/>
              <a:t>2015.01.08.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2E7E-3310-4E4F-BED7-1055391E93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0332746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3C46-3421-4D2C-BE86-307DE034EBC7}" type="datetimeFigureOut">
              <a:rPr lang="hu-HU" smtClean="0"/>
              <a:t>2015.01.08.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42E7E-3310-4E4F-BED7-1055391E93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772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eft lines"/>
          <p:cNvGrpSpPr/>
          <p:nvPr/>
        </p:nvGrpSpPr>
        <p:grpSpPr>
          <a:xfrm>
            <a:off x="-15874" y="-3174"/>
            <a:ext cx="820207" cy="5229225"/>
            <a:chOff x="-11906" y="-2381"/>
            <a:chExt cx="615155" cy="3921919"/>
          </a:xfrm>
        </p:grpSpPr>
        <p:sp>
          <p:nvSpPr>
            <p:cNvPr id="10" name="Freeform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1" y="274637"/>
            <a:ext cx="10363200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1" y="1701797"/>
            <a:ext cx="10363200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6356353"/>
            <a:ext cx="22352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0D68231-2B0C-4ADB-A757-2EA9361F79D2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1/8/2015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4401" y="6356353"/>
            <a:ext cx="52832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pppttl@yahoo.com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6401" y="6356353"/>
            <a:ext cx="10160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7445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OCR A Extended" panose="02010509020102010303" pitchFamily="50" charset="0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80304" y="2567547"/>
            <a:ext cx="12192000" cy="2000251"/>
          </a:xfrm>
        </p:spPr>
        <p:txBody>
          <a:bodyPr/>
          <a:lstStyle/>
          <a:p>
            <a:pPr algn="ctr"/>
            <a:r>
              <a:rPr lang="hu-HU" dirty="0" smtClean="0">
                <a:latin typeface="OCR A Std" panose="020F0609000104060307" pitchFamily="49" charset="0"/>
              </a:rPr>
              <a:t>Mindig a legdrágább a legjobb?</a:t>
            </a:r>
            <a:endParaRPr lang="hu-HU" dirty="0">
              <a:latin typeface="OCR A Std" panose="020F0609000104060307" pitchFamily="49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798614" y="0"/>
            <a:ext cx="5393386" cy="1752600"/>
          </a:xfrm>
        </p:spPr>
        <p:txBody>
          <a:bodyPr>
            <a:normAutofit/>
          </a:bodyPr>
          <a:lstStyle/>
          <a:p>
            <a:pPr algn="r"/>
            <a:r>
              <a:rPr lang="hu-HU" sz="2000" cap="none" dirty="0" smtClean="0"/>
              <a:t>Készítette: Papp Attila</a:t>
            </a:r>
          </a:p>
          <a:p>
            <a:pPr algn="r"/>
            <a:r>
              <a:rPr lang="hu-HU" sz="2000" cap="none" dirty="0" smtClean="0"/>
              <a:t>Felkészítő: Székely Éva</a:t>
            </a:r>
          </a:p>
          <a:p>
            <a:pPr algn="r"/>
            <a:r>
              <a:rPr lang="hu-HU" sz="1400" cap="none" dirty="0" smtClean="0"/>
              <a:t>Karcagi Nagykun Református Gimnázium</a:t>
            </a:r>
          </a:p>
          <a:p>
            <a:pPr algn="r"/>
            <a:r>
              <a:rPr lang="hu-HU" sz="1400" cap="none" dirty="0" smtClean="0"/>
              <a:t>5300, Karcag Madarasi út 1-3.</a:t>
            </a:r>
            <a:endParaRPr lang="hu-HU" sz="1400" cap="none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61008" y="4567798"/>
            <a:ext cx="2795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hu-HU" sz="2800" dirty="0">
                <a:solidFill>
                  <a:prstClr val="white"/>
                </a:solidFill>
              </a:rPr>
              <a:t>Kedvenc mobilom</a:t>
            </a:r>
          </a:p>
        </p:txBody>
      </p:sp>
    </p:spTree>
    <p:extLst>
      <p:ext uri="{BB962C8B-B14F-4D97-AF65-F5344CB8AC3E}">
        <p14:creationId xmlns:p14="http://schemas.microsoft.com/office/powerpoint/2010/main" val="291670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De mire használjuk VALÓJÁBAN?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200" b="1" dirty="0" err="1" smtClean="0"/>
              <a:t>Facebook</a:t>
            </a:r>
            <a:endParaRPr lang="hu-HU" sz="3200" b="1" dirty="0" smtClean="0"/>
          </a:p>
          <a:p>
            <a:r>
              <a:rPr lang="hu-HU" sz="3200" b="1" dirty="0" smtClean="0"/>
              <a:t>Böngészés</a:t>
            </a:r>
          </a:p>
          <a:p>
            <a:r>
              <a:rPr lang="hu-HU" sz="3200" b="1" dirty="0" smtClean="0"/>
              <a:t>Játék</a:t>
            </a:r>
          </a:p>
          <a:p>
            <a:r>
              <a:rPr lang="hu-HU" sz="3200" b="1" dirty="0" smtClean="0"/>
              <a:t>Levelezés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pppttl@yahoo.com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2224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9201" y="2499817"/>
            <a:ext cx="10363200" cy="1223963"/>
          </a:xfrm>
        </p:spPr>
        <p:txBody>
          <a:bodyPr/>
          <a:lstStyle/>
          <a:p>
            <a:r>
              <a:rPr lang="hu-HU" dirty="0" smtClean="0"/>
              <a:t>Várjunk csak..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19201" y="3723780"/>
            <a:ext cx="10363200" cy="732310"/>
          </a:xfrm>
        </p:spPr>
        <p:txBody>
          <a:bodyPr/>
          <a:lstStyle/>
          <a:p>
            <a:pPr marL="0" indent="0" algn="r">
              <a:buNone/>
            </a:pPr>
            <a:r>
              <a:rPr lang="hu-HU" i="1" dirty="0" smtClean="0"/>
              <a:t>Tényleg szükségünk van egy csúcstelefonra ezekhez?</a:t>
            </a:r>
          </a:p>
          <a:p>
            <a:pPr marL="0" indent="0" algn="r">
              <a:buNone/>
            </a:pPr>
            <a:endParaRPr lang="hu-HU" i="1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pppttl@yahoo.com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7254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Nézzük meg közelebbről: </a:t>
            </a:r>
            <a:br>
              <a:rPr lang="hu-HU" dirty="0" smtClean="0"/>
            </a:br>
            <a:r>
              <a:rPr lang="hu-HU" dirty="0" smtClean="0"/>
              <a:t>Sony </a:t>
            </a:r>
            <a:r>
              <a:rPr lang="hu-HU" dirty="0" err="1" smtClean="0"/>
              <a:t>Xperia</a:t>
            </a:r>
            <a:r>
              <a:rPr lang="hu-HU" dirty="0" smtClean="0"/>
              <a:t> M2</a:t>
            </a:r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Középkategóriás telefon</a:t>
            </a:r>
          </a:p>
          <a:p>
            <a:r>
              <a:rPr lang="hu-HU" dirty="0" smtClean="0"/>
              <a:t>Előnyök:</a:t>
            </a:r>
          </a:p>
          <a:p>
            <a:pPr lvl="1"/>
            <a:r>
              <a:rPr lang="hu-HU" dirty="0" smtClean="0"/>
              <a:t>Kedvező ár</a:t>
            </a:r>
          </a:p>
          <a:p>
            <a:pPr lvl="1"/>
            <a:r>
              <a:rPr lang="hu-HU" dirty="0" smtClean="0"/>
              <a:t>Jó anyaghasználat</a:t>
            </a:r>
          </a:p>
          <a:p>
            <a:pPr lvl="1"/>
            <a:r>
              <a:rPr lang="hu-HU" dirty="0" smtClean="0"/>
              <a:t>Szép kijelző</a:t>
            </a:r>
          </a:p>
          <a:p>
            <a:pPr lvl="1"/>
            <a:r>
              <a:rPr lang="hu-HU" dirty="0" smtClean="0"/>
              <a:t>Gyors processzor</a:t>
            </a:r>
          </a:p>
          <a:p>
            <a:pPr lvl="1"/>
            <a:r>
              <a:rPr lang="hu-HU" dirty="0" smtClean="0"/>
              <a:t>Friss </a:t>
            </a:r>
            <a:r>
              <a:rPr lang="hu-HU" dirty="0" err="1" smtClean="0"/>
              <a:t>android</a:t>
            </a:r>
            <a:endParaRPr lang="hu-HU" dirty="0" smtClean="0"/>
          </a:p>
          <a:p>
            <a:r>
              <a:rPr lang="hu-HU" dirty="0" smtClean="0"/>
              <a:t>Hátrányok:</a:t>
            </a:r>
          </a:p>
          <a:p>
            <a:pPr lvl="1"/>
            <a:r>
              <a:rPr lang="hu-HU" dirty="0" smtClean="0"/>
              <a:t>Viszonylag gyenge kamera</a:t>
            </a:r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pppttl@yahoo.com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5153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pppttl@yahoo.com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288"/>
            <a:ext cx="12192000" cy="684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689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752" y="1111667"/>
            <a:ext cx="5427248" cy="542724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Processzor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Qualcomm</a:t>
            </a:r>
            <a:r>
              <a:rPr lang="hu-HU" dirty="0"/>
              <a:t> </a:t>
            </a:r>
            <a:r>
              <a:rPr lang="hu-HU" dirty="0" err="1"/>
              <a:t>Snapdragon</a:t>
            </a:r>
            <a:r>
              <a:rPr lang="hu-HU" dirty="0"/>
              <a:t> 400 </a:t>
            </a:r>
            <a:r>
              <a:rPr lang="hu-HU" dirty="0" smtClean="0"/>
              <a:t>MSM8926</a:t>
            </a:r>
          </a:p>
          <a:p>
            <a:r>
              <a:rPr lang="hu-HU" dirty="0" smtClean="0"/>
              <a:t>1,2 </a:t>
            </a:r>
            <a:r>
              <a:rPr lang="hu-HU" dirty="0" err="1" smtClean="0"/>
              <a:t>GHz</a:t>
            </a:r>
            <a:endParaRPr lang="hu-HU" dirty="0" smtClean="0"/>
          </a:p>
          <a:p>
            <a:r>
              <a:rPr lang="hu-HU" dirty="0" smtClean="0"/>
              <a:t>Négy </a:t>
            </a:r>
            <a:r>
              <a:rPr lang="hu-HU" dirty="0" smtClean="0"/>
              <a:t>mag.</a:t>
            </a:r>
            <a:endParaRPr lang="hu-HU" dirty="0" smtClean="0"/>
          </a:p>
          <a:p>
            <a:r>
              <a:rPr lang="hu-HU" dirty="0" smtClean="0"/>
              <a:t>Mindennapi használatra </a:t>
            </a:r>
            <a:r>
              <a:rPr lang="hu-HU" dirty="0" smtClean="0"/>
              <a:t>tökéletes.</a:t>
            </a:r>
            <a:endParaRPr lang="hu-HU" dirty="0" smtClean="0"/>
          </a:p>
          <a:p>
            <a:r>
              <a:rPr lang="hu-HU" dirty="0" smtClean="0"/>
              <a:t>Kedvező energiafelhasználás, </a:t>
            </a:r>
            <a:br>
              <a:rPr lang="hu-HU" dirty="0" smtClean="0"/>
            </a:br>
            <a:r>
              <a:rPr lang="hu-HU" dirty="0" smtClean="0"/>
              <a:t>jó teljesítmény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pppttl@yahoo.com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140" y="1326951"/>
            <a:ext cx="4438390" cy="443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0056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Memória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RAM: 1 GB</a:t>
            </a:r>
          </a:p>
          <a:p>
            <a:r>
              <a:rPr lang="hu-HU" dirty="0" smtClean="0"/>
              <a:t>Belső tárhely: 8 GB</a:t>
            </a:r>
          </a:p>
          <a:p>
            <a:r>
              <a:rPr lang="hu-HU" dirty="0" err="1" smtClean="0"/>
              <a:t>MicroSD</a:t>
            </a:r>
            <a:r>
              <a:rPr lang="hu-HU" dirty="0" smtClean="0"/>
              <a:t> bővíthetőség</a:t>
            </a:r>
          </a:p>
          <a:p>
            <a:pPr marL="0" indent="0">
              <a:buNone/>
            </a:pPr>
            <a:r>
              <a:rPr lang="hu-HU" sz="1600" i="1" dirty="0" smtClean="0"/>
              <a:t>(Alkalmazások memóriakártyára mozgatása</a:t>
            </a:r>
            <a:br>
              <a:rPr lang="hu-HU" sz="1600" i="1" dirty="0" smtClean="0"/>
            </a:br>
            <a:r>
              <a:rPr lang="hu-HU" sz="1600" i="1" dirty="0" smtClean="0"/>
              <a:t> lehetséges)</a:t>
            </a:r>
            <a:endParaRPr lang="hu-HU" sz="1600" i="1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>
                    <a:tint val="75000"/>
                  </a:prstClr>
                </a:solidFill>
              </a:rPr>
              <a:t>pppttl@yahoo.com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14"/>
          <a:stretch/>
        </p:blipFill>
        <p:spPr>
          <a:xfrm>
            <a:off x="5215943" y="1171978"/>
            <a:ext cx="6803932" cy="370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640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5"/>
          <a:stretch/>
        </p:blipFill>
        <p:spPr>
          <a:xfrm>
            <a:off x="2369712" y="984250"/>
            <a:ext cx="7572777" cy="5043063"/>
          </a:xfrm>
          <a:effectLst>
            <a:reflection blurRad="6350" stA="52000" endA="300" endPos="35000" dir="5400000" sy="-100000" algn="bl" rotWithShape="0"/>
          </a:effectLst>
        </p:spPr>
      </p:pic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pppttl@yahoo.com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7" name="Egyenes összekötő nyíllal 6"/>
          <p:cNvCxnSpPr/>
          <p:nvPr/>
        </p:nvCxnSpPr>
        <p:spPr>
          <a:xfrm flipH="1">
            <a:off x="6272011" y="2408349"/>
            <a:ext cx="1970470" cy="97879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 flipH="1">
            <a:off x="6362163" y="1275008"/>
            <a:ext cx="746975" cy="51515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 flipV="1">
            <a:off x="2369712" y="5357611"/>
            <a:ext cx="3786388" cy="79849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 flipH="1">
            <a:off x="8667482" y="3387144"/>
            <a:ext cx="850006" cy="197046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>
            <a:off x="1635615" y="1532585"/>
            <a:ext cx="2511382" cy="87576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/>
          <p:cNvSpPr txBox="1"/>
          <p:nvPr/>
        </p:nvSpPr>
        <p:spPr>
          <a:xfrm>
            <a:off x="1107583" y="746975"/>
            <a:ext cx="1635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Töltő/USB</a:t>
            </a:r>
            <a:endParaRPr lang="hu-HU" sz="2800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7109138" y="855462"/>
            <a:ext cx="3005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 smtClean="0"/>
              <a:t>MicroSIM</a:t>
            </a:r>
            <a:r>
              <a:rPr lang="hu-HU" sz="2800" dirty="0" smtClean="0"/>
              <a:t>, </a:t>
            </a:r>
            <a:r>
              <a:rPr lang="hu-HU" sz="2800" dirty="0" err="1" smtClean="0"/>
              <a:t>MicroSD</a:t>
            </a:r>
            <a:endParaRPr lang="hu-HU" sz="2800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8146247" y="2121303"/>
            <a:ext cx="2742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Bekapcsoló gomb</a:t>
            </a:r>
            <a:endParaRPr lang="hu-HU" sz="2800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9382615" y="2897746"/>
            <a:ext cx="2360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Jack csatlakozó</a:t>
            </a:r>
            <a:endParaRPr lang="hu-HU" sz="2800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248362" y="5894491"/>
            <a:ext cx="2121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Kameragomb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5612102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operációs rendszer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3600" i="1" dirty="0" err="1" smtClean="0"/>
              <a:t>Android</a:t>
            </a:r>
            <a:r>
              <a:rPr lang="hu-HU" sz="3600" i="1" dirty="0" smtClean="0"/>
              <a:t> 4.4.4 </a:t>
            </a:r>
            <a:r>
              <a:rPr lang="hu-HU" sz="3600" i="1" dirty="0" err="1" smtClean="0"/>
              <a:t>Kit-Kat</a:t>
            </a:r>
            <a:endParaRPr lang="hu-HU" sz="3600" i="1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pppttl@yahoo.com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631" y="-8002"/>
            <a:ext cx="3859369" cy="686110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942" y="0"/>
            <a:ext cx="3857625" cy="68580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53" y="-8002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8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91" y="0"/>
            <a:ext cx="3857624" cy="6858000"/>
          </a:xfrm>
        </p:spPr>
      </p:pic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pppttl@yahoo.com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105" y="0"/>
            <a:ext cx="3857625" cy="6858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5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361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pppttl@yahoo.com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5" y="0"/>
            <a:ext cx="3857625" cy="68580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250" y="0"/>
            <a:ext cx="3857625" cy="68580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25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562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OCR A Extended" panose="02010509020102010303" pitchFamily="50" charset="0"/>
              </a:rPr>
              <a:t>Ha valami drágább, akkor jobb is, ugye?</a:t>
            </a:r>
            <a:endParaRPr lang="hu-HU" dirty="0">
              <a:latin typeface="OCR A Extended" panose="02010509020102010303" pitchFamily="50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Joggal merülhet fel bennünk a fenti kérdés.</a:t>
            </a:r>
          </a:p>
          <a:p>
            <a:r>
              <a:rPr lang="hu-HU" sz="3200" dirty="0" smtClean="0"/>
              <a:t>A válasz: nem minden esetben.</a:t>
            </a:r>
          </a:p>
          <a:p>
            <a:r>
              <a:rPr lang="hu-HU" sz="3200" dirty="0" smtClean="0"/>
              <a:t>Előadásom eszközéül a </a:t>
            </a:r>
            <a:r>
              <a:rPr lang="hu-HU" sz="3200" i="1" dirty="0" smtClean="0"/>
              <a:t>Sony </a:t>
            </a:r>
            <a:r>
              <a:rPr lang="hu-HU" sz="3200" i="1" dirty="0" err="1" smtClean="0"/>
              <a:t>Xperia</a:t>
            </a:r>
            <a:r>
              <a:rPr lang="hu-HU" sz="3200" i="1" dirty="0" smtClean="0"/>
              <a:t> M2 </a:t>
            </a:r>
            <a:r>
              <a:rPr lang="hu-HU" sz="3200" dirty="0" smtClean="0"/>
              <a:t>telefont választottam kiváló ár/érték/tudás aránya </a:t>
            </a:r>
            <a:r>
              <a:rPr lang="hu-HU" sz="3200" dirty="0" smtClean="0"/>
              <a:t>miatt.</a:t>
            </a:r>
            <a:endParaRPr lang="hu-HU" sz="3200" dirty="0" smtClean="0"/>
          </a:p>
          <a:p>
            <a:r>
              <a:rPr lang="hu-HU" sz="3200" dirty="0" smtClean="0"/>
              <a:t>Szeretném bebizonyítani, hogy nincs szükség több száz ezret kidobni az ablakon egy használható okostelefonért.</a:t>
            </a:r>
            <a:endParaRPr lang="hu-HU" sz="32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pppttl@yahoo.com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134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Miben különbözik ez a Windowstól?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</a:t>
            </a:r>
            <a:r>
              <a:rPr lang="hu-HU" dirty="0" err="1"/>
              <a:t>A</a:t>
            </a:r>
            <a:r>
              <a:rPr lang="hu-HU" dirty="0" err="1" smtClean="0"/>
              <a:t>ndroid</a:t>
            </a:r>
            <a:r>
              <a:rPr lang="hu-HU" dirty="0" smtClean="0"/>
              <a:t> </a:t>
            </a:r>
            <a:r>
              <a:rPr lang="hu-HU" dirty="0" smtClean="0"/>
              <a:t>főként érintésvezérelt eszközök </a:t>
            </a:r>
            <a:r>
              <a:rPr lang="hu-HU" dirty="0" smtClean="0"/>
              <a:t>rendszere.</a:t>
            </a:r>
            <a:endParaRPr lang="hu-HU" dirty="0" smtClean="0"/>
          </a:p>
          <a:p>
            <a:r>
              <a:rPr lang="hu-HU" dirty="0" smtClean="0"/>
              <a:t>Napjainkban már autókban és tévéken is fut.</a:t>
            </a:r>
          </a:p>
          <a:p>
            <a:r>
              <a:rPr lang="hu-HU" dirty="0" smtClean="0"/>
              <a:t>Az ikonok és az asztal meghatározóak mindkettőben, azonban az </a:t>
            </a:r>
            <a:r>
              <a:rPr lang="hu-HU" dirty="0" err="1" smtClean="0"/>
              <a:t>Android</a:t>
            </a:r>
            <a:r>
              <a:rPr lang="hu-HU" dirty="0" smtClean="0"/>
              <a:t> natívan nem kezel ablakos alkalmazásokat.</a:t>
            </a:r>
          </a:p>
          <a:p>
            <a:r>
              <a:rPr lang="hu-HU" dirty="0" smtClean="0"/>
              <a:t>Könnyebb gépelni és szerkeszteni asztali gépen és egyelőre még a teljesítményük is nagyobb, mint a telefonoké.</a:t>
            </a:r>
          </a:p>
          <a:p>
            <a:r>
              <a:rPr lang="hu-HU" dirty="0" smtClean="0"/>
              <a:t>De az </a:t>
            </a:r>
            <a:r>
              <a:rPr lang="hu-HU" dirty="0" err="1" smtClean="0"/>
              <a:t>Androidos</a:t>
            </a:r>
            <a:r>
              <a:rPr lang="hu-HU" dirty="0" smtClean="0"/>
              <a:t> eszközök általánosságban </a:t>
            </a:r>
            <a:r>
              <a:rPr lang="hu-HU" i="1" dirty="0" smtClean="0"/>
              <a:t>hordozhatóbbak</a:t>
            </a:r>
            <a:r>
              <a:rPr lang="hu-HU" dirty="0" smtClean="0"/>
              <a:t> mint Windowsos társaik.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pppttl@yahoo.com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6569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631" y="0"/>
            <a:ext cx="3859369" cy="6861102"/>
          </a:xfrm>
        </p:spPr>
      </p:pic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pppttl@yahoo.com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929" y="0"/>
            <a:ext cx="3857625" cy="6858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44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8628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631" y="0"/>
            <a:ext cx="3859369" cy="6861102"/>
          </a:xfrm>
        </p:spPr>
      </p:pic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pppttl@yahoo.com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53" y="0"/>
            <a:ext cx="3857625" cy="6858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942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824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733" y="1326524"/>
            <a:ext cx="7933267" cy="4462463"/>
          </a:xfrm>
        </p:spPr>
      </p:pic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pppttl@yahoo.com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6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19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Kérdések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19201" y="1701796"/>
            <a:ext cx="10363200" cy="4995217"/>
          </a:xfrm>
        </p:spPr>
        <p:txBody>
          <a:bodyPr>
            <a:normAutofit/>
          </a:bodyPr>
          <a:lstStyle/>
          <a:p>
            <a:r>
              <a:rPr lang="hu-HU" sz="3600" dirty="0" smtClean="0"/>
              <a:t>Mi volt a bemutatott telefon neve?</a:t>
            </a:r>
          </a:p>
          <a:p>
            <a:pPr lvl="1"/>
            <a:r>
              <a:rPr lang="hu-HU" sz="3200" dirty="0" smtClean="0"/>
              <a:t>Sony </a:t>
            </a:r>
            <a:r>
              <a:rPr lang="hu-HU" sz="3200" dirty="0" err="1" smtClean="0"/>
              <a:t>Xperia</a:t>
            </a:r>
            <a:r>
              <a:rPr lang="hu-HU" sz="3200" dirty="0" smtClean="0"/>
              <a:t> M2</a:t>
            </a:r>
          </a:p>
          <a:p>
            <a:r>
              <a:rPr lang="hu-HU" sz="3600" dirty="0" smtClean="0"/>
              <a:t>Milyen processzor van benne?</a:t>
            </a:r>
          </a:p>
          <a:p>
            <a:pPr lvl="1"/>
            <a:r>
              <a:rPr lang="hu-HU" sz="3200" dirty="0" err="1" smtClean="0"/>
              <a:t>Qualcomm</a:t>
            </a:r>
            <a:endParaRPr lang="hu-HU" sz="3200" dirty="0" smtClean="0"/>
          </a:p>
          <a:p>
            <a:r>
              <a:rPr lang="hu-HU" sz="3600" dirty="0" smtClean="0"/>
              <a:t>Melyik árkategóriába tartozik?</a:t>
            </a:r>
          </a:p>
          <a:p>
            <a:pPr lvl="1"/>
            <a:r>
              <a:rPr lang="hu-HU" sz="3200" dirty="0" smtClean="0"/>
              <a:t>Középkategória</a:t>
            </a:r>
          </a:p>
          <a:p>
            <a:r>
              <a:rPr lang="hu-HU" sz="3600" dirty="0" smtClean="0"/>
              <a:t>Mire használunk manapság egy ilyen telefont?</a:t>
            </a:r>
          </a:p>
          <a:p>
            <a:pPr lvl="1"/>
            <a:r>
              <a:rPr lang="hu-HU" sz="3200" dirty="0" smtClean="0"/>
              <a:t>Főleg internetezésre</a:t>
            </a:r>
            <a:endParaRPr lang="hu-HU" sz="32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pppttl@yahoo.com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1970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sz="9600" dirty="0" smtClean="0"/>
              <a:t>Vége</a:t>
            </a:r>
            <a:endParaRPr lang="hu-HU" sz="9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Köszönöm a figyelmet!</a:t>
            </a:r>
          </a:p>
          <a:p>
            <a:r>
              <a:rPr lang="hu-HU" dirty="0" smtClean="0"/>
              <a:t>Készítette: Papp Attila</a:t>
            </a:r>
          </a:p>
          <a:p>
            <a:r>
              <a:rPr lang="hu-HU" dirty="0" smtClean="0"/>
              <a:t>Felkészítő tanár: Székely Éva</a:t>
            </a:r>
          </a:p>
          <a:p>
            <a:r>
              <a:rPr lang="hu-HU" dirty="0" smtClean="0"/>
              <a:t>2015. január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pppttl@yahoo.com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219201" y="4189725"/>
            <a:ext cx="817356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Források: </a:t>
            </a:r>
            <a:endParaRPr lang="hu-HU" sz="1400" dirty="0" smtClean="0"/>
          </a:p>
          <a:p>
            <a:r>
              <a:rPr lang="hu-HU" sz="1400" dirty="0" smtClean="0"/>
              <a:t>Saját képek</a:t>
            </a:r>
          </a:p>
          <a:p>
            <a:r>
              <a:rPr lang="hu-HU" sz="1400" dirty="0" smtClean="0"/>
              <a:t>http</a:t>
            </a:r>
            <a:r>
              <a:rPr lang="hu-HU" sz="1400" dirty="0"/>
              <a:t>://office.microsoft.com/en-us/templates/triple-circuit-lines-presentation-widescreen-TC102787990.aspx</a:t>
            </a:r>
          </a:p>
          <a:p>
            <a:r>
              <a:rPr lang="hu-HU" sz="1400" dirty="0"/>
              <a:t>http://tech2.hu/</a:t>
            </a:r>
            <a:r>
              <a:rPr lang="hu-HU" sz="1400" dirty="0" err="1"/>
              <a:t>wordpress</a:t>
            </a:r>
            <a:r>
              <a:rPr lang="hu-HU" sz="1400" dirty="0"/>
              <a:t>/</a:t>
            </a:r>
            <a:r>
              <a:rPr lang="hu-HU" sz="1400" dirty="0" err="1"/>
              <a:t>wp-content</a:t>
            </a:r>
            <a:r>
              <a:rPr lang="hu-HU" sz="1400" dirty="0"/>
              <a:t>/</a:t>
            </a:r>
            <a:r>
              <a:rPr lang="hu-HU" sz="1400" dirty="0" err="1"/>
              <a:t>uploads</a:t>
            </a:r>
            <a:r>
              <a:rPr lang="hu-HU" sz="1400" dirty="0"/>
              <a:t>/2014/08/Sony-Xperia-M2-DSC05637.jpg</a:t>
            </a:r>
          </a:p>
          <a:p>
            <a:r>
              <a:rPr lang="hu-HU" sz="1400" dirty="0"/>
              <a:t>http://mobilarena.hu/dl/cnt/2014-05/108325/speci.jpg</a:t>
            </a:r>
          </a:p>
          <a:p>
            <a:r>
              <a:rPr lang="hu-HU" sz="1400" dirty="0"/>
              <a:t>http://mobilarena.hu/dl/cnt/2014-05/108325/sony_xperia_m2_n5.jpg</a:t>
            </a:r>
          </a:p>
          <a:p>
            <a:r>
              <a:rPr lang="hu-HU" sz="1400" dirty="0"/>
              <a:t>http://mobilarena.hu/dl/cnt/2014-05/108325/sony_xperia_m2_n4.jpg</a:t>
            </a:r>
          </a:p>
          <a:p>
            <a:r>
              <a:rPr lang="hu-HU" sz="1400" dirty="0"/>
              <a:t>http://mobilarena.hu/dl/cnt/2014-05/108325/sony_xperia_m2_n6.jpg</a:t>
            </a:r>
          </a:p>
          <a:p>
            <a:r>
              <a:rPr lang="hu-HU" sz="1400" dirty="0"/>
              <a:t>http://img1.findthebest.com/</a:t>
            </a:r>
            <a:r>
              <a:rPr lang="hu-HU" sz="1400" dirty="0" err="1"/>
              <a:t>sites</a:t>
            </a:r>
            <a:r>
              <a:rPr lang="hu-HU" sz="1400" dirty="0"/>
              <a:t>/</a:t>
            </a:r>
            <a:r>
              <a:rPr lang="hu-HU" sz="1400" dirty="0" err="1"/>
              <a:t>default</a:t>
            </a:r>
            <a:r>
              <a:rPr lang="hu-HU" sz="1400" dirty="0"/>
              <a:t>/</a:t>
            </a:r>
            <a:r>
              <a:rPr lang="hu-HU" sz="1400" dirty="0" err="1"/>
              <a:t>files</a:t>
            </a:r>
            <a:r>
              <a:rPr lang="hu-HU" sz="1400" dirty="0"/>
              <a:t>/3118/</a:t>
            </a:r>
            <a:r>
              <a:rPr lang="hu-HU" sz="1400" dirty="0" err="1"/>
              <a:t>media</a:t>
            </a:r>
            <a:r>
              <a:rPr lang="hu-HU" sz="1400" dirty="0"/>
              <a:t>/</a:t>
            </a:r>
            <a:r>
              <a:rPr lang="hu-HU" sz="1400" dirty="0" err="1"/>
              <a:t>images</a:t>
            </a:r>
            <a:r>
              <a:rPr lang="hu-HU" sz="1400" dirty="0"/>
              <a:t>/_1453803.png</a:t>
            </a:r>
          </a:p>
          <a:p>
            <a:r>
              <a:rPr lang="hu-HU" sz="1400" dirty="0"/>
              <a:t>https://www.qualcomm.com/sites/ember/files/snapdragon-processors-400.png</a:t>
            </a:r>
          </a:p>
          <a:p>
            <a:r>
              <a:rPr lang="hu-HU" sz="1400" dirty="0"/>
              <a:t>http://www.notebookcheck.net/fileadmin/_processed_/csm_detail_slots_0c111631b0.jpg</a:t>
            </a:r>
          </a:p>
          <a:p>
            <a:r>
              <a:rPr lang="hu-HU" sz="1400" dirty="0"/>
              <a:t>http://www.gizmobolt.com/wp-content/uploads/2014/04/xm3.jpg</a:t>
            </a:r>
          </a:p>
          <a:p>
            <a:endParaRPr lang="hu-HU" sz="14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606" y="1498600"/>
            <a:ext cx="2986795" cy="298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676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Kategóriák árának összehasonlítása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pppttl@yahoo.com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graphicFrame>
        <p:nvGraphicFramePr>
          <p:cNvPr id="57" name="Tartalom helye 5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867708"/>
              </p:ext>
            </p:extLst>
          </p:nvPr>
        </p:nvGraphicFramePr>
        <p:xfrm>
          <a:off x="855099" y="1671819"/>
          <a:ext cx="10982134" cy="4728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65210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520" y="-6194"/>
            <a:ext cx="12668519" cy="686419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4475311">
            <a:off x="6151809" y="2813920"/>
            <a:ext cx="4881092" cy="1223963"/>
          </a:xfrm>
        </p:spPr>
        <p:txBody>
          <a:bodyPr/>
          <a:lstStyle/>
          <a:p>
            <a:r>
              <a:rPr lang="hu-HU" dirty="0" smtClean="0">
                <a:solidFill>
                  <a:srgbClr val="0C0D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CR A Std" panose="020F0609000104060307" pitchFamily="49" charset="0"/>
              </a:rPr>
              <a:t>Sony </a:t>
            </a:r>
            <a:r>
              <a:rPr lang="hu-HU" dirty="0" err="1" smtClean="0">
                <a:solidFill>
                  <a:srgbClr val="0C0D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CR A Std" panose="020F0609000104060307" pitchFamily="49" charset="0"/>
              </a:rPr>
              <a:t>Xperia</a:t>
            </a:r>
            <a:r>
              <a:rPr lang="hu-HU" dirty="0" smtClean="0">
                <a:solidFill>
                  <a:srgbClr val="0C0D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CR A Std" panose="020F0609000104060307" pitchFamily="49" charset="0"/>
              </a:rPr>
              <a:t> M2</a:t>
            </a:r>
            <a:endParaRPr lang="hu-HU" dirty="0">
              <a:solidFill>
                <a:srgbClr val="0C0D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CR A Std" panose="020F0609000104060307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0448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OCR A Extended" panose="02010509020102010303" pitchFamily="50" charset="0"/>
              </a:rPr>
              <a:t>Fontosabb jellemzők</a:t>
            </a:r>
            <a:endParaRPr lang="hu-HU" dirty="0">
              <a:latin typeface="OCR A Extended" panose="02010509020102010303" pitchFamily="50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978794" y="1701797"/>
            <a:ext cx="10637949" cy="4654556"/>
          </a:xfrm>
        </p:spPr>
        <p:txBody>
          <a:bodyPr>
            <a:normAutofit/>
          </a:bodyPr>
          <a:lstStyle/>
          <a:p>
            <a:r>
              <a:rPr lang="hu-HU" dirty="0" smtClean="0"/>
              <a:t>Kijelző: 4,8”, 540x960</a:t>
            </a:r>
          </a:p>
          <a:p>
            <a:r>
              <a:rPr lang="hu-HU" dirty="0" smtClean="0"/>
              <a:t>Processzor: </a:t>
            </a:r>
            <a:r>
              <a:rPr lang="hu-HU" dirty="0" err="1"/>
              <a:t>Qualcomm</a:t>
            </a:r>
            <a:r>
              <a:rPr lang="hu-HU" dirty="0"/>
              <a:t> </a:t>
            </a:r>
            <a:r>
              <a:rPr lang="hu-HU" dirty="0" err="1"/>
              <a:t>Snapdragon</a:t>
            </a:r>
            <a:r>
              <a:rPr lang="hu-HU" dirty="0"/>
              <a:t> </a:t>
            </a:r>
            <a:r>
              <a:rPr lang="hu-HU" dirty="0" smtClean="0"/>
              <a:t>400 </a:t>
            </a:r>
          </a:p>
          <a:p>
            <a:r>
              <a:rPr lang="hu-HU" dirty="0" smtClean="0"/>
              <a:t>Grafikus chip: </a:t>
            </a:r>
            <a:r>
              <a:rPr lang="hu-HU" dirty="0" err="1" smtClean="0"/>
              <a:t>Adreno</a:t>
            </a:r>
            <a:r>
              <a:rPr lang="hu-HU" dirty="0" smtClean="0"/>
              <a:t> 305</a:t>
            </a:r>
          </a:p>
          <a:p>
            <a:r>
              <a:rPr lang="hu-HU" dirty="0" smtClean="0"/>
              <a:t>Ram: 1 GB</a:t>
            </a:r>
          </a:p>
          <a:p>
            <a:r>
              <a:rPr lang="hu-HU" dirty="0" smtClean="0"/>
              <a:t>Operációs rendszer: </a:t>
            </a:r>
            <a:r>
              <a:rPr lang="hu-HU" dirty="0" err="1" smtClean="0"/>
              <a:t>Android</a:t>
            </a:r>
            <a:r>
              <a:rPr lang="hu-HU" dirty="0" smtClean="0"/>
              <a:t> 4.4.4</a:t>
            </a:r>
          </a:p>
          <a:p>
            <a:r>
              <a:rPr lang="hu-HU" dirty="0" smtClean="0"/>
              <a:t>Akkumulátor kapacitása: 2300 </a:t>
            </a:r>
            <a:r>
              <a:rPr lang="hu-HU" dirty="0" err="1" smtClean="0"/>
              <a:t>mAh</a:t>
            </a:r>
            <a:endParaRPr lang="hu-HU" dirty="0" smtClean="0"/>
          </a:p>
          <a:p>
            <a:r>
              <a:rPr lang="hu-HU" dirty="0" smtClean="0"/>
              <a:t>4G/LTE</a:t>
            </a: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pppttl@yahoo.com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9" t="1132" r="18779" b="6838"/>
          <a:stretch/>
        </p:blipFill>
        <p:spPr>
          <a:xfrm>
            <a:off x="10286482" y="1210614"/>
            <a:ext cx="1600718" cy="497124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" t="1340" r="641" b="2038"/>
          <a:stretch/>
        </p:blipFill>
        <p:spPr>
          <a:xfrm>
            <a:off x="7438421" y="1210614"/>
            <a:ext cx="2598360" cy="497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350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obilarena.hu/dl/cnt/2014-05/108325/sony_xperia_m2_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21" y="0"/>
            <a:ext cx="100391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pppttl@yahoo.com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5549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pppttl@yahoo.com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5" name="Picture 4" descr="http://mobilarena.hu/dl/cnt/2014-05/108325/sony_xperia_m2_n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16" y="0"/>
            <a:ext cx="11296784" cy="635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854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Mire LEHET használni egy </a:t>
            </a:r>
            <a:r>
              <a:rPr lang="hu-HU" dirty="0" err="1" smtClean="0"/>
              <a:t>okostelefont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pppttl@yahoo.com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914421"/>
              </p:ext>
            </p:extLst>
          </p:nvPr>
        </p:nvGraphicFramePr>
        <p:xfrm>
          <a:off x="1219199" y="1698459"/>
          <a:ext cx="9959662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9831"/>
                <a:gridCol w="4979831"/>
              </a:tblGrid>
              <a:tr h="4534915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hu-HU" sz="3200" dirty="0" smtClean="0"/>
                        <a:t>Böngészés / Levelezés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hu-HU" sz="3200" dirty="0" smtClean="0"/>
                        <a:t>Tanulás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hu-HU" sz="3200" dirty="0" smtClean="0"/>
                        <a:t>Telefon / SMS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hu-HU" sz="3200" dirty="0" err="1" smtClean="0"/>
                        <a:t>Videónézés</a:t>
                      </a:r>
                      <a:endParaRPr lang="hu-HU" sz="320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hu-HU" sz="3200" dirty="0" smtClean="0"/>
                        <a:t>Prezentációszerkesztés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hu-HU" sz="3200" dirty="0" smtClean="0"/>
                        <a:t>Könyvolvasás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hu-HU" sz="3200" dirty="0" smtClean="0"/>
                        <a:t>Játék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hu-HU" sz="3200" dirty="0" smtClean="0"/>
                        <a:t>Zseblámpa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hu-HU" sz="3200" dirty="0" smtClean="0"/>
                        <a:t>TV nézés</a:t>
                      </a:r>
                    </a:p>
                    <a:p>
                      <a:endParaRPr lang="hu-H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hu-HU" sz="3200" dirty="0" smtClean="0"/>
                        <a:t>Fényképezés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hu-HU" sz="3200" dirty="0" smtClean="0"/>
                        <a:t>Órarend</a:t>
                      </a:r>
                    </a:p>
                    <a:p>
                      <a:pPr marL="457200" marR="0" indent="-45720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3200" dirty="0" smtClean="0"/>
                        <a:t>Dokumentumszerkesztés</a:t>
                      </a:r>
                    </a:p>
                    <a:p>
                      <a:pPr marL="457200" marR="0" indent="-45720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3200" dirty="0" smtClean="0"/>
                        <a:t>Navigáció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hu-HU" sz="3200" dirty="0" smtClean="0"/>
                        <a:t>Fordítás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hu-HU" sz="3200" dirty="0" err="1" smtClean="0"/>
                        <a:t>Videószerkesztés</a:t>
                      </a:r>
                      <a:endParaRPr lang="hu-HU" sz="3200" dirty="0" smtClean="0"/>
                    </a:p>
                    <a:p>
                      <a:pPr marL="457200" marR="0" indent="-45720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3200" dirty="0" err="1" smtClean="0"/>
                        <a:t>Facebook</a:t>
                      </a:r>
                      <a:endParaRPr lang="hu-HU" sz="3200" dirty="0" smtClean="0"/>
                    </a:p>
                    <a:p>
                      <a:pPr marL="457200" marR="0" indent="-45720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3200" dirty="0" smtClean="0"/>
                        <a:t>Nyelvvizsgázás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hu-HU" sz="3200" dirty="0" smtClean="0"/>
                        <a:t>Stb.</a:t>
                      </a:r>
                    </a:p>
                    <a:p>
                      <a:endParaRPr lang="hu-H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4124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 szóval..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pppttl@yahoo.com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270770" y="1498600"/>
            <a:ext cx="965046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hu-HU" sz="166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</a:rPr>
              <a:t>..BÁRMIRE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0" y="4765184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hu-HU" sz="2800" i="1" dirty="0">
                <a:solidFill>
                  <a:prstClr val="white"/>
                </a:solidFill>
              </a:rPr>
              <a:t>Angol nyelvű területeken elterjedt a válasz: </a:t>
            </a:r>
          </a:p>
          <a:p>
            <a:pPr algn="ctr" defTabSz="457200"/>
            <a:r>
              <a:rPr lang="hu-HU" sz="2800" dirty="0">
                <a:solidFill>
                  <a:prstClr val="white"/>
                </a:solidFill>
              </a:rPr>
              <a:t>„</a:t>
            </a:r>
            <a:r>
              <a:rPr lang="hu-HU" sz="2800" dirty="0" err="1">
                <a:solidFill>
                  <a:prstClr val="white"/>
                </a:solidFill>
              </a:rPr>
              <a:t>There</a:t>
            </a:r>
            <a:r>
              <a:rPr lang="hu-HU" sz="2800" dirty="0">
                <a:solidFill>
                  <a:prstClr val="white"/>
                </a:solidFill>
              </a:rPr>
              <a:t> is an </a:t>
            </a:r>
            <a:r>
              <a:rPr lang="hu-HU" sz="2800" dirty="0" err="1">
                <a:solidFill>
                  <a:prstClr val="white"/>
                </a:solidFill>
              </a:rPr>
              <a:t>app</a:t>
            </a:r>
            <a:r>
              <a:rPr lang="hu-HU" sz="2800" dirty="0">
                <a:solidFill>
                  <a:prstClr val="white"/>
                </a:solidFill>
              </a:rPr>
              <a:t> </a:t>
            </a:r>
            <a:r>
              <a:rPr lang="hu-HU" sz="2800" dirty="0" err="1">
                <a:solidFill>
                  <a:prstClr val="white"/>
                </a:solidFill>
              </a:rPr>
              <a:t>for</a:t>
            </a:r>
            <a:r>
              <a:rPr lang="hu-HU" sz="2800" dirty="0">
                <a:solidFill>
                  <a:prstClr val="white"/>
                </a:solidFill>
              </a:rPr>
              <a:t> </a:t>
            </a:r>
            <a:r>
              <a:rPr lang="hu-HU" sz="2800" dirty="0" err="1">
                <a:solidFill>
                  <a:prstClr val="white"/>
                </a:solidFill>
              </a:rPr>
              <a:t>that</a:t>
            </a:r>
            <a:r>
              <a:rPr lang="hu-HU" sz="2800" dirty="0">
                <a:solidFill>
                  <a:prstClr val="white"/>
                </a:solidFill>
              </a:rPr>
              <a:t>.” = Van rá egy alkalmazás</a:t>
            </a:r>
          </a:p>
          <a:p>
            <a:pPr algn="ctr" defTabSz="457200"/>
            <a:r>
              <a:rPr lang="hu-HU" sz="2800" dirty="0">
                <a:solidFill>
                  <a:prstClr val="white"/>
                </a:solidFill>
              </a:rPr>
              <a:t>Bármit szeretnénk végrehajtani, </a:t>
            </a:r>
            <a:r>
              <a:rPr lang="hu-HU" sz="2800" i="1" u="sng" dirty="0">
                <a:solidFill>
                  <a:prstClr val="white"/>
                </a:solidFill>
              </a:rPr>
              <a:t>van rá egy alkalmazás</a:t>
            </a:r>
            <a:r>
              <a:rPr lang="hu-HU" sz="2800" dirty="0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47396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ch 16x9">
  <a:themeElements>
    <a:clrScheme name="Kék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451</Words>
  <Application>Microsoft Office PowerPoint</Application>
  <PresentationFormat>Szélesvásznú</PresentationFormat>
  <Paragraphs>136</Paragraphs>
  <Slides>25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OCR A Extended</vt:lpstr>
      <vt:lpstr>OCR A Std</vt:lpstr>
      <vt:lpstr>Office-téma</vt:lpstr>
      <vt:lpstr>Tech 16x9</vt:lpstr>
      <vt:lpstr>Mindig a legdrágább a legjobb?</vt:lpstr>
      <vt:lpstr>Ha valami drágább, akkor jobb is, ugye?</vt:lpstr>
      <vt:lpstr>Kategóriák árának összehasonlítása</vt:lpstr>
      <vt:lpstr>Sony Xperia M2</vt:lpstr>
      <vt:lpstr>Fontosabb jellemzők</vt:lpstr>
      <vt:lpstr>PowerPoint bemutató</vt:lpstr>
      <vt:lpstr>PowerPoint bemutató</vt:lpstr>
      <vt:lpstr>Mire LEHET használni egy okostelefont?</vt:lpstr>
      <vt:lpstr>Egy szóval..</vt:lpstr>
      <vt:lpstr>De mire használjuk VALÓJÁBAN?</vt:lpstr>
      <vt:lpstr>Várjunk csak..</vt:lpstr>
      <vt:lpstr>Nézzük meg közelebbről:  Sony Xperia M2</vt:lpstr>
      <vt:lpstr>PowerPoint bemutató</vt:lpstr>
      <vt:lpstr>Processzor</vt:lpstr>
      <vt:lpstr>Memória</vt:lpstr>
      <vt:lpstr>PowerPoint bemutató</vt:lpstr>
      <vt:lpstr>Az operációs rendszer</vt:lpstr>
      <vt:lpstr>PowerPoint bemutató</vt:lpstr>
      <vt:lpstr>PowerPoint bemutató</vt:lpstr>
      <vt:lpstr>Miben különbözik ez a Windowstól?</vt:lpstr>
      <vt:lpstr>PowerPoint bemutató</vt:lpstr>
      <vt:lpstr>PowerPoint bemutató</vt:lpstr>
      <vt:lpstr>PowerPoint bemutató</vt:lpstr>
      <vt:lpstr>Kérdések</vt:lpstr>
      <vt:lpstr>Vége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Kedvenc mobilom</dc:title>
  <dc:creator>Papp Attila</dc:creator>
  <cp:lastModifiedBy>Papp Attila</cp:lastModifiedBy>
  <cp:revision>13</cp:revision>
  <dcterms:created xsi:type="dcterms:W3CDTF">2015-01-04T14:34:03Z</dcterms:created>
  <dcterms:modified xsi:type="dcterms:W3CDTF">2015-01-08T16:43:50Z</dcterms:modified>
</cp:coreProperties>
</file>