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7" r:id="rId3"/>
    <p:sldId id="279" r:id="rId4"/>
    <p:sldId id="259" r:id="rId5"/>
    <p:sldId id="261" r:id="rId6"/>
    <p:sldId id="263" r:id="rId7"/>
    <p:sldId id="270" r:id="rId8"/>
    <p:sldId id="282" r:id="rId9"/>
    <p:sldId id="283" r:id="rId10"/>
    <p:sldId id="278" r:id="rId11"/>
    <p:sldId id="266" r:id="rId12"/>
    <p:sldId id="258" r:id="rId13"/>
    <p:sldId id="264" r:id="rId14"/>
    <p:sldId id="265" r:id="rId15"/>
    <p:sldId id="267" r:id="rId16"/>
    <p:sldId id="268" r:id="rId17"/>
    <p:sldId id="269" r:id="rId18"/>
    <p:sldId id="273" r:id="rId19"/>
    <p:sldId id="284" r:id="rId20"/>
    <p:sldId id="276" r:id="rId2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ĺž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ACC6A-BC34-4C8A-A507-B74E5D902919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1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3F878-7476-4C04-8AAA-9F35FE345F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ACC6A-BC34-4C8A-A507-B74E5D902919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3F878-7476-4C04-8AAA-9F35FE345F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ACC6A-BC34-4C8A-A507-B74E5D902919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3F878-7476-4C04-8AAA-9F35FE345F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ACC6A-BC34-4C8A-A507-B74E5D902919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3F878-7476-4C04-8AAA-9F35FE345F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ĺž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ĺž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ACC6A-BC34-4C8A-A507-B74E5D902919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3F878-7476-4C04-8AAA-9F35FE345F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ACC6A-BC34-4C8A-A507-B74E5D902919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3F878-7476-4C04-8AAA-9F35FE345F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ACC6A-BC34-4C8A-A507-B74E5D902919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3F878-7476-4C04-8AAA-9F35FE345F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ACC6A-BC34-4C8A-A507-B74E5D902919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3F878-7476-4C04-8AAA-9F35FE345F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ACC6A-BC34-4C8A-A507-B74E5D902919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3F878-7476-4C04-8AAA-9F35FE345F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ACC6A-BC34-4C8A-A507-B74E5D902919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3F878-7476-4C04-8AAA-9F35FE345F5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ĺž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s jedným zaobleným roh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1ACC6A-BC34-4C8A-A507-B74E5D902919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53F878-7476-4C04-8AAA-9F35FE345F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1ACC6A-BC34-4C8A-A507-B74E5D902919}" type="datetimeFigureOut">
              <a:rPr lang="hu-HU" smtClean="0"/>
              <a:pPr/>
              <a:t>2015.01.09.</a:t>
            </a:fld>
            <a:endParaRPr lang="hu-HU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53F878-7476-4C04-8AAA-9F35FE345F5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eeks.hu/tesztek/130529_nokia_lumia_620_okostelefon_teszt?page=0,2" TargetMode="External"/><Relationship Id="rId3" Type="http://schemas.openxmlformats.org/officeDocument/2006/relationships/hyperlink" Target="http://www.geeks.hu/tesztek/130529_nokia_lumia_620_okostelefon_teszt?page=0,1" TargetMode="External"/><Relationship Id="rId7" Type="http://schemas.openxmlformats.org/officeDocument/2006/relationships/hyperlink" Target="http://www.geeks.hu/tesztek/130529_nokia_lumia_620_okostelefon_teszt" TargetMode="External"/><Relationship Id="rId2" Type="http://schemas.openxmlformats.org/officeDocument/2006/relationships/hyperlink" Target="http://www.nokia.com/hu-hu/keszulekek/keszulek/lumia620/termekjellemzok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lefonguru.hu/teszt/Nokia_Lumia_620%202014.01.02" TargetMode="External"/><Relationship Id="rId5" Type="http://schemas.openxmlformats.org/officeDocument/2006/relationships/hyperlink" Target="http://www.windowsphone.com/hu-hu/phones/nokia-lumia-620?model=rm-846" TargetMode="External"/><Relationship Id="rId10" Type="http://schemas.openxmlformats.org/officeDocument/2006/relationships/hyperlink" Target="http://pcworld.hu/mobil/nokia-lumia-620-teszt-teljes-wp8-elmeny-kedvezo-aron.html" TargetMode="External"/><Relationship Id="rId4" Type="http://schemas.openxmlformats.org/officeDocument/2006/relationships/hyperlink" Target="http://www.mobilport.hu/tesztek/20130507/nokia_lumia_620_teszt_lefele_az_arakkal/" TargetMode="External"/><Relationship Id="rId9" Type="http://schemas.openxmlformats.org/officeDocument/2006/relationships/hyperlink" Target="http://www.geeks.hu/tesztek/130529_nokia_lumia_620_okostelefon_teszt?page=0,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Kedvenc </a:t>
            </a:r>
            <a:r>
              <a:rPr lang="hu-HU" dirty="0" smtClean="0"/>
              <a:t>mobilom</a:t>
            </a:r>
            <a:endParaRPr lang="hu-HU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3685032"/>
            <a:ext cx="8820472" cy="1184128"/>
          </a:xfrm>
        </p:spPr>
        <p:txBody>
          <a:bodyPr>
            <a:normAutofit lnSpcReduction="10000"/>
          </a:bodyPr>
          <a:lstStyle/>
          <a:p>
            <a:pPr algn="l"/>
            <a:r>
              <a:rPr lang="hu-HU" dirty="0" smtClean="0"/>
              <a:t>Készítette: Pál Dominika</a:t>
            </a:r>
          </a:p>
          <a:p>
            <a:pPr algn="l"/>
            <a:r>
              <a:rPr lang="hu-HU" dirty="0" smtClean="0"/>
              <a:t>Felkészítő tanár: </a:t>
            </a:r>
            <a:r>
              <a:rPr lang="sk-SK" dirty="0" smtClean="0"/>
              <a:t>RNDr. Róbert </a:t>
            </a:r>
            <a:r>
              <a:rPr lang="sk-SK" dirty="0" smtClean="0"/>
              <a:t>Tomolya</a:t>
            </a:r>
            <a:r>
              <a:rPr lang="sk-SK" dirty="0" smtClean="0"/>
              <a:t>, PhD.</a:t>
            </a:r>
            <a:endParaRPr lang="hu-HU" dirty="0" smtClean="0"/>
          </a:p>
          <a:p>
            <a:pPr algn="l"/>
            <a:r>
              <a:rPr lang="hu-HU" dirty="0" smtClean="0"/>
              <a:t>Iskola: </a:t>
            </a:r>
            <a:r>
              <a:rPr lang="hu-HU" dirty="0" smtClean="0"/>
              <a:t>Gymnázium</a:t>
            </a:r>
            <a:r>
              <a:rPr lang="hu-HU" dirty="0" smtClean="0"/>
              <a:t>–Gimnázium, </a:t>
            </a:r>
            <a:r>
              <a:rPr lang="hu-HU" dirty="0" smtClean="0"/>
              <a:t>Námestie</a:t>
            </a:r>
            <a:r>
              <a:rPr lang="hu-HU" dirty="0" smtClean="0"/>
              <a:t> </a:t>
            </a:r>
            <a:r>
              <a:rPr lang="hu-HU" dirty="0" smtClean="0"/>
              <a:t>padl</a:t>
            </a:r>
            <a:r>
              <a:rPr lang="sk-SK" dirty="0" smtClean="0"/>
              <a:t>ých</a:t>
            </a:r>
            <a:r>
              <a:rPr lang="sk-SK" dirty="0" smtClean="0"/>
              <a:t> hrdinov 2.,Fiľakovo</a:t>
            </a:r>
            <a:endParaRPr lang="hu-H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183880" cy="1051560"/>
          </a:xfrm>
        </p:spPr>
        <p:txBody>
          <a:bodyPr/>
          <a:lstStyle/>
          <a:p>
            <a:r>
              <a:rPr lang="hu-HU" dirty="0" smtClean="0"/>
              <a:t>A telefon kialakítása</a:t>
            </a:r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530352"/>
            <a:ext cx="8183880" cy="5562944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Első kézbevétel során a tulajdonos kellemes tapintást, könnyű készüléket (127 g) érez a kezében</a:t>
            </a:r>
          </a:p>
          <a:p>
            <a:r>
              <a:rPr lang="hu-HU" dirty="0" smtClean="0"/>
              <a:t>Elölről megtalálható egy kamera, hangszóró, vissza-, főmenü- és egy kereső gomb</a:t>
            </a:r>
          </a:p>
          <a:p>
            <a:r>
              <a:rPr lang="hu-HU" dirty="0" smtClean="0"/>
              <a:t>Hátulról a vaku, a kamera lencséje és hangszóró</a:t>
            </a:r>
          </a:p>
          <a:p>
            <a:r>
              <a:rPr lang="hu-HU" dirty="0" smtClean="0"/>
              <a:t>Jobb oldalon 4 gomb figyelhető meg: 2 a hangért felelős, </a:t>
            </a:r>
            <a:r>
              <a:rPr lang="sk-SK" dirty="0" smtClean="0"/>
              <a:t>bekapcsoló</a:t>
            </a:r>
            <a:r>
              <a:rPr lang="sk-SK" dirty="0" smtClean="0"/>
              <a:t>- </a:t>
            </a:r>
            <a:r>
              <a:rPr lang="sk-SK" dirty="0" smtClean="0"/>
              <a:t>és</a:t>
            </a:r>
            <a:r>
              <a:rPr lang="sk-SK" dirty="0" smtClean="0"/>
              <a:t> </a:t>
            </a:r>
            <a:r>
              <a:rPr lang="sk-SK" dirty="0" smtClean="0"/>
              <a:t>lezárás</a:t>
            </a:r>
            <a:r>
              <a:rPr lang="sk-SK" dirty="0" smtClean="0"/>
              <a:t> </a:t>
            </a:r>
            <a:r>
              <a:rPr lang="sk-SK" dirty="0" smtClean="0"/>
              <a:t>gomb</a:t>
            </a:r>
            <a:r>
              <a:rPr lang="sk-SK" dirty="0" smtClean="0"/>
              <a:t> </a:t>
            </a:r>
            <a:r>
              <a:rPr lang="sk-SK" dirty="0" smtClean="0"/>
              <a:t>valamint</a:t>
            </a:r>
            <a:r>
              <a:rPr lang="sk-SK" dirty="0" smtClean="0"/>
              <a:t> a </a:t>
            </a:r>
            <a:r>
              <a:rPr lang="sk-SK" dirty="0" smtClean="0"/>
              <a:t>kameragomb</a:t>
            </a:r>
            <a:endParaRPr lang="sk-SK" dirty="0" smtClean="0"/>
          </a:p>
          <a:p>
            <a:r>
              <a:rPr lang="sk-SK" dirty="0" smtClean="0"/>
              <a:t>Lentről</a:t>
            </a:r>
            <a:r>
              <a:rPr lang="sk-SK" dirty="0" smtClean="0"/>
              <a:t> </a:t>
            </a:r>
            <a:r>
              <a:rPr lang="sk-SK" dirty="0" smtClean="0"/>
              <a:t>Micro-USB-csatlakozó</a:t>
            </a:r>
            <a:endParaRPr lang="sk-SK" dirty="0" smtClean="0"/>
          </a:p>
          <a:p>
            <a:r>
              <a:rPr lang="sk-SK" dirty="0" smtClean="0"/>
              <a:t>Fentről</a:t>
            </a:r>
            <a:r>
              <a:rPr lang="sk-SK" dirty="0" smtClean="0"/>
              <a:t> </a:t>
            </a:r>
            <a:r>
              <a:rPr lang="sk-SK" dirty="0" smtClean="0"/>
              <a:t>pedig</a:t>
            </a:r>
            <a:r>
              <a:rPr lang="sk-SK" dirty="0" smtClean="0"/>
              <a:t> </a:t>
            </a:r>
            <a:r>
              <a:rPr lang="sk-SK" dirty="0" smtClean="0"/>
              <a:t>egy</a:t>
            </a:r>
            <a:r>
              <a:rPr lang="sk-SK" dirty="0" smtClean="0"/>
              <a:t> </a:t>
            </a:r>
            <a:r>
              <a:rPr lang="sk-SK" dirty="0" smtClean="0"/>
              <a:t>hangszóró</a:t>
            </a:r>
            <a:r>
              <a:rPr lang="sk-SK" dirty="0" smtClean="0"/>
              <a:t>- </a:t>
            </a:r>
            <a:r>
              <a:rPr lang="sk-SK" dirty="0" smtClean="0"/>
              <a:t>csatlakozóaljzat</a:t>
            </a:r>
            <a:endParaRPr lang="hu-H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476672"/>
            <a:ext cx="8208912" cy="5616624"/>
          </a:xfrm>
        </p:spPr>
        <p:txBody>
          <a:bodyPr>
            <a:normAutofit/>
          </a:bodyPr>
          <a:lstStyle/>
          <a:p>
            <a:r>
              <a:rPr lang="hu-HU" dirty="0" smtClean="0"/>
              <a:t>A képernyő bekapcsolása, majd feloldása után a </a:t>
            </a:r>
            <a:r>
              <a:rPr lang="hu-HU" dirty="0" smtClean="0"/>
              <a:t>LiveTile</a:t>
            </a:r>
            <a:r>
              <a:rPr lang="hu-HU" dirty="0" smtClean="0"/>
              <a:t> csempékkel találkozhatunk, melyek bármikor könnyen átrendezhetők, nagyságuk 3 méretben változtatható, sok színnel díszíthetők, sőt a Windows 8.1-es frissítés óta lehetőségünk van saját fotók elhelyezésére is a csempék mögé</a:t>
            </a:r>
          </a:p>
          <a:p>
            <a:r>
              <a:rPr lang="hu-HU" dirty="0" smtClean="0"/>
              <a:t>A lezárt képernyő háttere is választható. A zárolási képernyőt jelszóval védhetjük. </a:t>
            </a:r>
          </a:p>
          <a:p>
            <a:r>
              <a:rPr lang="hu-HU" dirty="0" smtClean="0"/>
              <a:t>WP8 gyereksarok funkcióval  meghatározhassuk milyen adatok legyenek gyermekek számára elérhetők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183880" cy="1051560"/>
          </a:xfrm>
        </p:spPr>
        <p:txBody>
          <a:bodyPr>
            <a:normAutofit/>
          </a:bodyPr>
          <a:lstStyle/>
          <a:p>
            <a:r>
              <a:rPr lang="hu-HU" dirty="0" smtClean="0"/>
              <a:t>A készülék mélye</a:t>
            </a:r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/>
          </a:bodyPr>
          <a:lstStyle/>
          <a:p>
            <a:r>
              <a:rPr lang="hu-HU" dirty="0" smtClean="0"/>
              <a:t>A telefon belsejében egy </a:t>
            </a:r>
            <a:r>
              <a:rPr lang="hu-HU" dirty="0" smtClean="0"/>
              <a:t>Qualcomm</a:t>
            </a:r>
            <a:r>
              <a:rPr lang="hu-HU" dirty="0" smtClean="0"/>
              <a:t> </a:t>
            </a:r>
            <a:r>
              <a:rPr lang="hu-HU" dirty="0" smtClean="0"/>
              <a:t>Snapdragon</a:t>
            </a:r>
            <a:r>
              <a:rPr lang="hu-HU" dirty="0" smtClean="0"/>
              <a:t> S4 teljesít szolgálatot, ez egy kétmagos processzor, magonként 1 </a:t>
            </a:r>
            <a:r>
              <a:rPr lang="hu-HU" dirty="0" smtClean="0"/>
              <a:t>GHz-es</a:t>
            </a:r>
            <a:r>
              <a:rPr lang="hu-HU" dirty="0" smtClean="0"/>
              <a:t> működési frekvenciával. A processzor 28 nanométeres csíkszélességgel készült </a:t>
            </a:r>
          </a:p>
          <a:p>
            <a:r>
              <a:rPr lang="hu-HU" dirty="0" smtClean="0"/>
              <a:t>A grafikai megjelenítésért egy </a:t>
            </a:r>
            <a:r>
              <a:rPr lang="hu-HU" dirty="0" smtClean="0"/>
              <a:t>Adreno</a:t>
            </a:r>
            <a:r>
              <a:rPr lang="hu-HU" dirty="0" smtClean="0"/>
              <a:t> 305-ös GPU a felelős. Ehhez a hardverhez 512 MB </a:t>
            </a:r>
            <a:r>
              <a:rPr lang="hu-HU" dirty="0" smtClean="0"/>
              <a:t>RAM-ot</a:t>
            </a:r>
            <a:r>
              <a:rPr lang="hu-HU" dirty="0" smtClean="0"/>
              <a:t> társítottak. </a:t>
            </a:r>
          </a:p>
          <a:p>
            <a:r>
              <a:rPr lang="hu-HU" dirty="0" smtClean="0"/>
              <a:t>A belső tárhely mérete 8 GB, ez igény esetén bővíthető </a:t>
            </a:r>
            <a:r>
              <a:rPr lang="hu-HU" dirty="0" smtClean="0"/>
              <a:t>microSD</a:t>
            </a:r>
            <a:r>
              <a:rPr lang="hu-HU" dirty="0" smtClean="0"/>
              <a:t> kártyával, 32 GB-os méretig.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517232"/>
            <a:ext cx="8183880" cy="1051560"/>
          </a:xfrm>
        </p:spPr>
        <p:txBody>
          <a:bodyPr/>
          <a:lstStyle/>
          <a:p>
            <a:r>
              <a:rPr lang="hu-HU" dirty="0" smtClean="0"/>
              <a:t>Multimédia </a:t>
            </a:r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Az 5 megapixeles képérzékelő elé egy 28 milliméteres nagylátószöggel rendelkező, illetve f2,4-es fényerejű mini optika került, melynek révén mintegy 10 centiméteres távolságból készíthetünk jó minőségű makró fotókat. </a:t>
            </a:r>
          </a:p>
          <a:p>
            <a:r>
              <a:rPr lang="hu-HU" dirty="0" smtClean="0"/>
              <a:t>A képarány 4:3, vagy 16:9 lehet, a fényérzékenység pedig ISO100 és ISO800 között állítható. </a:t>
            </a:r>
          </a:p>
          <a:p>
            <a:r>
              <a:rPr lang="hu-HU" dirty="0" smtClean="0"/>
              <a:t>Említést érdemelnek azok a hasznos fényképalkalmazások, mint például a </a:t>
            </a:r>
            <a:br>
              <a:rPr lang="hu-HU" dirty="0" smtClean="0"/>
            </a:br>
            <a:r>
              <a:rPr lang="hu-HU" dirty="0" smtClean="0"/>
              <a:t>QR-kód</a:t>
            </a:r>
            <a:r>
              <a:rPr lang="hu-HU" dirty="0" smtClean="0"/>
              <a:t> leolvasó, vagy az intelligens csoportkép</a:t>
            </a:r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Windows 8.1 frissítés után lehetőségünk nyílik sorozatfelvételek készítésére is </a:t>
            </a:r>
          </a:p>
          <a:p>
            <a:r>
              <a:rPr lang="hu-HU" dirty="0" smtClean="0"/>
              <a:t>Fényképkészítésnél számos remek program áll segítségünkre, mint például a </a:t>
            </a:r>
            <a:r>
              <a:rPr lang="hu-HU" dirty="0" smtClean="0"/>
              <a:t>Lumia</a:t>
            </a:r>
            <a:r>
              <a:rPr lang="hu-HU" dirty="0" smtClean="0"/>
              <a:t> Panoráma, amely segítségével nagyon szép </a:t>
            </a:r>
            <a:r>
              <a:rPr lang="sk-SK" dirty="0" smtClean="0"/>
              <a:t>körképeket</a:t>
            </a:r>
            <a:r>
              <a:rPr lang="sk-SK" dirty="0" smtClean="0"/>
              <a:t> </a:t>
            </a:r>
            <a:r>
              <a:rPr lang="hu-HU" dirty="0" smtClean="0"/>
              <a:t>készíthetünk.</a:t>
            </a:r>
          </a:p>
          <a:p>
            <a:r>
              <a:rPr lang="hu-HU" dirty="0" smtClean="0"/>
              <a:t>A </a:t>
            </a:r>
            <a:r>
              <a:rPr lang="hu-HU" dirty="0" smtClean="0"/>
              <a:t>Lumia</a:t>
            </a:r>
            <a:r>
              <a:rPr lang="hu-HU" dirty="0" smtClean="0"/>
              <a:t> </a:t>
            </a:r>
            <a:r>
              <a:rPr lang="hu-HU" dirty="0" smtClean="0"/>
              <a:t>Refocus</a:t>
            </a:r>
            <a:r>
              <a:rPr lang="hu-HU" dirty="0" smtClean="0"/>
              <a:t> alkalmazás a fotó elkészülése után lehetőséget nyújt utólag a dolgokra ráélesíteni valamint különböző effektek hozzáadására is van lehetőségünk.</a:t>
            </a:r>
          </a:p>
          <a:p>
            <a:pPr>
              <a:buNone/>
            </a:pPr>
            <a:r>
              <a:rPr lang="hu-HU" dirty="0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517232"/>
            <a:ext cx="8183880" cy="1051560"/>
          </a:xfrm>
        </p:spPr>
        <p:txBody>
          <a:bodyPr/>
          <a:lstStyle/>
          <a:p>
            <a:r>
              <a:rPr lang="hu-HU" dirty="0" smtClean="0"/>
              <a:t>Naptár </a:t>
            </a:r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Itt lehetőségünk nyílik különböző eseményeket hozzáadni időpont, helyszín, esemény vagy akár személy hozzáadásával is</a:t>
            </a:r>
          </a:p>
          <a:p>
            <a:r>
              <a:rPr lang="hu-HU" dirty="0" smtClean="0"/>
              <a:t>Internet hozzáférés után magától frissít így az interneten is megtekinthetjük ezeket anélkül, hogy külön irkálnánk be telefonon és számítógépen is 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Kapcsolatok </a:t>
            </a:r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Ugyan úgy, mint a naptárt is, szerkeszthetem számítógépen és telefonon egyaránt</a:t>
            </a:r>
          </a:p>
          <a:p>
            <a:r>
              <a:rPr lang="hu-HU" dirty="0" smtClean="0"/>
              <a:t>Előnye, hogy a kapcsolataimat összetudom kapcsolni a </a:t>
            </a:r>
            <a:r>
              <a:rPr lang="hu-HU" dirty="0" smtClean="0"/>
              <a:t>Skype</a:t>
            </a:r>
            <a:r>
              <a:rPr lang="hu-HU" dirty="0" smtClean="0"/>
              <a:t>, illetve a </a:t>
            </a:r>
            <a:r>
              <a:rPr lang="hu-HU" dirty="0" smtClean="0"/>
              <a:t>Facebook</a:t>
            </a:r>
            <a:r>
              <a:rPr lang="hu-HU" dirty="0" smtClean="0"/>
              <a:t> fiókommal, így jobban áttekinthető és egyszerűbb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183880" cy="1051560"/>
          </a:xfrm>
        </p:spPr>
        <p:txBody>
          <a:bodyPr/>
          <a:lstStyle/>
          <a:p>
            <a:r>
              <a:rPr lang="hu-HU" dirty="0" smtClean="0"/>
              <a:t>Hasznos funkciók</a:t>
            </a:r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476672"/>
            <a:ext cx="8183880" cy="5616624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NFC: a </a:t>
            </a:r>
            <a:r>
              <a:rPr lang="sk-SK" dirty="0" err="1" smtClean="0"/>
              <a:t>telefont</a:t>
            </a:r>
            <a:r>
              <a:rPr lang="sk-SK" dirty="0" smtClean="0"/>
              <a:t> </a:t>
            </a:r>
            <a:r>
              <a:rPr lang="sk-SK" dirty="0" err="1" smtClean="0"/>
              <a:t>egy</a:t>
            </a:r>
            <a:r>
              <a:rPr lang="sk-SK" dirty="0" smtClean="0"/>
              <a:t> </a:t>
            </a:r>
            <a:r>
              <a:rPr lang="sk-SK" dirty="0" err="1" smtClean="0"/>
              <a:t>másik</a:t>
            </a:r>
            <a:r>
              <a:rPr lang="sk-SK" dirty="0" smtClean="0"/>
              <a:t> NFC- </a:t>
            </a:r>
            <a:r>
              <a:rPr lang="sk-SK" dirty="0" err="1" smtClean="0"/>
              <a:t>kompatibilis</a:t>
            </a:r>
            <a:r>
              <a:rPr lang="sk-SK" dirty="0" smtClean="0"/>
              <a:t> </a:t>
            </a:r>
            <a:r>
              <a:rPr lang="sk-SK" dirty="0" err="1" smtClean="0"/>
              <a:t>készülékhez</a:t>
            </a:r>
            <a:r>
              <a:rPr lang="sk-SK" dirty="0" smtClean="0"/>
              <a:t> </a:t>
            </a:r>
            <a:r>
              <a:rPr lang="sk-SK" dirty="0" err="1" smtClean="0"/>
              <a:t>érintve</a:t>
            </a:r>
            <a:r>
              <a:rPr lang="sk-SK" dirty="0" smtClean="0"/>
              <a:t> </a:t>
            </a:r>
            <a:r>
              <a:rPr lang="sk-SK" dirty="0" err="1" smtClean="0"/>
              <a:t>fényképeket</a:t>
            </a:r>
            <a:r>
              <a:rPr lang="sk-SK" dirty="0" smtClean="0"/>
              <a:t>, </a:t>
            </a:r>
            <a:r>
              <a:rPr lang="sk-SK" dirty="0" err="1" smtClean="0"/>
              <a:t>zeneszámokat</a:t>
            </a:r>
            <a:r>
              <a:rPr lang="sk-SK" dirty="0" smtClean="0"/>
              <a:t>, </a:t>
            </a:r>
            <a:r>
              <a:rPr lang="sk-SK" dirty="0" err="1" smtClean="0"/>
              <a:t>és</a:t>
            </a:r>
            <a:r>
              <a:rPr lang="sk-SK" dirty="0" smtClean="0"/>
              <a:t> </a:t>
            </a:r>
            <a:r>
              <a:rPr lang="sk-SK" dirty="0" err="1" smtClean="0"/>
              <a:t>egyéb</a:t>
            </a:r>
            <a:r>
              <a:rPr lang="sk-SK" dirty="0" smtClean="0"/>
              <a:t> </a:t>
            </a:r>
            <a:r>
              <a:rPr lang="sk-SK" dirty="0" err="1" smtClean="0"/>
              <a:t>tartalmakat</a:t>
            </a:r>
            <a:r>
              <a:rPr lang="sk-SK" dirty="0" smtClean="0"/>
              <a:t> </a:t>
            </a:r>
            <a:r>
              <a:rPr lang="sk-SK" dirty="0" err="1" smtClean="0"/>
              <a:t>oszthat</a:t>
            </a:r>
            <a:r>
              <a:rPr lang="sk-SK" dirty="0" smtClean="0"/>
              <a:t> </a:t>
            </a:r>
            <a:r>
              <a:rPr lang="sk-SK" dirty="0" err="1" smtClean="0"/>
              <a:t>meg</a:t>
            </a:r>
            <a:r>
              <a:rPr lang="sk-SK" dirty="0" smtClean="0"/>
              <a:t>.</a:t>
            </a:r>
          </a:p>
          <a:p>
            <a:r>
              <a:rPr lang="hu-HU" dirty="0" smtClean="0"/>
              <a:t>Autós üzemmód: két pont között navigálva kevesebb dolog fogja elvonni a figyelmét a vezetéstől.</a:t>
            </a:r>
          </a:p>
          <a:p>
            <a:r>
              <a:rPr lang="hu-HU" dirty="0" smtClean="0"/>
              <a:t>Internet Explorer 11: több lap is megnyitható a böngészéshez, biztonságot nyújt, a kedvenc web helyek pedig kitűzhetők a kezdőképernyőre.</a:t>
            </a:r>
          </a:p>
          <a:p>
            <a:r>
              <a:rPr lang="hu-HU" dirty="0" smtClean="0"/>
              <a:t>Nem kívánatos telefonszámok blokkolása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telefon</a:t>
            </a:r>
            <a:r>
              <a:rPr lang="sk-SK" dirty="0" smtClean="0"/>
              <a:t> </a:t>
            </a:r>
            <a:r>
              <a:rPr lang="sk-SK" dirty="0" err="1" smtClean="0"/>
              <a:t>használata</a:t>
            </a:r>
            <a:r>
              <a:rPr lang="sk-SK" dirty="0" smtClean="0"/>
              <a:t> TTY/</a:t>
            </a:r>
            <a:r>
              <a:rPr lang="sk-SK" dirty="0" err="1" smtClean="0"/>
              <a:t>TDD-eszközzel</a:t>
            </a:r>
            <a:r>
              <a:rPr lang="sk-SK" dirty="0" smtClean="0"/>
              <a:t>, </a:t>
            </a:r>
            <a:r>
              <a:rPr lang="sk-SK" dirty="0" err="1" smtClean="0"/>
              <a:t>ami</a:t>
            </a:r>
            <a:r>
              <a:rPr lang="sk-SK" dirty="0" smtClean="0"/>
              <a:t> </a:t>
            </a:r>
            <a:r>
              <a:rPr lang="hu-HU" dirty="0" smtClean="0"/>
              <a:t>lehetővé teszi, hogy a siket, vagy beszédkárosodott telefonvonalon keresztül szöveges üzenetekkel kommunikáljanak bárkivel.</a:t>
            </a: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Összegzés</a:t>
            </a:r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Mikor indult útnak az első Windows alapú Nokia?</a:t>
            </a:r>
          </a:p>
          <a:p>
            <a:r>
              <a:rPr lang="hu-HU" dirty="0" smtClean="0"/>
              <a:t>Mik a Windows </a:t>
            </a:r>
            <a:r>
              <a:rPr lang="hu-HU" dirty="0" err="1" smtClean="0"/>
              <a:t>Phone</a:t>
            </a:r>
            <a:r>
              <a:rPr lang="hu-HU" dirty="0" smtClean="0"/>
              <a:t> előnyei?</a:t>
            </a:r>
          </a:p>
          <a:p>
            <a:r>
              <a:rPr lang="hu-HU" dirty="0" smtClean="0"/>
              <a:t>Mikre képes egy ilyen kis készülék a nagyokhoz képest?</a:t>
            </a:r>
          </a:p>
          <a:p>
            <a:r>
              <a:rPr lang="sk-SK" dirty="0" err="1" smtClean="0"/>
              <a:t>Mennyi</a:t>
            </a:r>
            <a:r>
              <a:rPr lang="sk-SK" dirty="0" smtClean="0"/>
              <a:t> a </a:t>
            </a:r>
            <a:r>
              <a:rPr lang="sk-SK" dirty="0" err="1" smtClean="0"/>
              <a:t>végleges</a:t>
            </a:r>
            <a:r>
              <a:rPr lang="sk-SK" dirty="0" smtClean="0"/>
              <a:t> </a:t>
            </a:r>
            <a:r>
              <a:rPr lang="sk-SK" dirty="0" err="1" smtClean="0"/>
              <a:t>bels</a:t>
            </a:r>
            <a:r>
              <a:rPr lang="hu-HU" dirty="0" smtClean="0"/>
              <a:t>ő tárhely?</a:t>
            </a:r>
          </a:p>
          <a:p>
            <a:r>
              <a:rPr lang="hu-HU" dirty="0" smtClean="0"/>
              <a:t>Lehetőségünk van felesleges applikáció nélkül QR- kódot olvasni?</a:t>
            </a:r>
          </a:p>
          <a:p>
            <a:r>
              <a:rPr lang="hu-HU" dirty="0" smtClean="0"/>
              <a:t>Lehetőségem van </a:t>
            </a:r>
            <a:r>
              <a:rPr lang="hu-HU" smtClean="0"/>
              <a:t>NFC használatára?</a:t>
            </a:r>
            <a:endParaRPr lang="sk-SK" dirty="0" smtClean="0"/>
          </a:p>
          <a:p>
            <a:r>
              <a:rPr lang="sk-SK" dirty="0" err="1" smtClean="0"/>
              <a:t>Kiknek</a:t>
            </a:r>
            <a:r>
              <a:rPr lang="sk-SK" dirty="0" smtClean="0"/>
              <a:t> </a:t>
            </a:r>
            <a:r>
              <a:rPr lang="sk-SK" dirty="0" err="1" smtClean="0"/>
              <a:t>segítség</a:t>
            </a:r>
            <a:r>
              <a:rPr lang="sk-SK" dirty="0" smtClean="0"/>
              <a:t> a TTY, </a:t>
            </a:r>
            <a:r>
              <a:rPr lang="sk-SK" dirty="0" err="1" smtClean="0"/>
              <a:t>illetve</a:t>
            </a:r>
            <a:r>
              <a:rPr lang="sk-SK" dirty="0" smtClean="0"/>
              <a:t> TDD?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Összehasonlítás</a:t>
            </a:r>
            <a:endParaRPr lang="hu-HU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Pozitívumai	</a:t>
            </a:r>
            <a:endParaRPr lang="hu-HU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hu-HU" dirty="0" smtClean="0"/>
              <a:t>Negatívumai</a:t>
            </a:r>
            <a:endParaRPr lang="hu-HU" dirty="0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hu-HU" kern="150" dirty="0" smtClean="0">
                <a:latin typeface="Liberation Serif"/>
                <a:ea typeface="SimSun"/>
                <a:cs typeface="Mangal"/>
              </a:rPr>
              <a:t>korrekt minőség</a:t>
            </a:r>
          </a:p>
          <a:p>
            <a:r>
              <a:rPr lang="hu-HU" kern="150" dirty="0" smtClean="0">
                <a:latin typeface="Liberation Serif"/>
                <a:ea typeface="SimSun"/>
                <a:cs typeface="Mangal"/>
              </a:rPr>
              <a:t>bővíthető memória</a:t>
            </a:r>
          </a:p>
          <a:p>
            <a:r>
              <a:rPr lang="hu-HU" kern="150" dirty="0" smtClean="0">
                <a:latin typeface="Liberation Serif"/>
                <a:ea typeface="SimSun"/>
                <a:cs typeface="Mangal"/>
              </a:rPr>
              <a:t>személyre szabható külső</a:t>
            </a:r>
          </a:p>
          <a:p>
            <a:r>
              <a:rPr lang="hu-HU" kern="150" dirty="0" smtClean="0">
                <a:latin typeface="Liberation Serif"/>
                <a:ea typeface="SimSun"/>
                <a:cs typeface="Mangal"/>
              </a:rPr>
              <a:t>NFC</a:t>
            </a:r>
          </a:p>
          <a:p>
            <a:r>
              <a:rPr lang="hu-HU" kern="150" dirty="0" smtClean="0">
                <a:latin typeface="Liberation Serif"/>
                <a:ea typeface="SimSun"/>
                <a:cs typeface="Mangal"/>
              </a:rPr>
              <a:t>jól eltalált ár/érték arány</a:t>
            </a:r>
          </a:p>
          <a:p>
            <a:r>
              <a:rPr lang="hu-HU" kern="150" smtClean="0">
                <a:latin typeface="Liberation Serif"/>
                <a:ea typeface="SimSun"/>
                <a:cs typeface="Mangal"/>
              </a:rPr>
              <a:t>jó </a:t>
            </a:r>
            <a:r>
              <a:rPr lang="hu-HU" kern="150" dirty="0" smtClean="0">
                <a:latin typeface="Liberation Serif"/>
                <a:ea typeface="SimSun"/>
                <a:cs typeface="Mangal"/>
              </a:rPr>
              <a:t>fotók</a:t>
            </a:r>
            <a:endParaRPr lang="sk-SK" kern="150" dirty="0" smtClean="0">
              <a:latin typeface="Liberation Serif"/>
              <a:ea typeface="SimSun"/>
              <a:cs typeface="Mangal"/>
            </a:endParaRPr>
          </a:p>
          <a:p>
            <a:endParaRPr lang="hu-HU" dirty="0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572000" y="1412776"/>
            <a:ext cx="4147944" cy="3489960"/>
          </a:xfrm>
        </p:spPr>
        <p:txBody>
          <a:bodyPr/>
          <a:lstStyle/>
          <a:p>
            <a:r>
              <a:rPr lang="hu-HU" dirty="0" smtClean="0">
                <a:latin typeface="Liberation Serif"/>
                <a:ea typeface="SimSun"/>
                <a:cs typeface="Mangal"/>
              </a:rPr>
              <a:t>Gorilla </a:t>
            </a:r>
            <a:r>
              <a:rPr lang="hu-HU" dirty="0" err="1" smtClean="0">
                <a:latin typeface="Liberation Serif"/>
                <a:ea typeface="SimSun"/>
                <a:cs typeface="Mangal"/>
              </a:rPr>
              <a:t>Glass</a:t>
            </a:r>
            <a:r>
              <a:rPr lang="hu-HU" dirty="0" smtClean="0">
                <a:latin typeface="Liberation Serif"/>
                <a:ea typeface="SimSun"/>
                <a:cs typeface="Mangal"/>
              </a:rPr>
              <a:t> hiánya</a:t>
            </a:r>
          </a:p>
          <a:p>
            <a:r>
              <a:rPr lang="hu-HU" dirty="0" err="1" smtClean="0">
                <a:latin typeface="Liberation Serif"/>
                <a:ea typeface="SimSun"/>
                <a:cs typeface="Mangal"/>
              </a:rPr>
              <a:t>FM-rádió</a:t>
            </a:r>
            <a:r>
              <a:rPr lang="hu-HU" dirty="0" smtClean="0">
                <a:latin typeface="Liberation Serif"/>
                <a:ea typeface="SimSun"/>
                <a:cs typeface="Mangal"/>
              </a:rPr>
              <a:t> mentesség</a:t>
            </a:r>
          </a:p>
          <a:p>
            <a:r>
              <a:rPr lang="hu-HU" dirty="0" smtClean="0">
                <a:latin typeface="Liberation Serif"/>
                <a:ea typeface="SimSun"/>
                <a:cs typeface="Mangal"/>
              </a:rPr>
              <a:t>Intenzívebb használat során gyenge </a:t>
            </a:r>
            <a:r>
              <a:rPr lang="hu-HU" dirty="0" err="1" smtClean="0">
                <a:latin typeface="Liberation Serif"/>
                <a:ea typeface="SimSun"/>
                <a:cs typeface="Mangal"/>
              </a:rPr>
              <a:t>akkumlátor</a:t>
            </a:r>
            <a:r>
              <a:rPr lang="hu-HU" dirty="0" smtClean="0">
                <a:latin typeface="Liberation Serif"/>
                <a:ea typeface="SimSun"/>
                <a:cs typeface="Mangal"/>
              </a:rPr>
              <a:t> (</a:t>
            </a:r>
            <a:r>
              <a:rPr lang="sk-SK" dirty="0" smtClean="0"/>
              <a:t>1 300 </a:t>
            </a:r>
            <a:r>
              <a:rPr lang="sk-SK" dirty="0" err="1" smtClean="0"/>
              <a:t>mAh</a:t>
            </a:r>
            <a:r>
              <a:rPr lang="hu-HU" dirty="0" smtClean="0">
                <a:latin typeface="Liberation Serif"/>
                <a:ea typeface="SimSun"/>
                <a:cs typeface="Mangal"/>
              </a:rPr>
              <a:t>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183880" cy="1051560"/>
          </a:xfrm>
        </p:spPr>
        <p:txBody>
          <a:bodyPr/>
          <a:lstStyle/>
          <a:p>
            <a:r>
              <a:rPr lang="hu-HU" dirty="0" smtClean="0"/>
              <a:t>Északi ablak</a:t>
            </a:r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mai telefonok már jobban hasonlítanak egy tepsihez, de mégis akadnak közöttük gyöngyszemek, akik még kisebbek, de képességük felér a nagyokéhoz</a:t>
            </a:r>
          </a:p>
          <a:p>
            <a:r>
              <a:rPr lang="hu-HU" dirty="0" smtClean="0"/>
              <a:t>Finnországban 2011-ben a Nokia által új rendszerrel rendelkező telefonok láttak napvilágot. A piacra került készülékek Windows alappal rendelkeztek.</a:t>
            </a:r>
          </a:p>
          <a:p>
            <a:r>
              <a:rPr lang="hu-HU" dirty="0" smtClean="0"/>
              <a:t>Az első készülékek között megtalálhattuk a </a:t>
            </a:r>
            <a:r>
              <a:rPr lang="hu-HU" dirty="0" smtClean="0"/>
              <a:t>Lumia</a:t>
            </a:r>
            <a:r>
              <a:rPr lang="hu-HU" dirty="0" smtClean="0"/>
              <a:t> 505, </a:t>
            </a:r>
            <a:r>
              <a:rPr lang="hu-HU" dirty="0" smtClean="0"/>
              <a:t>Lumia</a:t>
            </a:r>
            <a:r>
              <a:rPr lang="hu-HU" dirty="0" smtClean="0"/>
              <a:t> 510, </a:t>
            </a:r>
            <a:r>
              <a:rPr lang="hu-HU" dirty="0" smtClean="0"/>
              <a:t>Lumia</a:t>
            </a:r>
            <a:r>
              <a:rPr lang="hu-HU" dirty="0" smtClean="0"/>
              <a:t> 610, …, stb.</a:t>
            </a:r>
          </a:p>
          <a:p>
            <a:r>
              <a:rPr lang="hu-HU" dirty="0" smtClean="0"/>
              <a:t>2013–</a:t>
            </a:r>
            <a:r>
              <a:rPr lang="hu-HU" dirty="0" smtClean="0"/>
              <a:t>ra</a:t>
            </a:r>
            <a:r>
              <a:rPr lang="hu-HU" dirty="0" smtClean="0"/>
              <a:t> megjelentek a tovább dolgozott testvéreik is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irodalom:</a:t>
            </a:r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>
                <a:hlinkClick r:id="rId2"/>
              </a:rPr>
              <a:t>http://www.nokia.com/hu-hu/keszulekek/keszulek/lumia620/termekjellemzok/</a:t>
            </a:r>
            <a:r>
              <a:rPr lang="hu-HU" dirty="0" smtClean="0"/>
              <a:t> 2014.01.01; 09:10</a:t>
            </a:r>
          </a:p>
          <a:p>
            <a:r>
              <a:rPr lang="hu-HU" dirty="0" smtClean="0">
                <a:hlinkClick r:id="rId3"/>
              </a:rPr>
              <a:t>http://www.geeks.hu/tesztek/130529_nokia_lumia_620_okostelefon_teszt?page=0,1</a:t>
            </a:r>
            <a:r>
              <a:rPr lang="hu-HU" dirty="0" smtClean="0"/>
              <a:t> 2014.01.01; 10:47</a:t>
            </a:r>
          </a:p>
          <a:p>
            <a:r>
              <a:rPr lang="hu-HU" dirty="0" smtClean="0">
                <a:hlinkClick r:id="rId4"/>
              </a:rPr>
              <a:t>http://www.mobilport.hu/tesztek/20130507/nokia_lumia_620_teszt_lefele_az_arakkal/</a:t>
            </a:r>
            <a:r>
              <a:rPr lang="hu-HU" dirty="0" smtClean="0"/>
              <a:t> 2014.01.01; 13:22</a:t>
            </a:r>
            <a:endParaRPr lang="sk-SK" dirty="0" smtClean="0"/>
          </a:p>
          <a:p>
            <a:r>
              <a:rPr lang="hu-HU" dirty="0" smtClean="0">
                <a:hlinkClick r:id="rId5"/>
              </a:rPr>
              <a:t>http://www.windowsphone.com/hu-hu/phones/nokia-lumia-620?model=rm-846</a:t>
            </a:r>
            <a:r>
              <a:rPr lang="hu-HU" dirty="0" smtClean="0"/>
              <a:t> 2014.01.02; 15:43</a:t>
            </a:r>
            <a:endParaRPr lang="sk-SK" dirty="0" smtClean="0"/>
          </a:p>
          <a:p>
            <a:r>
              <a:rPr lang="hu-HU" dirty="0" smtClean="0">
                <a:hlinkClick r:id="rId6"/>
              </a:rPr>
              <a:t>http://www.telefonguru.hu/teszt/Nokia_Lumia_620   </a:t>
            </a:r>
            <a:endParaRPr lang="sk-SK" dirty="0" smtClean="0"/>
          </a:p>
          <a:p>
            <a:r>
              <a:rPr lang="sk-SK" dirty="0" smtClean="0">
                <a:hlinkClick r:id="rId7"/>
              </a:rPr>
              <a:t>http://www.geeks.hu/tesztek/130529_nokia_lumia_620_okostelefon_teszt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sk-SK" dirty="0" smtClean="0">
                <a:hlinkClick r:id="rId3"/>
              </a:rPr>
              <a:t>http://www.geeks.hu/tesztek/130529_nokia_lumia_620_okostelefon_teszt?page=0,1</a:t>
            </a:r>
            <a:endParaRPr lang="sk-SK" dirty="0" smtClean="0"/>
          </a:p>
          <a:p>
            <a:r>
              <a:rPr lang="hu-HU" dirty="0" smtClean="0">
                <a:hlinkClick r:id="rId8"/>
              </a:rPr>
              <a:t>http://www.geeks.hu/tesztek/130529_nokia_lumia_620_okostelefon_teszt?page=0,2</a:t>
            </a:r>
            <a:r>
              <a:rPr lang="hu-HU" dirty="0" smtClean="0"/>
              <a:t>	 2015.01.06</a:t>
            </a:r>
            <a:r>
              <a:rPr lang="sk-SK" dirty="0" smtClean="0"/>
              <a:t>; 21:41</a:t>
            </a:r>
          </a:p>
          <a:p>
            <a:r>
              <a:rPr lang="hu-HU" dirty="0" smtClean="0">
                <a:hlinkClick r:id="rId9"/>
              </a:rPr>
              <a:t>http://www.geeks.hu/tesztek/130529_nokia_lumia_620_okostelefon_teszt?page=0,3</a:t>
            </a:r>
            <a:r>
              <a:rPr lang="hu-HU" dirty="0" smtClean="0"/>
              <a:t>	2015.01.07; 18:11</a:t>
            </a:r>
          </a:p>
          <a:p>
            <a:r>
              <a:rPr lang="sk-SK" dirty="0" smtClean="0">
                <a:hlinkClick r:id="rId10"/>
              </a:rPr>
              <a:t>http://pcworld.hu/mobil/nokia-lumia-620-teszt-teljes-wp8-elmeny-kedvezo-aron.html</a:t>
            </a:r>
            <a:r>
              <a:rPr lang="sk-SK" dirty="0" smtClean="0"/>
              <a:t>	 2015.01.08; 16:00</a:t>
            </a:r>
          </a:p>
          <a:p>
            <a:pPr fontAlgn="ctr"/>
            <a:r>
              <a:rPr lang="sk-SK" dirty="0" smtClean="0"/>
              <a:t>www.ujgsm.hu/descriptions/nokia-</a:t>
            </a:r>
            <a:r>
              <a:rPr lang="sk-SK" b="1" dirty="0" smtClean="0"/>
              <a:t>lumia</a:t>
            </a:r>
            <a:r>
              <a:rPr lang="sk-SK" dirty="0" smtClean="0"/>
              <a:t>-</a:t>
            </a:r>
            <a:r>
              <a:rPr lang="sk-SK" b="1" dirty="0" smtClean="0"/>
              <a:t>620</a:t>
            </a:r>
            <a:r>
              <a:rPr lang="sk-SK" dirty="0" smtClean="0"/>
              <a:t>-ug-hu-hu-2393.pdf </a:t>
            </a:r>
          </a:p>
          <a:p>
            <a:pPr fontAlgn="ctr">
              <a:buNone/>
            </a:pPr>
            <a:r>
              <a:rPr lang="sk-SK" dirty="0" smtClean="0"/>
              <a:t>2015.01.08; 20:49</a:t>
            </a:r>
          </a:p>
          <a:p>
            <a:endParaRPr lang="sk-SK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Ahhoz, hogy a Windows </a:t>
            </a:r>
            <a:r>
              <a:rPr lang="hu-HU" dirty="0" smtClean="0"/>
              <a:t>Phone</a:t>
            </a:r>
            <a:r>
              <a:rPr lang="hu-HU" dirty="0" smtClean="0"/>
              <a:t> –t a felhasználók többsége megkedvelhesse szükség van olyan készülékekre, mely elérhető áron közelíti meg a felhasználókat. </a:t>
            </a:r>
          </a:p>
          <a:p>
            <a:r>
              <a:rPr lang="hu-HU" dirty="0" smtClean="0"/>
              <a:t>A Nokia legújabb készülékhullámából a Nokia </a:t>
            </a:r>
            <a:r>
              <a:rPr lang="hu-HU" dirty="0" smtClean="0"/>
              <a:t>Lumia</a:t>
            </a:r>
            <a:r>
              <a:rPr lang="hu-HU" dirty="0" smtClean="0"/>
              <a:t> 620 hivatott a fenti nemes feladatot betölteni. A finn gyártó legkedvezőbb árú mobilja fele annyiba se kerül, mint a 920, de minden benne van, amiért egy átlag felhasználó lelkesedhet. Erős processzor, gyors adatkapcsolat, normális kijelző és megbízható rendszer.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50976"/>
          </a:xfrm>
        </p:spPr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smtClean="0"/>
              <a:t>Lumia</a:t>
            </a:r>
            <a:r>
              <a:rPr lang="hu-HU" dirty="0" smtClean="0"/>
              <a:t> 620 ősével, a </a:t>
            </a:r>
            <a:r>
              <a:rPr lang="hu-HU" dirty="0" smtClean="0"/>
              <a:t>Lumia</a:t>
            </a:r>
            <a:r>
              <a:rPr lang="hu-HU" dirty="0" smtClean="0"/>
              <a:t> 610-zel összevetve friss külalakot és új rendszert is birtokol.</a:t>
            </a:r>
          </a:p>
          <a:p>
            <a:r>
              <a:rPr lang="hu-HU" dirty="0" smtClean="0"/>
              <a:t>Az új rendszer egy Windows 8.1 </a:t>
            </a:r>
            <a:r>
              <a:rPr lang="hu-HU" dirty="0" smtClean="0"/>
              <a:t>Denim</a:t>
            </a:r>
            <a:r>
              <a:rPr lang="hu-HU" dirty="0" smtClean="0"/>
              <a:t> rendszer, a régi Windows 7.8-hoz képest sokat újult, sokkal gyorsabb és egyszerűbb lett</a:t>
            </a:r>
          </a:p>
          <a:p>
            <a:r>
              <a:rPr lang="hu-HU" dirty="0" smtClean="0"/>
              <a:t>Megjelent az információ függöny, ami sokat segít az értesítések áttekintésében</a:t>
            </a:r>
          </a:p>
          <a:p>
            <a:r>
              <a:rPr lang="hu-HU" dirty="0" smtClean="0"/>
              <a:t>A betűméret is változtatható lett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/>
          </a:bodyPr>
          <a:lstStyle/>
          <a:p>
            <a:r>
              <a:rPr lang="hu-HU" dirty="0" smtClean="0"/>
              <a:t>Bővült a programok száma, rengeteg új játék és különféle programok kerültek az Áruházba</a:t>
            </a:r>
          </a:p>
          <a:p>
            <a:r>
              <a:rPr lang="hu-HU" dirty="0" smtClean="0"/>
              <a:t>Ezekkel az alkalmazásokkal is remekül megbirkózik, nem melegszik fel, csak huzamosabb használat után langyosodik</a:t>
            </a:r>
          </a:p>
          <a:p>
            <a:r>
              <a:rPr lang="hu-HU" dirty="0" smtClean="0"/>
              <a:t>A Nokia készülékek előnye a kiépített teljesen ingyenes, akár online kapcsolat nélkül is működő, hangutasítással kiegészülő térkép- és navigációs szolgáltatása HERE Drive, HERE </a:t>
            </a:r>
            <a:r>
              <a:rPr lang="hu-HU" dirty="0" smtClean="0"/>
              <a:t>Maps</a:t>
            </a:r>
            <a:r>
              <a:rPr lang="hu-HU" dirty="0" smtClean="0"/>
              <a:t>, </a:t>
            </a:r>
            <a:r>
              <a:rPr lang="hu-HU" dirty="0" smtClean="0"/>
              <a:t>HERE</a:t>
            </a:r>
            <a:r>
              <a:rPr lang="hu-HU" dirty="0" smtClean="0"/>
              <a:t> </a:t>
            </a:r>
            <a:r>
              <a:rPr lang="hu-HU" dirty="0" smtClean="0"/>
              <a:t>Transit</a:t>
            </a:r>
            <a:r>
              <a:rPr lang="hu-HU" dirty="0" smtClean="0"/>
              <a:t> és a HERE City </a:t>
            </a:r>
            <a:r>
              <a:rPr lang="hu-HU" dirty="0" smtClean="0"/>
              <a:t>Lens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517232"/>
            <a:ext cx="8183880" cy="1051560"/>
          </a:xfrm>
        </p:spPr>
        <p:txBody>
          <a:bodyPr/>
          <a:lstStyle/>
          <a:p>
            <a:r>
              <a:rPr lang="hu-HU" dirty="0" smtClean="0"/>
              <a:t>Fontosabb programok  </a:t>
            </a:r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r>
              <a:rPr lang="hu-HU" dirty="0" smtClean="0"/>
              <a:t>Skype</a:t>
            </a:r>
            <a:r>
              <a:rPr lang="hu-HU" dirty="0" smtClean="0"/>
              <a:t>: ki ne ismerné ezt a programot, amelyet gyakran számítógépen is használunk kapcsolattartás céljából?! </a:t>
            </a:r>
          </a:p>
          <a:p>
            <a:r>
              <a:rPr lang="hu-HU" dirty="0" smtClean="0"/>
              <a:t>Microsoft Excel és Word: létrehozhatunk új fájlokat akár a telefonon, másíthatjuk a számítógépen elkészített fájlokat</a:t>
            </a:r>
          </a:p>
          <a:p>
            <a:r>
              <a:rPr lang="hu-HU" dirty="0" smtClean="0"/>
              <a:t>OneDrive</a:t>
            </a:r>
            <a:r>
              <a:rPr lang="hu-HU" dirty="0" smtClean="0"/>
              <a:t>: a felhőben fájlokat tárolhatunk</a:t>
            </a:r>
          </a:p>
          <a:p>
            <a:r>
              <a:rPr lang="hu-HU" dirty="0" smtClean="0"/>
              <a:t>Digitális pénztárca: segítségével kuponjainkat és hitelkártyáinkat irányíthatjuk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8183880" cy="1051560"/>
          </a:xfrm>
        </p:spPr>
        <p:txBody>
          <a:bodyPr/>
          <a:lstStyle/>
          <a:p>
            <a:r>
              <a:rPr lang="hu-HU" dirty="0" smtClean="0"/>
              <a:t>Játékok</a:t>
            </a:r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/>
          </a:bodyPr>
          <a:lstStyle/>
          <a:p>
            <a:r>
              <a:rPr lang="hu-HU" dirty="0" smtClean="0"/>
              <a:t>Itt kiemelném az XBOX játékokat amik remek grafikával rendelkeznek </a:t>
            </a:r>
          </a:p>
          <a:p>
            <a:r>
              <a:rPr lang="hu-HU" dirty="0" smtClean="0"/>
              <a:t>Az Xbox, a Microsoft játékszolgáltatása lehetőséget nyújt arra, hogy a barátainkkal játsszunk, és a </a:t>
            </a:r>
            <a:r>
              <a:rPr lang="hu-HU" dirty="0" smtClean="0"/>
              <a:t>játékos profilunkban </a:t>
            </a:r>
            <a:r>
              <a:rPr lang="hu-HU" dirty="0" smtClean="0"/>
              <a:t>nyilvántartsuk a játékokban elért pontszámokat és eredményeket. </a:t>
            </a:r>
          </a:p>
          <a:p>
            <a:r>
              <a:rPr lang="hu-HU" dirty="0" smtClean="0"/>
              <a:t>A játékokat elérhetjük online módon, Xbox- konzolon, valamint telefonunk Játékok központjában.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445224"/>
            <a:ext cx="8183880" cy="1051560"/>
          </a:xfrm>
        </p:spPr>
        <p:txBody>
          <a:bodyPr/>
          <a:lstStyle/>
          <a:p>
            <a:r>
              <a:rPr lang="hu-HU" dirty="0" smtClean="0"/>
              <a:t>Microsoft Office Mobile</a:t>
            </a:r>
            <a:endParaRPr lang="hu-HU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 Microsoft Office Mobile helyettesíti az irodát, amikor távol vagyunk a munkahelyünktől. </a:t>
            </a:r>
          </a:p>
          <a:p>
            <a:r>
              <a:rPr lang="hu-HU" dirty="0" smtClean="0"/>
              <a:t>Az Office-központba tudunk létrehozni Word-dokumentumokat és Excel-munkafüzeteket, PowerPoint-diavetítéseket megnyitni és megtekinteni</a:t>
            </a:r>
          </a:p>
          <a:p>
            <a:r>
              <a:rPr lang="hu-HU" dirty="0" smtClean="0"/>
              <a:t>Dokumentumainkat a Windows </a:t>
            </a:r>
            <a:r>
              <a:rPr lang="hu-HU" dirty="0" smtClean="0"/>
              <a:t>OneDrive</a:t>
            </a:r>
            <a:r>
              <a:rPr lang="hu-HU" dirty="0" smtClean="0"/>
              <a:t> szolgáltatásba is menthetjük. </a:t>
            </a:r>
          </a:p>
          <a:p>
            <a:r>
              <a:rPr lang="hu-HU" dirty="0" smtClean="0"/>
              <a:t>A </a:t>
            </a:r>
            <a:r>
              <a:rPr lang="hu-HU" dirty="0" smtClean="0"/>
              <a:t>OneDrive</a:t>
            </a:r>
            <a:r>
              <a:rPr lang="hu-HU" dirty="0" smtClean="0"/>
              <a:t> egy felhőalapú tárhely, amelynek segítségével elérhetjük dokumentumainkat telefonunkról, táblaszámítógépünkről, asztali számítógépünkről vagy Xboxunkról.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42864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Ha félbehagyjuk egy dokumentum írását, majd később visszatérünk hozzá, ugyanott találjuk meg, ahol hagytuk —függetlenül attól, hogy melyik eszközünket használjuk az eléréshez. </a:t>
            </a:r>
          </a:p>
          <a:p>
            <a:r>
              <a:rPr lang="hu-HU" dirty="0" smtClean="0"/>
              <a:t>A Microsoft Office Mobile a következő alkalmazásokat tartalmazza: ,</a:t>
            </a:r>
          </a:p>
          <a:p>
            <a:r>
              <a:rPr lang="hu-HU" dirty="0" smtClean="0"/>
              <a:t>Microsoft Word Mobile</a:t>
            </a:r>
          </a:p>
          <a:p>
            <a:r>
              <a:rPr lang="hu-HU" dirty="0" smtClean="0"/>
              <a:t>Microsoft Excel Mobile</a:t>
            </a:r>
          </a:p>
          <a:p>
            <a:r>
              <a:rPr lang="hu-HU" dirty="0" smtClean="0"/>
              <a:t>Microsoft PowerPoint Mobile</a:t>
            </a:r>
          </a:p>
          <a:p>
            <a:r>
              <a:rPr lang="hu-HU" dirty="0" smtClean="0"/>
              <a:t>Microsoft SharePoint </a:t>
            </a:r>
            <a:r>
              <a:rPr lang="hu-HU" dirty="0" smtClean="0"/>
              <a:t>Workspace</a:t>
            </a:r>
            <a:r>
              <a:rPr lang="hu-HU" dirty="0" smtClean="0"/>
              <a:t> Mobile</a:t>
            </a:r>
          </a:p>
          <a:p>
            <a:r>
              <a:rPr lang="hu-HU" dirty="0" smtClean="0"/>
              <a:t>Windows </a:t>
            </a:r>
            <a:r>
              <a:rPr lang="hu-HU" dirty="0" smtClean="0"/>
              <a:t>OneDrive</a:t>
            </a:r>
            <a:r>
              <a:rPr lang="hu-HU" dirty="0" smtClean="0"/>
              <a:t> 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514</TotalTime>
  <Words>1004</Words>
  <Application>Microsoft Office PowerPoint</Application>
  <PresentationFormat>Prezentácia na obrazovke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Aspekt</vt:lpstr>
      <vt:lpstr>Kedvenc mobilom</vt:lpstr>
      <vt:lpstr>Északi ablak</vt:lpstr>
      <vt:lpstr>Snímka 3</vt:lpstr>
      <vt:lpstr>Snímka 4</vt:lpstr>
      <vt:lpstr>Snímka 5</vt:lpstr>
      <vt:lpstr>Fontosabb programok  </vt:lpstr>
      <vt:lpstr>Játékok</vt:lpstr>
      <vt:lpstr>Microsoft Office Mobile</vt:lpstr>
      <vt:lpstr>Snímka 9</vt:lpstr>
      <vt:lpstr>A telefon kialakítása</vt:lpstr>
      <vt:lpstr>Snímka 11</vt:lpstr>
      <vt:lpstr>A készülék mélye</vt:lpstr>
      <vt:lpstr>Multimédia </vt:lpstr>
      <vt:lpstr>Snímka 14</vt:lpstr>
      <vt:lpstr>Naptár </vt:lpstr>
      <vt:lpstr>Kapcsolatok </vt:lpstr>
      <vt:lpstr>Hasznos funkciók</vt:lpstr>
      <vt:lpstr>Összegzés</vt:lpstr>
      <vt:lpstr>Összehasonlítás</vt:lpstr>
      <vt:lpstr>Felhasznált irodalom: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Kedvenc mobilom</dc:title>
  <dc:creator>Administrátor</dc:creator>
  <cp:lastModifiedBy>Administrátor</cp:lastModifiedBy>
  <cp:revision>183</cp:revision>
  <dcterms:created xsi:type="dcterms:W3CDTF">2015-01-05T21:08:13Z</dcterms:created>
  <dcterms:modified xsi:type="dcterms:W3CDTF">2015-01-09T18:08:46Z</dcterms:modified>
</cp:coreProperties>
</file>