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7" r:id="rId12"/>
    <p:sldId id="270" r:id="rId13"/>
    <p:sldId id="272" r:id="rId14"/>
    <p:sldId id="271" r:id="rId15"/>
    <p:sldId id="275" r:id="rId16"/>
    <p:sldId id="274" r:id="rId17"/>
    <p:sldId id="269" r:id="rId18"/>
    <p:sldId id="276" r:id="rId19"/>
    <p:sldId id="277" r:id="rId20"/>
    <p:sldId id="273" r:id="rId21"/>
    <p:sldId id="278" r:id="rId22"/>
    <p:sldId id="279" r:id="rId23"/>
    <p:sldId id="264" r:id="rId24"/>
    <p:sldId id="266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22137B"/>
    <a:srgbClr val="0099CC"/>
    <a:srgbClr val="0066CC"/>
    <a:srgbClr val="D5F7FF"/>
    <a:srgbClr val="04D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38" autoAdjust="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51ED9-59B6-4D06-8B96-6F69A09FDDE4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BA66A-F5AF-4C76-9A68-364C5D63368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231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97097-F2D5-4631-B5B1-7007CD5F8293}" type="datetimeFigureOut">
              <a:rPr lang="hu-HU" smtClean="0"/>
              <a:pPr/>
              <a:t>2014.12.03.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49BE-113A-4FFD-A2D2-C2E55AC3583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slide" Target="slide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wmf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1.wmf"/><Relationship Id="rId7" Type="http://schemas.openxmlformats.org/officeDocument/2006/relationships/slide" Target="slide14.xml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15.xml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16.xml"/><Relationship Id="rId4" Type="http://schemas.openxmlformats.org/officeDocument/2006/relationships/image" Target="../media/image3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16.xml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3.xml"/><Relationship Id="rId5" Type="http://schemas.openxmlformats.org/officeDocument/2006/relationships/slide" Target="slide4.xml"/><Relationship Id="rId10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15.xml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23.xml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23.xml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deocardbenchmark.net/high_end_gpus.html" TargetMode="External"/><Relationship Id="rId13" Type="http://schemas.openxmlformats.org/officeDocument/2006/relationships/slide" Target="slide24.xml"/><Relationship Id="rId3" Type="http://schemas.openxmlformats.org/officeDocument/2006/relationships/hyperlink" Target="http://gisfigyelo.geocentrum.hu/informatika/kisokos_processzor.html" TargetMode="External"/><Relationship Id="rId7" Type="http://schemas.openxmlformats.org/officeDocument/2006/relationships/hyperlink" Target="http://www.olcsobbat.hu/" TargetMode="External"/><Relationship Id="rId12" Type="http://schemas.openxmlformats.org/officeDocument/2006/relationships/image" Target="../media/image42.wmf"/><Relationship Id="rId2" Type="http://schemas.openxmlformats.org/officeDocument/2006/relationships/hyperlink" Target="http://pcworld.hu/szoftver/xp-vs-7-vs-81-melyik-a-legjobb-window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k.intel.com/products/77488/Intel-Core-i3-4160-Processor-3M-Cache-3_60-GHz" TargetMode="External"/><Relationship Id="rId11" Type="http://schemas.openxmlformats.org/officeDocument/2006/relationships/hyperlink" Target="http://oaziscomputer.hu/hirek-tesztek/asus-pb278qr-attekintes" TargetMode="External"/><Relationship Id="rId5" Type="http://schemas.openxmlformats.org/officeDocument/2006/relationships/hyperlink" Target="http://ark.intel.com/products/63697" TargetMode="External"/><Relationship Id="rId10" Type="http://schemas.openxmlformats.org/officeDocument/2006/relationships/hyperlink" Target="http://www.arukereso.hu/szamitogep-haz-c3085/corsair/obsidian-800d-cc800dw-p38994295/" TargetMode="External"/><Relationship Id="rId4" Type="http://schemas.openxmlformats.org/officeDocument/2006/relationships/hyperlink" Target="http://ark.intel.com/products/64582/" TargetMode="External"/><Relationship Id="rId9" Type="http://schemas.openxmlformats.org/officeDocument/2006/relationships/hyperlink" Target="http://www.emag.hu/videokartyak/c?gclid=CNLIhZDlmMICFbPJtAodVUoAj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2.xml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7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hu-HU" dirty="0" smtClean="0">
                <a:solidFill>
                  <a:srgbClr val="22137B"/>
                </a:solidFill>
              </a:rPr>
              <a:t>Ilyen számítógépet szeretnék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7624" y="1988840"/>
            <a:ext cx="7812360" cy="1752600"/>
          </a:xfrm>
        </p:spPr>
        <p:txBody>
          <a:bodyPr/>
          <a:lstStyle/>
          <a:p>
            <a:r>
              <a:rPr lang="hu-HU" dirty="0" smtClean="0">
                <a:solidFill>
                  <a:srgbClr val="0066CC"/>
                </a:solidFill>
              </a:rPr>
              <a:t>Készítette: Nagy Natália</a:t>
            </a:r>
          </a:p>
          <a:p>
            <a:r>
              <a:rPr lang="hu-HU" dirty="0" smtClean="0">
                <a:solidFill>
                  <a:srgbClr val="0066CC"/>
                </a:solidFill>
              </a:rPr>
              <a:t>Felkészítő tanár: Tóth Ibolya</a:t>
            </a:r>
            <a:endParaRPr lang="hu-HU" dirty="0">
              <a:solidFill>
                <a:srgbClr val="0066CC"/>
              </a:solidFill>
            </a:endParaRPr>
          </a:p>
        </p:txBody>
      </p:sp>
      <p:pic>
        <p:nvPicPr>
          <p:cNvPr id="4" name="Kép 3" descr="tumblr_l8sppjXHJy1qbajzv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05664" y="0"/>
            <a:ext cx="11982130" cy="748883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979712" y="4437112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0099CC"/>
                </a:solidFill>
              </a:rPr>
              <a:t>Horváth István Általános Iskola</a:t>
            </a:r>
          </a:p>
          <a:p>
            <a:pPr algn="ctr"/>
            <a:r>
              <a:rPr lang="hu-HU" sz="3200" dirty="0" smtClean="0">
                <a:solidFill>
                  <a:srgbClr val="0099CC"/>
                </a:solidFill>
              </a:rPr>
              <a:t>8105 Pétfürdő Berhidai út 54</a:t>
            </a:r>
            <a:endParaRPr lang="hu-HU" sz="3200" dirty="0">
              <a:solidFill>
                <a:srgbClr val="0099CC"/>
              </a:solidFill>
            </a:endParaRPr>
          </a:p>
        </p:txBody>
      </p:sp>
      <p:pic>
        <p:nvPicPr>
          <p:cNvPr id="26626" name="Picture 2" descr="C:\Users\BacsinszkyBt\AppData\Local\Microsoft\Windows\Temporary Internet Files\Content.IE5\VFKFJ91D\MC90008904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1214" y="5042916"/>
            <a:ext cx="1262786" cy="181508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281865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2500" dirty="0" smtClean="0">
                <a:solidFill>
                  <a:srgbClr val="0066CC"/>
                </a:solidFill>
              </a:rPr>
              <a:t>Memória</a:t>
            </a:r>
          </a:p>
          <a:p>
            <a:pPr>
              <a:buFont typeface="Wingdings" pitchFamily="2" charset="2"/>
              <a:buChar char="Ø"/>
            </a:pPr>
            <a:r>
              <a:rPr lang="hu-HU" sz="2500" dirty="0" smtClean="0">
                <a:solidFill>
                  <a:srgbClr val="0066CC"/>
                </a:solidFill>
              </a:rPr>
              <a:t>Grafikus memória sebessége</a:t>
            </a:r>
          </a:p>
          <a:p>
            <a:pPr>
              <a:buFont typeface="Wingdings" pitchFamily="2" charset="2"/>
              <a:buChar char="Ø"/>
            </a:pPr>
            <a:r>
              <a:rPr lang="hu-HU" sz="2500" dirty="0" smtClean="0">
                <a:solidFill>
                  <a:srgbClr val="0066CC"/>
                </a:solidFill>
              </a:rPr>
              <a:t>Memória sávszélesség</a:t>
            </a:r>
          </a:p>
          <a:p>
            <a:pPr>
              <a:buFont typeface="Wingdings" pitchFamily="2" charset="2"/>
              <a:buChar char="Ø"/>
            </a:pPr>
            <a:endParaRPr lang="hu-HU" dirty="0">
              <a:solidFill>
                <a:srgbClr val="0066CC"/>
              </a:solidFill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7164288" y="0"/>
            <a:ext cx="0" cy="5445224"/>
          </a:xfrm>
          <a:prstGeom prst="line">
            <a:avLst/>
          </a:prstGeom>
          <a:ln w="19050">
            <a:solidFill>
              <a:srgbClr val="04D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>
            <a:off x="5004048" y="0"/>
            <a:ext cx="0" cy="5445224"/>
          </a:xfrm>
          <a:prstGeom prst="line">
            <a:avLst/>
          </a:prstGeom>
          <a:ln w="19050">
            <a:solidFill>
              <a:srgbClr val="04D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>
            <a:off x="2843808" y="0"/>
            <a:ext cx="0" cy="5445224"/>
          </a:xfrm>
          <a:prstGeom prst="line">
            <a:avLst/>
          </a:prstGeom>
          <a:ln w="19050">
            <a:solidFill>
              <a:srgbClr val="04D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2843808" y="1196752"/>
            <a:ext cx="6300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2843808" y="18864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 smtClean="0"/>
              <a:t>Gigabyte</a:t>
            </a:r>
            <a:r>
              <a:rPr lang="hu-HU" b="1" dirty="0" smtClean="0"/>
              <a:t> GTX TITAN 6GB DDR5 GV-NTITAN-6GD-B</a:t>
            </a:r>
            <a:endParaRPr lang="hu-HU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419872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6144 MB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148064" y="18864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/>
              <a:t>Asus</a:t>
            </a:r>
            <a:r>
              <a:rPr lang="hu-HU" b="1" dirty="0"/>
              <a:t> GT 730 (GT730-2GD3) 2GB DDR3 PCI-E 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580112" y="14847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2048 MB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380312" y="18864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MSI AMD </a:t>
            </a:r>
            <a:r>
              <a:rPr lang="hu-HU" b="1" dirty="0" err="1"/>
              <a:t>Radeon</a:t>
            </a:r>
            <a:r>
              <a:rPr lang="hu-HU" b="1" dirty="0"/>
              <a:t> R7 260 OC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524328" y="1484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1024 MB</a:t>
            </a:r>
            <a:endParaRPr lang="hu-HU" dirty="0"/>
          </a:p>
        </p:txBody>
      </p:sp>
      <p:pic>
        <p:nvPicPr>
          <p:cNvPr id="6146" name="Picture 2" descr="http://s1emagst.akamaized.net/products/870/869317/images/res_b13381a988bfb938d1dfa24a89f8c6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05064"/>
            <a:ext cx="1378124" cy="1378124"/>
          </a:xfrm>
          <a:prstGeom prst="rect">
            <a:avLst/>
          </a:prstGeom>
          <a:noFill/>
        </p:spPr>
      </p:pic>
      <p:pic>
        <p:nvPicPr>
          <p:cNvPr id="19" name="Kép 18" descr="letölté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21088"/>
            <a:ext cx="1814702" cy="1130994"/>
          </a:xfrm>
          <a:prstGeom prst="rect">
            <a:avLst/>
          </a:prstGeom>
        </p:spPr>
      </p:pic>
      <p:pic>
        <p:nvPicPr>
          <p:cNvPr id="6150" name="Picture 6" descr="http://s1emagst.akamaized.net/products/736/735492/images/res_4096104b7644bedd90b19ffc3336cb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149080"/>
            <a:ext cx="1224136" cy="1224136"/>
          </a:xfrm>
          <a:prstGeom prst="rect">
            <a:avLst/>
          </a:prstGeom>
          <a:noFill/>
        </p:spPr>
      </p:pic>
      <p:sp>
        <p:nvSpPr>
          <p:cNvPr id="20" name="Szövegdoboz 19"/>
          <p:cNvSpPr txBox="1"/>
          <p:nvPr/>
        </p:nvSpPr>
        <p:spPr>
          <a:xfrm>
            <a:off x="3275856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6008 MHz</a:t>
            </a:r>
            <a:endParaRPr lang="hu-HU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5436096" y="22768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1600 MHz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380312" y="22768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6000MHz</a:t>
            </a:r>
            <a:endParaRPr lang="hu-HU" dirty="0"/>
          </a:p>
        </p:txBody>
      </p:sp>
      <p:pic>
        <p:nvPicPr>
          <p:cNvPr id="23" name="Kép 22" descr="tumblr_l8sppjXHJy1qbajzvo1_1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260648" y="5445224"/>
            <a:ext cx="11362253" cy="7101408"/>
          </a:xfrm>
          <a:prstGeom prst="rect">
            <a:avLst/>
          </a:prstGeom>
        </p:spPr>
      </p:pic>
      <p:cxnSp>
        <p:nvCxnSpPr>
          <p:cNvPr id="24" name="Egyenes összekötő 23"/>
          <p:cNvCxnSpPr/>
          <p:nvPr/>
        </p:nvCxnSpPr>
        <p:spPr>
          <a:xfrm>
            <a:off x="-468560" y="1844824"/>
            <a:ext cx="9612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0" y="2996952"/>
            <a:ext cx="9612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-324544" y="1196752"/>
            <a:ext cx="9612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>
            <a:off x="2843808" y="3933056"/>
            <a:ext cx="6300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0" y="3933056"/>
            <a:ext cx="28438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>
                <a:solidFill>
                  <a:srgbClr val="0066CC"/>
                </a:solidFill>
              </a:rPr>
              <a:t>(a memória mérete mellett fontos figyelembe venni a sávszélességét is hiszen mérete nagyban befolyásolja a </a:t>
            </a:r>
            <a:r>
              <a:rPr lang="hu-HU" sz="1700" dirty="0" err="1" smtClean="0">
                <a:solidFill>
                  <a:srgbClr val="0066CC"/>
                </a:solidFill>
              </a:rPr>
              <a:t>videókártya</a:t>
            </a:r>
            <a:r>
              <a:rPr lang="hu-HU" sz="1700" dirty="0" smtClean="0">
                <a:solidFill>
                  <a:srgbClr val="0066CC"/>
                </a:solidFill>
              </a:rPr>
              <a:t> gyorsaságát)</a:t>
            </a:r>
            <a:endParaRPr lang="hu-HU" sz="1700" dirty="0">
              <a:solidFill>
                <a:srgbClr val="0066CC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3347864" y="32849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384 bit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5364088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128 bit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7487816" y="32849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128 bit</a:t>
            </a:r>
            <a:endParaRPr lang="hu-HU" dirty="0"/>
          </a:p>
        </p:txBody>
      </p:sp>
      <p:sp>
        <p:nvSpPr>
          <p:cNvPr id="35" name="Balra nyíl 34"/>
          <p:cNvSpPr/>
          <p:nvPr/>
        </p:nvSpPr>
        <p:spPr>
          <a:xfrm>
            <a:off x="323528" y="5733256"/>
            <a:ext cx="2016224" cy="1124744"/>
          </a:xfrm>
          <a:prstGeom prst="leftArrow">
            <a:avLst/>
          </a:prstGeom>
          <a:solidFill>
            <a:srgbClr val="04D2EE"/>
          </a:solidFill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6" action="ppaction://hlinksldjump"/>
              </a:rPr>
              <a:t>Tartalom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36" name="Jobbra nyíl 35"/>
          <p:cNvSpPr/>
          <p:nvPr/>
        </p:nvSpPr>
        <p:spPr>
          <a:xfrm>
            <a:off x="6732240" y="5777880"/>
            <a:ext cx="1944216" cy="1080120"/>
          </a:xfrm>
          <a:prstGeom prst="rightArrow">
            <a:avLst/>
          </a:prstGeom>
          <a:solidFill>
            <a:srgbClr val="04D2EE"/>
          </a:solidFill>
          <a:ln w="31750"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7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22137B"/>
                </a:solidFill>
              </a:rPr>
              <a:t>Ház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80528" y="1484784"/>
            <a:ext cx="9144000" cy="33409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dirty="0" smtClean="0"/>
              <a:t>    Nem mindegy ugye, hogy mibe csomagoljuk be a lelkét a gépnek, úgyhogy nagyon jól meg kell választanunk, hogy mit veszünk. Az alkatrészek amúgy is nagyon nagy hőt fognak termelni ezért is érdemes odafigyelni arra, hogy milyen házat veszünk. Első szempontnak a méretnek kell lennie, amin nem szabad spórolnunk, hiszen rengeteg ventillátorral kell megtöltenünk. </a:t>
            </a:r>
            <a:endParaRPr lang="hu-HU" dirty="0"/>
          </a:p>
        </p:txBody>
      </p:sp>
      <p:sp>
        <p:nvSpPr>
          <p:cNvPr id="1027" name="tower"/>
          <p:cNvSpPr>
            <a:spLocks noEditPoints="1" noChangeArrowheads="1"/>
          </p:cNvSpPr>
          <p:nvPr/>
        </p:nvSpPr>
        <p:spPr bwMode="auto">
          <a:xfrm>
            <a:off x="8316416" y="0"/>
            <a:ext cx="827584" cy="1340768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04D2EE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 descr="tumblr_l8sppjXHJy1qbajzv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17232"/>
            <a:ext cx="9361040" cy="5850650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6732240" y="5777880"/>
            <a:ext cx="1944216" cy="1080120"/>
          </a:xfrm>
          <a:prstGeom prst="rightArrow">
            <a:avLst/>
          </a:prstGeom>
          <a:solidFill>
            <a:srgbClr val="04D2EE"/>
          </a:solidFill>
          <a:ln w="31750"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3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8" name="Balra nyíl 7"/>
          <p:cNvSpPr/>
          <p:nvPr/>
        </p:nvSpPr>
        <p:spPr>
          <a:xfrm>
            <a:off x="323528" y="5733256"/>
            <a:ext cx="2016224" cy="1124744"/>
          </a:xfrm>
          <a:prstGeom prst="leftArrow">
            <a:avLst/>
          </a:prstGeom>
          <a:solidFill>
            <a:srgbClr val="04D2EE"/>
          </a:solidFill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4" action="ppaction://hlinksldjump"/>
              </a:rPr>
              <a:t>Tartalom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23528" y="1772816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 </a:t>
            </a:r>
            <a:r>
              <a:rPr lang="hu-HU" sz="2800" dirty="0" smtClean="0"/>
              <a:t>Én a </a:t>
            </a:r>
            <a:r>
              <a:rPr lang="hu-HU" sz="2800" dirty="0" err="1" smtClean="0"/>
              <a:t>Corsair</a:t>
            </a:r>
            <a:r>
              <a:rPr lang="hu-HU" sz="2800" dirty="0" smtClean="0"/>
              <a:t> </a:t>
            </a:r>
            <a:r>
              <a:rPr lang="hu-HU" sz="2800" dirty="0" err="1" smtClean="0"/>
              <a:t>Obsidian</a:t>
            </a:r>
            <a:r>
              <a:rPr lang="hu-HU" sz="2800" dirty="0" smtClean="0"/>
              <a:t> CC800DW-t választottam ugyanis ez minden leírt szempontnak megfelel. Erre nyolcvanezer forint fog elmenni.</a:t>
            </a:r>
            <a:endParaRPr lang="hu-HU" sz="2800" dirty="0"/>
          </a:p>
        </p:txBody>
      </p:sp>
      <p:pic>
        <p:nvPicPr>
          <p:cNvPr id="1029" name="Picture 5" descr="Corsair Obsidian 800D CC800D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1" y="2060848"/>
            <a:ext cx="2919471" cy="31733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22137B"/>
                </a:solidFill>
              </a:rPr>
              <a:t>Kijelző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rgbClr val="0066CC"/>
                </a:solidFill>
              </a:rPr>
              <a:t>Azt hiszem a legfontosabb dolog a kinézetnél a monitor. Nekem otthon </a:t>
            </a:r>
            <a:r>
              <a:rPr lang="hu-HU" b="1" dirty="0" smtClean="0">
                <a:solidFill>
                  <a:srgbClr val="0066CC"/>
                </a:solidFill>
              </a:rPr>
              <a:t>ASUS PB278QR</a:t>
            </a:r>
            <a:r>
              <a:rPr lang="hu-HU" dirty="0" smtClean="0">
                <a:solidFill>
                  <a:srgbClr val="0066CC"/>
                </a:solidFill>
              </a:rPr>
              <a:t>em van amivel teljesen megvagyok elégedve és az álom számítógépemhez is ezt választanám! </a:t>
            </a:r>
            <a:endParaRPr lang="hu-HU" b="1" dirty="0" smtClean="0">
              <a:solidFill>
                <a:srgbClr val="04D2EE"/>
              </a:solidFill>
            </a:endParaRP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tumblr_l8sppjXHJy1qbajzv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6632" y="5589240"/>
            <a:ext cx="11737304" cy="7335815"/>
          </a:xfrm>
          <a:prstGeom prst="rect">
            <a:avLst/>
          </a:prstGeom>
        </p:spPr>
      </p:pic>
      <p:sp>
        <p:nvSpPr>
          <p:cNvPr id="5" name="Jobbra nyíl 4"/>
          <p:cNvSpPr/>
          <p:nvPr/>
        </p:nvSpPr>
        <p:spPr>
          <a:xfrm>
            <a:off x="6732240" y="5777880"/>
            <a:ext cx="1944216" cy="1080120"/>
          </a:xfrm>
          <a:prstGeom prst="rightArrow">
            <a:avLst/>
          </a:prstGeom>
          <a:solidFill>
            <a:srgbClr val="04D2EE"/>
          </a:solidFill>
          <a:ln w="31750"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3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6" name="Balra nyíl 5"/>
          <p:cNvSpPr/>
          <p:nvPr/>
        </p:nvSpPr>
        <p:spPr>
          <a:xfrm>
            <a:off x="323528" y="5733256"/>
            <a:ext cx="2016224" cy="1124744"/>
          </a:xfrm>
          <a:prstGeom prst="leftArrow">
            <a:avLst/>
          </a:prstGeom>
          <a:solidFill>
            <a:srgbClr val="04D2EE"/>
          </a:solidFill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4" action="ppaction://hlinksldjump"/>
              </a:rPr>
              <a:t>Tartalom</a:t>
            </a:r>
            <a:endParaRPr lang="hu-HU" dirty="0">
              <a:solidFill>
                <a:srgbClr val="22137B"/>
              </a:solidFill>
            </a:endParaRPr>
          </a:p>
        </p:txBody>
      </p:sp>
      <p:pic>
        <p:nvPicPr>
          <p:cNvPr id="4097" name="Picture 1" descr="C:\Users\BacsinszkyBt\AppData\Local\Microsoft\Windows\Temporary Internet Files\Content.IE5\1OPV81YY\MC9003606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2656"/>
            <a:ext cx="1061159" cy="980223"/>
          </a:xfrm>
          <a:prstGeom prst="rect">
            <a:avLst/>
          </a:prstGeom>
          <a:noFill/>
        </p:spPr>
      </p:pic>
      <p:pic>
        <p:nvPicPr>
          <p:cNvPr id="4099" name="Picture 3" descr="http://oaziscomputer.hu/documents/10157/496941/image278QR.jpg/3da730ea-c944-4c66-8ba5-cd838040fd6c?t=14117208200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645024"/>
            <a:ext cx="2328813" cy="1800000"/>
          </a:xfrm>
          <a:prstGeom prst="rect">
            <a:avLst/>
          </a:prstGeom>
          <a:noFill/>
        </p:spPr>
      </p:pic>
      <p:pic>
        <p:nvPicPr>
          <p:cNvPr id="4101" name="Picture 5" descr="http://oaziscomputer.hu/documents/10157/496941/viewing_angles_PB278QR.jpg/1089bf50-7760-4080-8d65-4e7e1c4c1124?t=14115828774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645024"/>
            <a:ext cx="2451407" cy="18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22137B"/>
                </a:solidFill>
              </a:rPr>
              <a:t>Egyéb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0066CC"/>
                </a:solidFill>
              </a:rPr>
              <a:t>    Persze a gépemhez lenne még billentyűzet, egér, nyomtató, kamera, hangfalak, de úgy gondolom nekem  nem nagyon fontos ezekből a legszuperebb vagy esetleg a legpraktikusabb</a:t>
            </a:r>
            <a:r>
              <a:rPr lang="hu-HU" dirty="0" smtClean="0"/>
              <a:t>.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2049" name="Picture 1" descr="C:\Users\BacsinszkyBt\AppData\Local\Microsoft\Windows\Temporary Internet Files\Content.IE5\1OPV81YY\MC9003984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2805912" cy="1008112"/>
          </a:xfrm>
          <a:prstGeom prst="rect">
            <a:avLst/>
          </a:prstGeom>
          <a:noFill/>
        </p:spPr>
      </p:pic>
      <p:pic>
        <p:nvPicPr>
          <p:cNvPr id="2051" name="Picture 3" descr="C:\Users\BacsinszkyBt\AppData\Local\Microsoft\Windows\Temporary Internet Files\Content.IE5\1OPV81YY\MC9003984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933056"/>
            <a:ext cx="1350137" cy="1489549"/>
          </a:xfrm>
          <a:prstGeom prst="rect">
            <a:avLst/>
          </a:prstGeom>
          <a:noFill/>
        </p:spPr>
      </p:pic>
      <p:pic>
        <p:nvPicPr>
          <p:cNvPr id="2054" name="Picture 6" descr="C:\Users\BacsinszkyBt\AppData\Local\Microsoft\Windows\Temporary Internet Files\Content.IE5\VFKFJ91D\MC9003969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1251814" cy="1815998"/>
          </a:xfrm>
          <a:prstGeom prst="rect">
            <a:avLst/>
          </a:prstGeom>
          <a:noFill/>
        </p:spPr>
      </p:pic>
      <p:pic>
        <p:nvPicPr>
          <p:cNvPr id="2057" name="Picture 9" descr="C:\Users\BacsinszkyBt\AppData\Local\Microsoft\Windows\Temporary Internet Files\Content.IE5\VFKFJ91D\MC9004404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852936"/>
            <a:ext cx="2743200" cy="2743200"/>
          </a:xfrm>
          <a:prstGeom prst="rect">
            <a:avLst/>
          </a:prstGeom>
          <a:noFill/>
        </p:spPr>
      </p:pic>
      <p:pic>
        <p:nvPicPr>
          <p:cNvPr id="13" name="Kép 12" descr="tumblr_l8sppjXHJy1qbajzvo1_12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68560" y="5661248"/>
            <a:ext cx="12241360" cy="7650850"/>
          </a:xfrm>
          <a:prstGeom prst="rect">
            <a:avLst/>
          </a:prstGeom>
        </p:spPr>
      </p:pic>
      <p:sp>
        <p:nvSpPr>
          <p:cNvPr id="14" name="Jobbra nyíl 13"/>
          <p:cNvSpPr/>
          <p:nvPr/>
        </p:nvSpPr>
        <p:spPr>
          <a:xfrm>
            <a:off x="6732240" y="5777880"/>
            <a:ext cx="1944216" cy="1080120"/>
          </a:xfrm>
          <a:prstGeom prst="rightArrow">
            <a:avLst/>
          </a:prstGeom>
          <a:solidFill>
            <a:srgbClr val="04D2EE"/>
          </a:solidFill>
          <a:ln w="31750"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7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16" name="Balra nyíl 15"/>
          <p:cNvSpPr/>
          <p:nvPr/>
        </p:nvSpPr>
        <p:spPr>
          <a:xfrm>
            <a:off x="323528" y="5733256"/>
            <a:ext cx="2016224" cy="1124744"/>
          </a:xfrm>
          <a:prstGeom prst="leftArrow">
            <a:avLst/>
          </a:prstGeom>
          <a:solidFill>
            <a:srgbClr val="04D2EE"/>
          </a:solidFill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8" action="ppaction://hlinksldjump"/>
              </a:rPr>
              <a:t>Tartalom</a:t>
            </a:r>
            <a:endParaRPr lang="hu-HU" dirty="0">
              <a:solidFill>
                <a:srgbClr val="22137B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22137B"/>
                </a:solidFill>
              </a:rPr>
              <a:t>Kérdések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55776" y="134076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99CC"/>
                </a:solidFill>
              </a:rPr>
              <a:t>Most kiderül mennyire figyeltél</a:t>
            </a:r>
            <a:endParaRPr lang="hu-HU" sz="2400" dirty="0">
              <a:solidFill>
                <a:srgbClr val="0099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23488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22137B"/>
                </a:solidFill>
              </a:rPr>
              <a:t>Melyiknél lett említve a </a:t>
            </a:r>
            <a:r>
              <a:rPr lang="hu-HU" sz="2800" dirty="0" smtClean="0">
                <a:solidFill>
                  <a:srgbClr val="0066CC"/>
                </a:solidFill>
              </a:rPr>
              <a:t>négy </a:t>
            </a:r>
            <a:r>
              <a:rPr lang="hu-HU" sz="2800" dirty="0" err="1" smtClean="0">
                <a:solidFill>
                  <a:srgbClr val="0066CC"/>
                </a:solidFill>
              </a:rPr>
              <a:t>slot</a:t>
            </a:r>
            <a:r>
              <a:rPr lang="hu-HU" sz="2800" dirty="0" smtClean="0">
                <a:solidFill>
                  <a:srgbClr val="0066CC"/>
                </a:solidFill>
              </a:rPr>
              <a:t> </a:t>
            </a:r>
            <a:r>
              <a:rPr lang="hu-HU" sz="2800" dirty="0" smtClean="0">
                <a:solidFill>
                  <a:srgbClr val="22137B"/>
                </a:solidFill>
              </a:rPr>
              <a:t>kifejezés?</a:t>
            </a:r>
            <a:endParaRPr lang="hu-HU" sz="2800" dirty="0">
              <a:solidFill>
                <a:srgbClr val="22137B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3568" y="321297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a,   </a:t>
            </a:r>
            <a:r>
              <a:rPr lang="hu-HU" sz="2400" dirty="0" smtClean="0">
                <a:solidFill>
                  <a:srgbClr val="7030A0"/>
                </a:solidFill>
                <a:hlinkClick r:id="rId2" action="ppaction://hlinksldjump"/>
              </a:rPr>
              <a:t>memória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8" name="Szövegdoboz 7">
            <a:hlinkClick r:id="rId3" action="ppaction://hlinksldjump"/>
          </p:cNvPr>
          <p:cNvSpPr txBox="1"/>
          <p:nvPr/>
        </p:nvSpPr>
        <p:spPr>
          <a:xfrm>
            <a:off x="683568" y="386104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b,   </a:t>
            </a:r>
            <a:r>
              <a:rPr lang="hu-HU" sz="2400" dirty="0" smtClean="0">
                <a:solidFill>
                  <a:srgbClr val="7030A0"/>
                </a:solidFill>
                <a:hlinkClick r:id="rId3" action="ppaction://hlinksldjump"/>
              </a:rPr>
              <a:t>ház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83568" y="44371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c,   </a:t>
            </a:r>
            <a:r>
              <a:rPr lang="hu-HU" sz="2400" dirty="0" smtClean="0">
                <a:solidFill>
                  <a:srgbClr val="7030A0"/>
                </a:solidFill>
                <a:hlinkClick r:id="rId3" action="ppaction://hlinksldjump"/>
              </a:rPr>
              <a:t>monitor</a:t>
            </a:r>
            <a:endParaRPr lang="hu-HU" sz="2400" dirty="0">
              <a:solidFill>
                <a:srgbClr val="7030A0"/>
              </a:solidFill>
            </a:endParaRPr>
          </a:p>
        </p:txBody>
      </p:sp>
      <p:pic>
        <p:nvPicPr>
          <p:cNvPr id="3073" name="Picture 1" descr="C:\Users\BacsinszkyBt\AppData\Local\Microsoft\Windows\Temporary Internet Files\Content.IE5\RB485D06\MC90037107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0"/>
            <a:ext cx="1469659" cy="1955579"/>
          </a:xfrm>
          <a:prstGeom prst="rect">
            <a:avLst/>
          </a:prstGeom>
          <a:noFill/>
        </p:spPr>
      </p:pic>
      <p:pic>
        <p:nvPicPr>
          <p:cNvPr id="3074" name="Picture 2" descr="C:\Users\BacsinszkyBt\AppData\Local\Microsoft\Windows\Temporary Internet Files\Content.IE5\VFKFJ91D\MC90038355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049817"/>
            <a:ext cx="1729338" cy="380818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22137B"/>
                </a:solidFill>
              </a:rPr>
              <a:t>Kérdések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55776" y="134076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99CC"/>
                </a:solidFill>
              </a:rPr>
              <a:t>Most kiderül mennyire figyeltél</a:t>
            </a:r>
            <a:endParaRPr lang="hu-HU" sz="2400" dirty="0">
              <a:solidFill>
                <a:srgbClr val="0099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23488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22137B"/>
                </a:solidFill>
              </a:rPr>
              <a:t>Mi a Windows 8.1?</a:t>
            </a:r>
            <a:endParaRPr lang="hu-HU" sz="2800" dirty="0">
              <a:solidFill>
                <a:srgbClr val="22137B"/>
              </a:solidFill>
            </a:endParaRPr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683568" y="321297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a,   </a:t>
            </a:r>
            <a:r>
              <a:rPr lang="hu-HU" sz="2400" dirty="0" err="1" smtClean="0">
                <a:solidFill>
                  <a:srgbClr val="7030A0"/>
                </a:solidFill>
                <a:hlinkClick r:id="rId3" action="ppaction://hlinksldjump"/>
              </a:rPr>
              <a:t>videókártya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83568" y="38610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b,   </a:t>
            </a:r>
            <a:r>
              <a:rPr lang="hu-HU" sz="2400" dirty="0" smtClean="0">
                <a:solidFill>
                  <a:srgbClr val="7030A0"/>
                </a:solidFill>
                <a:hlinkClick r:id="rId4" action="ppaction://hlinksldjump"/>
              </a:rPr>
              <a:t>operációs rendszer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9" name="Szövegdoboz 8">
            <a:hlinkClick r:id="rId2" action="ppaction://hlinksldjump"/>
          </p:cNvPr>
          <p:cNvSpPr txBox="1"/>
          <p:nvPr/>
        </p:nvSpPr>
        <p:spPr>
          <a:xfrm>
            <a:off x="683568" y="44371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c,   </a:t>
            </a:r>
            <a:r>
              <a:rPr lang="hu-HU" sz="2400" dirty="0" smtClean="0">
                <a:solidFill>
                  <a:srgbClr val="7030A0"/>
                </a:solidFill>
                <a:hlinkClick r:id="rId3" action="ppaction://hlinksldjump"/>
              </a:rPr>
              <a:t>monitor</a:t>
            </a:r>
            <a:endParaRPr lang="hu-HU" sz="2400" dirty="0">
              <a:solidFill>
                <a:srgbClr val="7030A0"/>
              </a:solidFill>
            </a:endParaRPr>
          </a:p>
        </p:txBody>
      </p:sp>
      <p:pic>
        <p:nvPicPr>
          <p:cNvPr id="3073" name="Picture 1" descr="C:\Users\BacsinszkyBt\AppData\Local\Microsoft\Windows\Temporary Internet Files\Content.IE5\RB485D06\MC90037107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0"/>
            <a:ext cx="1469659" cy="1955579"/>
          </a:xfrm>
          <a:prstGeom prst="rect">
            <a:avLst/>
          </a:prstGeom>
          <a:noFill/>
        </p:spPr>
      </p:pic>
      <p:pic>
        <p:nvPicPr>
          <p:cNvPr id="3074" name="Picture 2" descr="C:\Users\BacsinszkyBt\AppData\Local\Microsoft\Windows\Temporary Internet Files\Content.IE5\VFKFJ91D\MC90038355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049817"/>
            <a:ext cx="1729338" cy="380818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22137B"/>
                </a:solidFill>
              </a:rPr>
              <a:t>Kérdések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55776" y="134076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99CC"/>
                </a:solidFill>
              </a:rPr>
              <a:t>Most kiderül mennyire figyeltél</a:t>
            </a:r>
            <a:endParaRPr lang="hu-HU" sz="2400" dirty="0">
              <a:solidFill>
                <a:srgbClr val="0099CC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23488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22137B"/>
                </a:solidFill>
              </a:rPr>
              <a:t>Ezek közül melyik volt a legdrágább?</a:t>
            </a:r>
            <a:endParaRPr lang="hu-HU" sz="2800" dirty="0">
              <a:solidFill>
                <a:srgbClr val="22137B"/>
              </a:solidFill>
            </a:endParaRPr>
          </a:p>
        </p:txBody>
      </p:sp>
      <p:sp>
        <p:nvSpPr>
          <p:cNvPr id="6" name="Szövegdoboz 5">
            <a:hlinkClick r:id="rId2" action="ppaction://hlinksldjump"/>
          </p:cNvPr>
          <p:cNvSpPr txBox="1"/>
          <p:nvPr/>
        </p:nvSpPr>
        <p:spPr>
          <a:xfrm>
            <a:off x="683568" y="321297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a,  </a:t>
            </a:r>
            <a:r>
              <a:rPr lang="hu-HU" sz="2400" dirty="0" smtClean="0">
                <a:solidFill>
                  <a:srgbClr val="7030A0"/>
                </a:solidFill>
                <a:hlinkClick r:id="rId3" action="ppaction://hlinksldjump"/>
              </a:rPr>
              <a:t> </a:t>
            </a:r>
            <a:r>
              <a:rPr lang="hu-HU" sz="2400" dirty="0" err="1" smtClean="0">
                <a:solidFill>
                  <a:srgbClr val="7030A0"/>
                </a:solidFill>
                <a:hlinkClick r:id="rId3" action="ppaction://hlinksldjump"/>
              </a:rPr>
              <a:t>alplap</a:t>
            </a:r>
            <a:r>
              <a:rPr lang="hu-HU" sz="2400" dirty="0" smtClean="0">
                <a:solidFill>
                  <a:srgbClr val="7030A0"/>
                </a:solidFill>
                <a:hlinkClick r:id="rId3" action="ppaction://hlinksldjump"/>
              </a:rPr>
              <a:t>   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8" name="Szövegdoboz 7">
            <a:hlinkClick r:id="rId4" action="ppaction://hlinksldjump"/>
          </p:cNvPr>
          <p:cNvSpPr txBox="1"/>
          <p:nvPr/>
        </p:nvSpPr>
        <p:spPr>
          <a:xfrm>
            <a:off x="683568" y="38610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b,   </a:t>
            </a:r>
            <a:r>
              <a:rPr lang="hu-HU" sz="2400" dirty="0" err="1" smtClean="0">
                <a:solidFill>
                  <a:srgbClr val="7030A0"/>
                </a:solidFill>
                <a:hlinkClick r:id="rId4" action="ppaction://hlinksldjump"/>
              </a:rPr>
              <a:t>videókártya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83568" y="44371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7030A0"/>
                </a:solidFill>
              </a:rPr>
              <a:t>c,  </a:t>
            </a:r>
            <a:r>
              <a:rPr lang="hu-HU" sz="2400" dirty="0" smtClean="0">
                <a:solidFill>
                  <a:srgbClr val="7030A0"/>
                </a:solidFill>
                <a:hlinkClick r:id="rId3" action="ppaction://hlinksldjump"/>
              </a:rPr>
              <a:t> memória</a:t>
            </a:r>
            <a:endParaRPr lang="hu-HU" sz="2400" dirty="0">
              <a:solidFill>
                <a:srgbClr val="7030A0"/>
              </a:solidFill>
            </a:endParaRPr>
          </a:p>
        </p:txBody>
      </p:sp>
      <p:pic>
        <p:nvPicPr>
          <p:cNvPr id="3073" name="Picture 1" descr="C:\Users\BacsinszkyBt\AppData\Local\Microsoft\Windows\Temporary Internet Files\Content.IE5\RB485D06\MC90037107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0"/>
            <a:ext cx="1469659" cy="1955579"/>
          </a:xfrm>
          <a:prstGeom prst="rect">
            <a:avLst/>
          </a:prstGeom>
          <a:noFill/>
        </p:spPr>
      </p:pic>
      <p:pic>
        <p:nvPicPr>
          <p:cNvPr id="3074" name="Picture 2" descr="C:\Users\BacsinszkyBt\AppData\Local\Microsoft\Windows\Temporary Internet Files\Content.IE5\VFKFJ91D\MC90038355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049817"/>
            <a:ext cx="1729338" cy="38081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  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7200" dirty="0" smtClean="0">
                <a:solidFill>
                  <a:srgbClr val="FF0000"/>
                </a:solidFill>
              </a:rPr>
              <a:t>Sajnos rossz lett a válasz! Majd máskor!</a:t>
            </a:r>
            <a:endParaRPr lang="hu-HU" sz="7200" dirty="0">
              <a:solidFill>
                <a:srgbClr val="FF0000"/>
              </a:solidFill>
            </a:endParaRPr>
          </a:p>
        </p:txBody>
      </p:sp>
      <p:pic>
        <p:nvPicPr>
          <p:cNvPr id="7169" name="Picture 1" descr="C:\Users\BacsinszkyBt\AppData\Local\Microsoft\Windows\Temporary Internet Files\Content.IE5\VFKFJ91D\MC9004238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93096"/>
            <a:ext cx="2009775" cy="1943100"/>
          </a:xfrm>
          <a:prstGeom prst="rect">
            <a:avLst/>
          </a:prstGeom>
          <a:noFill/>
        </p:spPr>
      </p:pic>
      <p:pic>
        <p:nvPicPr>
          <p:cNvPr id="7170" name="Picture 2" descr="C:\Users\BacsinszkyBt\AppData\Local\Microsoft\Windows\Temporary Internet Files\Content.IE5\1OPV81YY\MC9003835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29039"/>
            <a:ext cx="2035431" cy="2928961"/>
          </a:xfrm>
          <a:prstGeom prst="rect">
            <a:avLst/>
          </a:prstGeom>
          <a:noFill/>
        </p:spPr>
      </p:pic>
      <p:sp>
        <p:nvSpPr>
          <p:cNvPr id="6" name="Balra nyíl 5"/>
          <p:cNvSpPr/>
          <p:nvPr/>
        </p:nvSpPr>
        <p:spPr>
          <a:xfrm>
            <a:off x="107504" y="188640"/>
            <a:ext cx="2376264" cy="11521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5" action="ppaction://hlinksldjump"/>
              </a:rPr>
              <a:t>Vissza</a:t>
            </a:r>
            <a:r>
              <a:rPr lang="hu-HU" dirty="0" smtClean="0">
                <a:solidFill>
                  <a:srgbClr val="22137B"/>
                </a:solidFill>
              </a:rPr>
              <a:t> </a:t>
            </a:r>
            <a:r>
              <a:rPr lang="hu-HU" dirty="0" smtClean="0">
                <a:solidFill>
                  <a:srgbClr val="22137B"/>
                </a:solidFill>
                <a:hlinkClick r:id="rId5" action="ppaction://hlinksldjump"/>
              </a:rPr>
              <a:t>a kérdésekhez</a:t>
            </a:r>
            <a:endParaRPr lang="hu-HU" dirty="0">
              <a:solidFill>
                <a:srgbClr val="22137B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688" y="86650"/>
            <a:ext cx="2027312" cy="135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  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7200" dirty="0" smtClean="0">
                <a:solidFill>
                  <a:srgbClr val="FF0000"/>
                </a:solidFill>
              </a:rPr>
              <a:t>Sajnos rossz lett a válasz! Majd máskor!</a:t>
            </a:r>
            <a:endParaRPr lang="hu-HU" sz="7200" dirty="0">
              <a:solidFill>
                <a:srgbClr val="FF0000"/>
              </a:solidFill>
            </a:endParaRPr>
          </a:p>
        </p:txBody>
      </p:sp>
      <p:pic>
        <p:nvPicPr>
          <p:cNvPr id="7169" name="Picture 1" descr="C:\Users\BacsinszkyBt\AppData\Local\Microsoft\Windows\Temporary Internet Files\Content.IE5\VFKFJ91D\MC9004238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93096"/>
            <a:ext cx="2009775" cy="1943100"/>
          </a:xfrm>
          <a:prstGeom prst="rect">
            <a:avLst/>
          </a:prstGeom>
          <a:noFill/>
        </p:spPr>
      </p:pic>
      <p:pic>
        <p:nvPicPr>
          <p:cNvPr id="7170" name="Picture 2" descr="C:\Users\BacsinszkyBt\AppData\Local\Microsoft\Windows\Temporary Internet Files\Content.IE5\1OPV81YY\MC9003835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29039"/>
            <a:ext cx="2035431" cy="2928961"/>
          </a:xfrm>
          <a:prstGeom prst="rect">
            <a:avLst/>
          </a:prstGeom>
          <a:noFill/>
        </p:spPr>
      </p:pic>
      <p:sp>
        <p:nvSpPr>
          <p:cNvPr id="6" name="Balra nyíl 5"/>
          <p:cNvSpPr/>
          <p:nvPr/>
        </p:nvSpPr>
        <p:spPr>
          <a:xfrm>
            <a:off x="107504" y="188640"/>
            <a:ext cx="2376264" cy="11521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5" action="ppaction://hlinksldjump"/>
              </a:rPr>
              <a:t>Vissza a kérdésekhez</a:t>
            </a:r>
            <a:endParaRPr lang="hu-HU" dirty="0">
              <a:solidFill>
                <a:srgbClr val="22137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54429"/>
            <a:ext cx="2270571" cy="151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CC00"/>
                </a:solidFill>
                <a:sym typeface="Wingdings" pitchFamily="2" charset="2"/>
              </a:rPr>
              <a:t></a:t>
            </a:r>
            <a:endParaRPr lang="hu-HU" dirty="0">
              <a:solidFill>
                <a:srgbClr val="00CC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8000" dirty="0" smtClean="0">
                <a:solidFill>
                  <a:srgbClr val="00B050"/>
                </a:solidFill>
              </a:rPr>
              <a:t>EZAZ! Ügyes vagy! A Válaszod jó!</a:t>
            </a:r>
            <a:endParaRPr lang="hu-HU" sz="8000" dirty="0">
              <a:solidFill>
                <a:srgbClr val="00B050"/>
              </a:solidFill>
            </a:endParaRPr>
          </a:p>
        </p:txBody>
      </p:sp>
      <p:pic>
        <p:nvPicPr>
          <p:cNvPr id="31751" name="Picture 7" descr="C:\Users\BacsinszkyBt\AppData\Local\Microsoft\Windows\Temporary Internet Files\Content.IE5\6WF825VP\MC9004324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4365104"/>
            <a:ext cx="3068289" cy="1829172"/>
          </a:xfrm>
          <a:prstGeom prst="rect">
            <a:avLst/>
          </a:prstGeom>
          <a:noFill/>
        </p:spPr>
      </p:pic>
      <p:pic>
        <p:nvPicPr>
          <p:cNvPr id="31752" name="Picture 8" descr="C:\Users\BacsinszkyBt\AppData\Local\Microsoft\Windows\Temporary Internet Files\Content.IE5\VFKFJ91D\MC9004061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437112"/>
            <a:ext cx="2592288" cy="1939747"/>
          </a:xfrm>
          <a:prstGeom prst="rect">
            <a:avLst/>
          </a:prstGeom>
          <a:noFill/>
        </p:spPr>
      </p:pic>
      <p:sp>
        <p:nvSpPr>
          <p:cNvPr id="11" name="Balra nyíl 10"/>
          <p:cNvSpPr/>
          <p:nvPr/>
        </p:nvSpPr>
        <p:spPr>
          <a:xfrm>
            <a:off x="107504" y="188640"/>
            <a:ext cx="2376264" cy="115212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5" action="ppaction://hlinksldjump"/>
              </a:rPr>
              <a:t>Vissza a kérdésekhez</a:t>
            </a:r>
            <a:endParaRPr lang="hu-HU" dirty="0">
              <a:solidFill>
                <a:srgbClr val="22137B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1439"/>
            <a:ext cx="1547664" cy="16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7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22137B"/>
                </a:solidFill>
              </a:rPr>
              <a:t>Tartalomjegyzék</a:t>
            </a:r>
            <a:endParaRPr lang="hu-HU" dirty="0">
              <a:solidFill>
                <a:srgbClr val="22137B"/>
              </a:solidFill>
            </a:endParaRPr>
          </a:p>
        </p:txBody>
      </p:sp>
      <p:pic>
        <p:nvPicPr>
          <p:cNvPr id="9" name="Tartalom helye 8" descr="tumblr_l8sppjXHJy1qbajzvo1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805264"/>
            <a:ext cx="9144000" cy="5715000"/>
          </a:xfrm>
        </p:spPr>
      </p:pic>
      <p:sp>
        <p:nvSpPr>
          <p:cNvPr id="11" name="Szövegdoboz 10"/>
          <p:cNvSpPr txBox="1"/>
          <p:nvPr/>
        </p:nvSpPr>
        <p:spPr>
          <a:xfrm>
            <a:off x="1619672" y="191683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0" y="1268760"/>
            <a:ext cx="6444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CC"/>
              </a:buClr>
              <a:buSzPct val="100000"/>
              <a:buFont typeface="Wingdings" pitchFamily="2" charset="2"/>
              <a:buChar char="v"/>
            </a:pPr>
            <a:r>
              <a:rPr lang="hu-HU" sz="3200" dirty="0" smtClean="0">
                <a:solidFill>
                  <a:srgbClr val="0099CC"/>
                </a:solidFill>
                <a:latin typeface="Algerian" pitchFamily="82" charset="0"/>
                <a:hlinkClick r:id="rId3" action="ppaction://hlinksldjump"/>
              </a:rPr>
              <a:t>Operációs rendszer</a:t>
            </a:r>
            <a:endParaRPr lang="hu-HU" sz="3200" dirty="0" smtClean="0">
              <a:solidFill>
                <a:srgbClr val="0099CC"/>
              </a:solidFill>
              <a:latin typeface="Algerian" pitchFamily="82" charset="0"/>
              <a:hlinkClick r:id="rId4" action="ppaction://hlinksldjump"/>
            </a:endParaRPr>
          </a:p>
          <a:p>
            <a:pPr>
              <a:buClr>
                <a:srgbClr val="0066CC"/>
              </a:buClr>
              <a:buSzPct val="100000"/>
              <a:buFont typeface="Wingdings" pitchFamily="2" charset="2"/>
              <a:buChar char="v"/>
            </a:pPr>
            <a:r>
              <a:rPr lang="hu-HU" sz="3200" dirty="0" smtClean="0">
                <a:solidFill>
                  <a:srgbClr val="0099CC"/>
                </a:solidFill>
                <a:latin typeface="Algerian" pitchFamily="82" charset="0"/>
                <a:hlinkClick r:id="rId5" action="ppaction://hlinksldjump"/>
              </a:rPr>
              <a:t>Processzor</a:t>
            </a:r>
            <a:endParaRPr lang="hu-HU" sz="3200" dirty="0" smtClean="0">
              <a:solidFill>
                <a:srgbClr val="0099CC"/>
              </a:solidFill>
              <a:latin typeface="Algerian" pitchFamily="82" charset="0"/>
              <a:hlinkClick r:id="rId4" action="ppaction://hlinksldjump"/>
            </a:endParaRPr>
          </a:p>
          <a:p>
            <a:pPr>
              <a:buClr>
                <a:srgbClr val="0066CC"/>
              </a:buClr>
              <a:buSzPct val="100000"/>
              <a:buFont typeface="Wingdings" pitchFamily="2" charset="2"/>
              <a:buChar char="v"/>
            </a:pPr>
            <a:r>
              <a:rPr lang="hu-HU" sz="3200" dirty="0" smtClean="0">
                <a:solidFill>
                  <a:srgbClr val="0099CC"/>
                </a:solidFill>
                <a:latin typeface="Algerian" pitchFamily="82" charset="0"/>
                <a:hlinkClick r:id="rId6" action="ppaction://hlinksldjump"/>
              </a:rPr>
              <a:t>Alaplap</a:t>
            </a:r>
            <a:endParaRPr lang="hu-HU" sz="3200" dirty="0" smtClean="0">
              <a:solidFill>
                <a:srgbClr val="0099CC"/>
              </a:solidFill>
              <a:latin typeface="Algerian" pitchFamily="82" charset="0"/>
              <a:hlinkClick r:id="rId4" action="ppaction://hlinksldjump"/>
            </a:endParaRPr>
          </a:p>
          <a:p>
            <a:pPr>
              <a:buClr>
                <a:srgbClr val="0066CC"/>
              </a:buClr>
              <a:buSzPct val="100000"/>
              <a:buFont typeface="Wingdings" pitchFamily="2" charset="2"/>
              <a:buChar char="v"/>
            </a:pPr>
            <a:r>
              <a:rPr lang="hu-HU" sz="3200" dirty="0" smtClean="0">
                <a:solidFill>
                  <a:srgbClr val="0099CC"/>
                </a:solidFill>
                <a:latin typeface="Algerian" pitchFamily="82" charset="0"/>
                <a:hlinkClick r:id="rId7" action="ppaction://hlinksldjump"/>
              </a:rPr>
              <a:t>Memória</a:t>
            </a:r>
            <a:endParaRPr lang="hu-HU" sz="3200" dirty="0" smtClean="0">
              <a:solidFill>
                <a:srgbClr val="0099CC"/>
              </a:solidFill>
              <a:latin typeface="Algerian" pitchFamily="82" charset="0"/>
              <a:hlinkClick r:id="rId4" action="ppaction://hlinksldjump"/>
            </a:endParaRPr>
          </a:p>
          <a:p>
            <a:pPr>
              <a:buClr>
                <a:srgbClr val="0066CC"/>
              </a:buClr>
              <a:buSzPct val="100000"/>
              <a:buFont typeface="Wingdings" pitchFamily="2" charset="2"/>
              <a:buChar char="v"/>
            </a:pPr>
            <a:r>
              <a:rPr lang="hu-HU" sz="3200" dirty="0" err="1" smtClean="0">
                <a:solidFill>
                  <a:srgbClr val="0099CC"/>
                </a:solidFill>
                <a:latin typeface="Algerian" pitchFamily="82" charset="0"/>
                <a:hlinkClick r:id="rId8" action="ppaction://hlinksldjump"/>
              </a:rPr>
              <a:t>Videókártya</a:t>
            </a:r>
            <a:r>
              <a:rPr lang="hu-HU" sz="3200" dirty="0" smtClean="0">
                <a:solidFill>
                  <a:srgbClr val="0099CC"/>
                </a:solidFill>
                <a:latin typeface="Algerian" pitchFamily="82" charset="0"/>
                <a:hlinkClick r:id="rId4" action="ppaction://hlinksldjump"/>
              </a:rPr>
              <a:t> </a:t>
            </a:r>
          </a:p>
          <a:p>
            <a:pPr>
              <a:buClr>
                <a:srgbClr val="0066CC"/>
              </a:buClr>
              <a:buSzPct val="100000"/>
              <a:buFont typeface="Wingdings" pitchFamily="2" charset="2"/>
              <a:buChar char="v"/>
            </a:pPr>
            <a:r>
              <a:rPr lang="hu-HU" sz="3200" dirty="0" smtClean="0">
                <a:solidFill>
                  <a:srgbClr val="0099CC"/>
                </a:solidFill>
                <a:latin typeface="Algerian" pitchFamily="82" charset="0"/>
                <a:hlinkClick r:id="rId4" action="ppaction://hlinksldjump"/>
              </a:rPr>
              <a:t>Ház</a:t>
            </a:r>
            <a:endParaRPr lang="hu-HU" sz="3200" dirty="0" smtClean="0">
              <a:solidFill>
                <a:srgbClr val="0099CC"/>
              </a:solidFill>
              <a:latin typeface="Algerian" pitchFamily="82" charset="0"/>
              <a:hlinkClick r:id="rId9" action="ppaction://hlinksldjump"/>
            </a:endParaRPr>
          </a:p>
          <a:p>
            <a:pPr>
              <a:buClr>
                <a:srgbClr val="0066CC"/>
              </a:buClr>
              <a:buSzPct val="100000"/>
              <a:buFont typeface="Wingdings" pitchFamily="2" charset="2"/>
              <a:buChar char="v"/>
            </a:pPr>
            <a:r>
              <a:rPr lang="hu-HU" sz="3200" dirty="0" smtClean="0">
                <a:solidFill>
                  <a:srgbClr val="0099CC"/>
                </a:solidFill>
                <a:latin typeface="Algerian" pitchFamily="82" charset="0"/>
                <a:hlinkClick r:id="rId9" action="ppaction://hlinksldjump"/>
              </a:rPr>
              <a:t>Perifériák</a:t>
            </a:r>
            <a:endParaRPr lang="hu-HU" sz="3200" dirty="0" smtClean="0">
              <a:solidFill>
                <a:srgbClr val="0099CC"/>
              </a:solidFill>
              <a:latin typeface="Algerian" pitchFamily="82" charset="0"/>
            </a:endParaRPr>
          </a:p>
          <a:p>
            <a:pPr>
              <a:buClr>
                <a:srgbClr val="0066CC"/>
              </a:buClr>
              <a:buSzPct val="100000"/>
              <a:buFont typeface="Wingdings" pitchFamily="2" charset="2"/>
              <a:buChar char="v"/>
            </a:pPr>
            <a:r>
              <a:rPr lang="hu-HU" sz="3200" dirty="0" smtClean="0">
                <a:solidFill>
                  <a:srgbClr val="0099CC"/>
                </a:solidFill>
                <a:latin typeface="Algerian" pitchFamily="82" charset="0"/>
                <a:hlinkClick r:id="rId10" action="ppaction://hlinksldjump"/>
              </a:rPr>
              <a:t>Kérdések</a:t>
            </a:r>
            <a:endParaRPr lang="hu-HU" sz="3200" dirty="0" smtClean="0">
              <a:solidFill>
                <a:srgbClr val="0099CC"/>
              </a:solidFill>
              <a:latin typeface="Algerian" pitchFamily="82" charset="0"/>
            </a:endParaRPr>
          </a:p>
          <a:p>
            <a:pPr>
              <a:buClr>
                <a:srgbClr val="0066CC"/>
              </a:buClr>
              <a:buSzPct val="100000"/>
              <a:buFont typeface="Wingdings" pitchFamily="2" charset="2"/>
              <a:buChar char="v"/>
            </a:pPr>
            <a:r>
              <a:rPr lang="hu-HU" sz="3200" dirty="0" smtClean="0">
                <a:solidFill>
                  <a:srgbClr val="0099CC"/>
                </a:solidFill>
                <a:latin typeface="Algerian" pitchFamily="82" charset="0"/>
                <a:hlinkClick r:id="rId11" action="ppaction://hlinksldjump"/>
              </a:rPr>
              <a:t>Források</a:t>
            </a:r>
            <a:endParaRPr lang="hu-HU" sz="3200" dirty="0">
              <a:solidFill>
                <a:srgbClr val="0099CC"/>
              </a:solidFill>
              <a:latin typeface="Algerian" pitchFamily="82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076056" y="256490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66CC"/>
                </a:solidFill>
              </a:rPr>
              <a:t>Kattints  arra amelyik érdekel </a:t>
            </a:r>
            <a:r>
              <a:rPr lang="hu-HU" sz="2400" dirty="0" smtClean="0">
                <a:solidFill>
                  <a:srgbClr val="0066CC"/>
                </a:solidFill>
                <a:sym typeface="Wingdings" pitchFamily="2" charset="2"/>
              </a:rPr>
              <a:t></a:t>
            </a:r>
            <a:endParaRPr lang="hu-HU" sz="2400" dirty="0">
              <a:solidFill>
                <a:srgbClr val="0066CC"/>
              </a:solidFill>
            </a:endParaRPr>
          </a:p>
        </p:txBody>
      </p:sp>
      <p:pic>
        <p:nvPicPr>
          <p:cNvPr id="1028" name="Picture 4" descr="C:\Users\BacsinszkyBt\AppData\Local\Microsoft\Windows\Temporary Internet Files\Content.IE5\1OPV81YY\MC900361506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3933056"/>
            <a:ext cx="1825142" cy="153344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CC00"/>
                </a:solidFill>
                <a:sym typeface="Wingdings" pitchFamily="2" charset="2"/>
              </a:rPr>
              <a:t></a:t>
            </a:r>
            <a:endParaRPr lang="hu-HU" dirty="0">
              <a:solidFill>
                <a:srgbClr val="00CC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8000" dirty="0" smtClean="0">
                <a:solidFill>
                  <a:srgbClr val="00B050"/>
                </a:solidFill>
              </a:rPr>
              <a:t>EZAZ! Ügyes vagy! A Válaszod jó!</a:t>
            </a:r>
            <a:endParaRPr lang="hu-HU" sz="8000" dirty="0">
              <a:solidFill>
                <a:srgbClr val="00B050"/>
              </a:solidFill>
            </a:endParaRPr>
          </a:p>
        </p:txBody>
      </p:sp>
      <p:pic>
        <p:nvPicPr>
          <p:cNvPr id="31751" name="Picture 7" descr="C:\Users\BacsinszkyBt\AppData\Local\Microsoft\Windows\Temporary Internet Files\Content.IE5\6WF825VP\MC9004324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4365104"/>
            <a:ext cx="3068289" cy="1829172"/>
          </a:xfrm>
          <a:prstGeom prst="rect">
            <a:avLst/>
          </a:prstGeom>
          <a:noFill/>
        </p:spPr>
      </p:pic>
      <p:pic>
        <p:nvPicPr>
          <p:cNvPr id="31752" name="Picture 8" descr="C:\Users\BacsinszkyBt\AppData\Local\Microsoft\Windows\Temporary Internet Files\Content.IE5\VFKFJ91D\MC9004061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437112"/>
            <a:ext cx="2592288" cy="1939747"/>
          </a:xfrm>
          <a:prstGeom prst="rect">
            <a:avLst/>
          </a:prstGeom>
          <a:noFill/>
        </p:spPr>
      </p:pic>
      <p:sp>
        <p:nvSpPr>
          <p:cNvPr id="11" name="Balra nyíl 10">
            <a:hlinkClick r:id="rId5" action="ppaction://hlinksldjump"/>
          </p:cNvPr>
          <p:cNvSpPr/>
          <p:nvPr/>
        </p:nvSpPr>
        <p:spPr>
          <a:xfrm>
            <a:off x="107504" y="188640"/>
            <a:ext cx="2376264" cy="1152128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5" action="ppaction://hlinksldjump"/>
              </a:rPr>
              <a:t>Vissza a kérdésekhez</a:t>
            </a:r>
            <a:endParaRPr lang="hu-HU" dirty="0">
              <a:solidFill>
                <a:srgbClr val="22137B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1439"/>
            <a:ext cx="1547664" cy="16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7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  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7200" dirty="0" smtClean="0">
                <a:solidFill>
                  <a:srgbClr val="FF0000"/>
                </a:solidFill>
              </a:rPr>
              <a:t>Sajnos rossz lett a válasz! Majd máskor!</a:t>
            </a:r>
            <a:endParaRPr lang="hu-HU" sz="7200" dirty="0">
              <a:solidFill>
                <a:srgbClr val="FF0000"/>
              </a:solidFill>
            </a:endParaRPr>
          </a:p>
        </p:txBody>
      </p:sp>
      <p:pic>
        <p:nvPicPr>
          <p:cNvPr id="7169" name="Picture 1" descr="C:\Users\BacsinszkyBt\AppData\Local\Microsoft\Windows\Temporary Internet Files\Content.IE5\VFKFJ91D\MC9004238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93096"/>
            <a:ext cx="2009775" cy="1943100"/>
          </a:xfrm>
          <a:prstGeom prst="rect">
            <a:avLst/>
          </a:prstGeom>
          <a:noFill/>
        </p:spPr>
      </p:pic>
      <p:pic>
        <p:nvPicPr>
          <p:cNvPr id="7170" name="Picture 2" descr="C:\Users\BacsinszkyBt\AppData\Local\Microsoft\Windows\Temporary Internet Files\Content.IE5\1OPV81YY\MC9003835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29039"/>
            <a:ext cx="2035431" cy="2928961"/>
          </a:xfrm>
          <a:prstGeom prst="rect">
            <a:avLst/>
          </a:prstGeom>
          <a:noFill/>
        </p:spPr>
      </p:pic>
      <p:sp>
        <p:nvSpPr>
          <p:cNvPr id="7" name="Jobbra nyíl 6"/>
          <p:cNvSpPr/>
          <p:nvPr/>
        </p:nvSpPr>
        <p:spPr>
          <a:xfrm>
            <a:off x="395536" y="332656"/>
            <a:ext cx="2592288" cy="122413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5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54429"/>
            <a:ext cx="2270571" cy="151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CC00"/>
                </a:solidFill>
                <a:sym typeface="Wingdings" pitchFamily="2" charset="2"/>
              </a:rPr>
              <a:t>   </a:t>
            </a:r>
            <a:endParaRPr lang="hu-HU" dirty="0">
              <a:solidFill>
                <a:srgbClr val="00CC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8000" dirty="0" smtClean="0">
                <a:solidFill>
                  <a:srgbClr val="00B050"/>
                </a:solidFill>
              </a:rPr>
              <a:t>EZ AZ! Ügyes vagy! A válaszod jó!</a:t>
            </a:r>
            <a:endParaRPr lang="hu-HU" sz="8000" dirty="0">
              <a:solidFill>
                <a:srgbClr val="00B050"/>
              </a:solidFill>
            </a:endParaRPr>
          </a:p>
        </p:txBody>
      </p:sp>
      <p:pic>
        <p:nvPicPr>
          <p:cNvPr id="31751" name="Picture 7" descr="C:\Users\BacsinszkyBt\AppData\Local\Microsoft\Windows\Temporary Internet Files\Content.IE5\6WF825VP\MC9004324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1" y="4365104"/>
            <a:ext cx="3068289" cy="1829172"/>
          </a:xfrm>
          <a:prstGeom prst="rect">
            <a:avLst/>
          </a:prstGeom>
          <a:noFill/>
        </p:spPr>
      </p:pic>
      <p:pic>
        <p:nvPicPr>
          <p:cNvPr id="31752" name="Picture 8" descr="C:\Users\BacsinszkyBt\AppData\Local\Microsoft\Windows\Temporary Internet Files\Content.IE5\VFKFJ91D\MC90040611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437112"/>
            <a:ext cx="2592288" cy="1939747"/>
          </a:xfrm>
          <a:prstGeom prst="rect">
            <a:avLst/>
          </a:prstGeom>
          <a:noFill/>
        </p:spPr>
      </p:pic>
      <p:sp>
        <p:nvSpPr>
          <p:cNvPr id="7" name="Jobbra nyíl 6"/>
          <p:cNvSpPr/>
          <p:nvPr/>
        </p:nvSpPr>
        <p:spPr>
          <a:xfrm>
            <a:off x="395536" y="188640"/>
            <a:ext cx="2232248" cy="1224136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5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1439"/>
            <a:ext cx="1547664" cy="16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7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22137B"/>
                </a:solidFill>
              </a:rPr>
              <a:t>Források 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sz="2400" dirty="0" smtClean="0">
                <a:hlinkClick r:id="rId2"/>
              </a:rPr>
              <a:t>http://pcworld.hu/szoftver/xp-vs-7-vs-81-melyik-a-legjobb-windows.html</a:t>
            </a:r>
            <a:endParaRPr lang="hu-HU" sz="2400" dirty="0" smtClean="0"/>
          </a:p>
          <a:p>
            <a:r>
              <a:rPr lang="hu-HU" sz="2400" dirty="0" smtClean="0">
                <a:hlinkClick r:id="rId3"/>
              </a:rPr>
              <a:t>http://gisfigyelo.geocentrum.hu/informatika/kisokos_processzor.html</a:t>
            </a:r>
            <a:endParaRPr lang="hu-HU" sz="2400" dirty="0" smtClean="0"/>
          </a:p>
          <a:p>
            <a:r>
              <a:rPr lang="hu-HU" sz="2400" dirty="0" smtClean="0">
                <a:hlinkClick r:id="rId4"/>
              </a:rPr>
              <a:t>http://ark.intel.com/products/64582/</a:t>
            </a:r>
            <a:endParaRPr lang="hu-HU" sz="2400" dirty="0" smtClean="0"/>
          </a:p>
          <a:p>
            <a:r>
              <a:rPr lang="hu-HU" sz="2400" dirty="0" smtClean="0">
                <a:hlinkClick r:id="rId5"/>
              </a:rPr>
              <a:t>http://ark.intel.com/products/63697</a:t>
            </a:r>
            <a:endParaRPr lang="hu-HU" sz="2400" dirty="0" smtClean="0"/>
          </a:p>
          <a:p>
            <a:r>
              <a:rPr lang="hu-HU" sz="2400" dirty="0" smtClean="0">
                <a:hlinkClick r:id="rId6"/>
              </a:rPr>
              <a:t>http://ark.intel.com/products/77488/Intel-Core-i3-4160-Processor-3M-Cache-3_60-GHz</a:t>
            </a:r>
            <a:endParaRPr lang="hu-HU" sz="2400" dirty="0" smtClean="0"/>
          </a:p>
          <a:p>
            <a:r>
              <a:rPr lang="hu-HU" sz="2400" dirty="0" smtClean="0">
                <a:hlinkClick r:id="rId7"/>
              </a:rPr>
              <a:t>http://www.olcsobbat.hu</a:t>
            </a:r>
            <a:endParaRPr lang="hu-HU" sz="2400" dirty="0" smtClean="0"/>
          </a:p>
          <a:p>
            <a:r>
              <a:rPr lang="hu-HU" sz="2400" dirty="0" smtClean="0">
                <a:hlinkClick r:id="rId8"/>
              </a:rPr>
              <a:t>http://www.videocardbenchmark.net/high_end_gpus.html</a:t>
            </a:r>
            <a:endParaRPr lang="hu-HU" sz="2400" dirty="0" smtClean="0"/>
          </a:p>
          <a:p>
            <a:r>
              <a:rPr lang="hu-HU" sz="2400" dirty="0" smtClean="0">
                <a:hlinkClick r:id="rId9"/>
              </a:rPr>
              <a:t>http://www.emag.hu/videokartyak/c?gclid=CNLIhZDlmMICFbPJtAodVUoAjA</a:t>
            </a:r>
            <a:endParaRPr lang="hu-HU" sz="2400" dirty="0" smtClean="0"/>
          </a:p>
          <a:p>
            <a:r>
              <a:rPr lang="hu-HU" sz="2400" dirty="0" smtClean="0">
                <a:hlinkClick r:id="rId10"/>
              </a:rPr>
              <a:t>http://www.arukereso.hu/szamitogep-haz-c3085/corsair/obsidian-800d-cc800dw-p38994295/</a:t>
            </a:r>
            <a:endParaRPr lang="hu-HU" sz="2400" dirty="0" smtClean="0"/>
          </a:p>
          <a:p>
            <a:r>
              <a:rPr lang="hu-HU" sz="2400" dirty="0" smtClean="0">
                <a:hlinkClick r:id="rId11"/>
              </a:rPr>
              <a:t>http://oaziscomputer.hu/hirek-tesztek/asus-pb278qr-attekintes</a:t>
            </a:r>
            <a:endParaRPr lang="hu-HU" sz="2400" dirty="0" smtClean="0"/>
          </a:p>
          <a:p>
            <a:endParaRPr lang="hu-HU" sz="2400" dirty="0"/>
          </a:p>
        </p:txBody>
      </p:sp>
      <p:pic>
        <p:nvPicPr>
          <p:cNvPr id="19457" name="Picture 1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260648"/>
            <a:ext cx="1224136" cy="1249690"/>
          </a:xfrm>
          <a:prstGeom prst="rect">
            <a:avLst/>
          </a:prstGeom>
          <a:noFill/>
        </p:spPr>
      </p:pic>
      <p:sp>
        <p:nvSpPr>
          <p:cNvPr id="6" name="Jobbra nyíl 5">
            <a:hlinkClick r:id="rId13" action="ppaction://hlinksldjump"/>
          </p:cNvPr>
          <p:cNvSpPr/>
          <p:nvPr/>
        </p:nvSpPr>
        <p:spPr>
          <a:xfrm>
            <a:off x="7308304" y="5877272"/>
            <a:ext cx="1475656" cy="792088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13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068960"/>
            <a:ext cx="2669732" cy="1640647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86239"/>
            <a:ext cx="3456384" cy="3171761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66CC"/>
                </a:solidFill>
              </a:rPr>
              <a:t>Köszönöm a figyelmet! </a:t>
            </a:r>
            <a:r>
              <a:rPr lang="hu-HU" dirty="0" smtClean="0">
                <a:solidFill>
                  <a:srgbClr val="0066CC"/>
                </a:solidFill>
                <a:sym typeface="Wingdings" pitchFamily="2" charset="2"/>
              </a:rPr>
              <a:t></a:t>
            </a:r>
            <a:endParaRPr lang="hu-HU" dirty="0">
              <a:solidFill>
                <a:srgbClr val="0066CC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6000" dirty="0" smtClean="0">
                <a:solidFill>
                  <a:srgbClr val="0099CC"/>
                </a:solidFill>
              </a:rPr>
              <a:t>További szép napot!</a:t>
            </a:r>
            <a:endParaRPr lang="hu-HU" sz="6000" dirty="0">
              <a:solidFill>
                <a:srgbClr val="0099CC"/>
              </a:solidFill>
            </a:endParaRPr>
          </a:p>
        </p:txBody>
      </p:sp>
      <p:pic>
        <p:nvPicPr>
          <p:cNvPr id="6145" name="Picture 1" descr="C:\Users\BacsinszkyBt\AppData\Local\Microsoft\Windows\Temporary Internet Files\Content.IE5\6WF825VP\MC90043381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601388"/>
            <a:ext cx="936104" cy="936104"/>
          </a:xfrm>
          <a:prstGeom prst="rect">
            <a:avLst/>
          </a:prstGeom>
          <a:noFill/>
        </p:spPr>
      </p:pic>
      <p:pic>
        <p:nvPicPr>
          <p:cNvPr id="6147" name="Picture 3" descr="C:\Users\BacsinszkyBt\AppData\Local\Microsoft\Windows\Temporary Internet Files\Content.IE5\1OPV81YY\MC900442022[2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212976"/>
            <a:ext cx="1080120" cy="894645"/>
          </a:xfrm>
          <a:prstGeom prst="rect">
            <a:avLst/>
          </a:prstGeom>
          <a:noFill/>
          <a:scene3d>
            <a:camera prst="orthographicFront">
              <a:rot lat="0" lon="3600000" rev="0"/>
            </a:camera>
            <a:lightRig rig="threePt" dir="t"/>
          </a:scene3d>
        </p:spPr>
      </p:pic>
      <p:pic>
        <p:nvPicPr>
          <p:cNvPr id="6150" name="Picture 6" descr="C:\Users\BacsinszkyBt\AppData\Local\Microsoft\Windows\Temporary Internet Files\Content.IE5\1OPV81YY\MC90042573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725144"/>
            <a:ext cx="724860" cy="661938"/>
          </a:xfrm>
          <a:prstGeom prst="rect">
            <a:avLst/>
          </a:prstGeom>
          <a:noFill/>
        </p:spPr>
      </p:pic>
      <p:pic>
        <p:nvPicPr>
          <p:cNvPr id="1026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140968"/>
            <a:ext cx="3024336" cy="2985332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0066CC"/>
                </a:solidFill>
                <a:latin typeface="Bauhaus 93" pitchFamily="82" charset="0"/>
              </a:rPr>
              <a:t>               </a:t>
            </a:r>
            <a:r>
              <a:rPr lang="hu-HU" dirty="0" err="1" smtClean="0">
                <a:solidFill>
                  <a:srgbClr val="0066CC"/>
                </a:solidFill>
                <a:latin typeface="Bauhaus 93" pitchFamily="82" charset="0"/>
              </a:rPr>
              <a:t>Operásiós</a:t>
            </a:r>
            <a:r>
              <a:rPr lang="hu-HU" dirty="0" smtClean="0">
                <a:solidFill>
                  <a:srgbClr val="0066CC"/>
                </a:solidFill>
                <a:latin typeface="Bauhaus 93" pitchFamily="82" charset="0"/>
              </a:rPr>
              <a:t> rendszer</a:t>
            </a:r>
            <a:endParaRPr lang="hu-HU" dirty="0">
              <a:solidFill>
                <a:srgbClr val="0066CC"/>
              </a:solidFill>
              <a:latin typeface="Bauhaus 93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67744" y="1340768"/>
            <a:ext cx="6717432" cy="5517233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Windows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8.1</a:t>
            </a:r>
          </a:p>
          <a:p>
            <a:pPr algn="ctr" fontAlgn="base">
              <a:buNone/>
            </a:pP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Windows 7 funkcióit mind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megkapta a Windows 8 is úgy, hogy közben néhány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modult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tovább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fejlesztettek. Például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még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csiszolgatták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az </a:t>
            </a:r>
            <a:r>
              <a:rPr lang="hu-HU" sz="2400" dirty="0" err="1">
                <a:solidFill>
                  <a:schemeClr val="tx2">
                    <a:lumMod val="75000"/>
                  </a:schemeClr>
                </a:solidFill>
              </a:rPr>
              <a:t>ASLR-t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 és a </a:t>
            </a:r>
            <a:r>
              <a:rPr lang="hu-HU" sz="2400" dirty="0" err="1">
                <a:solidFill>
                  <a:schemeClr val="tx2">
                    <a:lumMod val="75000"/>
                  </a:schemeClr>
                </a:solidFill>
              </a:rPr>
              <a:t>DEP-et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, hogy azt még kevesebb kártevő tudja kicselezni. Az UEFI támogatásának köszönhetően bekerült a rendszerbe a </a:t>
            </a:r>
            <a:r>
              <a:rPr lang="hu-HU" sz="2400" dirty="0" err="1">
                <a:solidFill>
                  <a:schemeClr val="tx2">
                    <a:lumMod val="75000"/>
                  </a:schemeClr>
                </a:solidFill>
              </a:rPr>
              <a:t>Secure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 boot lehetősége, ami csak a digitális aláírással hitelesített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programok betöltődését engedi.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A Windows </a:t>
            </a:r>
            <a:r>
              <a:rPr lang="hu-HU" sz="2400" dirty="0" err="1">
                <a:solidFill>
                  <a:schemeClr val="tx2">
                    <a:lumMod val="75000"/>
                  </a:schemeClr>
                </a:solidFill>
              </a:rPr>
              <a:t>Defender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</a:rPr>
              <a:t> is szintet lépett, teljes értékű vírusvédelmet </a:t>
            </a:r>
            <a:r>
              <a:rPr lang="hu-HU" sz="2400" dirty="0" smtClean="0">
                <a:solidFill>
                  <a:schemeClr val="tx2">
                    <a:lumMod val="75000"/>
                  </a:schemeClr>
                </a:solidFill>
              </a:rPr>
              <a:t>kapott. </a:t>
            </a:r>
            <a:endParaRPr lang="hu-HU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hu-HU" sz="3600" dirty="0">
              <a:solidFill>
                <a:srgbClr val="22137B"/>
              </a:solidFill>
            </a:endParaRPr>
          </a:p>
        </p:txBody>
      </p:sp>
      <p:pic>
        <p:nvPicPr>
          <p:cNvPr id="5" name="Kép 4" descr="tumblr_l8sppjXHJy1qbajzv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1248"/>
            <a:ext cx="9144000" cy="3126314"/>
          </a:xfrm>
          <a:prstGeom prst="rect">
            <a:avLst/>
          </a:prstGeom>
        </p:spPr>
      </p:pic>
      <p:pic>
        <p:nvPicPr>
          <p:cNvPr id="6" name="Kép 5" descr="letölté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2242947" cy="1397893"/>
          </a:xfrm>
          <a:prstGeom prst="rect">
            <a:avLst/>
          </a:prstGeom>
        </p:spPr>
      </p:pic>
      <p:pic>
        <p:nvPicPr>
          <p:cNvPr id="7" name="Kép 6" descr="letölté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6"/>
            <a:ext cx="2267744" cy="1269936"/>
          </a:xfrm>
          <a:prstGeom prst="rect">
            <a:avLst/>
          </a:prstGeom>
        </p:spPr>
      </p:pic>
      <p:pic>
        <p:nvPicPr>
          <p:cNvPr id="8" name="Kép 7" descr="windows-8-desktop-clock-08-700x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72233"/>
            <a:ext cx="2267744" cy="1415720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>
            <a:off x="6732240" y="5777880"/>
            <a:ext cx="1944216" cy="1080120"/>
          </a:xfrm>
          <a:prstGeom prst="rightArrow">
            <a:avLst/>
          </a:prstGeom>
          <a:solidFill>
            <a:srgbClr val="04D2EE"/>
          </a:solidFill>
          <a:ln w="31750"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6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10" name="Balra nyíl 9"/>
          <p:cNvSpPr/>
          <p:nvPr/>
        </p:nvSpPr>
        <p:spPr>
          <a:xfrm>
            <a:off x="323528" y="5733256"/>
            <a:ext cx="2016224" cy="1124744"/>
          </a:xfrm>
          <a:prstGeom prst="leftArrow">
            <a:avLst/>
          </a:prstGeom>
          <a:solidFill>
            <a:srgbClr val="04D2EE"/>
          </a:solidFill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7" action="ppaction://hlinksldjump"/>
              </a:rPr>
              <a:t>Tartalom</a:t>
            </a:r>
            <a:endParaRPr lang="hu-HU" dirty="0">
              <a:solidFill>
                <a:srgbClr val="22137B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0066CC"/>
                </a:solidFill>
                <a:latin typeface="Algerian" pitchFamily="82" charset="0"/>
              </a:rPr>
              <a:t>Processzor</a:t>
            </a:r>
            <a:endParaRPr lang="hu-HU" dirty="0">
              <a:solidFill>
                <a:srgbClr val="0066CC"/>
              </a:solidFill>
              <a:latin typeface="Algerian" pitchFamily="82" charset="0"/>
            </a:endParaRPr>
          </a:p>
        </p:txBody>
      </p:sp>
      <p:pic>
        <p:nvPicPr>
          <p:cNvPr id="4" name="Tartalom helye 3" descr="tumblr_l8sppjXHJy1qbajzvo1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20" y="5589240"/>
            <a:ext cx="9151520" cy="5719700"/>
          </a:xfrm>
        </p:spPr>
      </p:pic>
      <p:sp>
        <p:nvSpPr>
          <p:cNvPr id="6" name="Szövegdoboz 5"/>
          <p:cNvSpPr txBox="1"/>
          <p:nvPr/>
        </p:nvSpPr>
        <p:spPr>
          <a:xfrm>
            <a:off x="3203848" y="2276872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 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A jelenleg legerősebb kereskedelmi forgalomban is kapható CPU az Intel </a:t>
            </a:r>
            <a:r>
              <a:rPr lang="hu-HU" sz="2800" dirty="0" err="1">
                <a:solidFill>
                  <a:schemeClr val="tx2">
                    <a:lumMod val="75000"/>
                  </a:schemeClr>
                </a:solidFill>
              </a:rPr>
              <a:t>Xeon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 E5-2687W @ 3.10GHz, aminek hazai ára 504 ezer forint </a:t>
            </a:r>
            <a:r>
              <a:rPr lang="hu-HU" sz="2800" dirty="0" smtClean="0">
                <a:solidFill>
                  <a:schemeClr val="tx2">
                    <a:lumMod val="75000"/>
                  </a:schemeClr>
                </a:solidFill>
              </a:rPr>
              <a:t>bruttó.</a:t>
            </a:r>
            <a:r>
              <a:rPr lang="hu-HU" sz="28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7" name="Kép 6" descr="366724_intel_xeon_e5_2603v2_180gh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1714500" cy="1484784"/>
          </a:xfrm>
          <a:prstGeom prst="rect">
            <a:avLst/>
          </a:prstGeom>
        </p:spPr>
      </p:pic>
      <p:pic>
        <p:nvPicPr>
          <p:cNvPr id="8" name="Kép 7" descr="Intel-Xeon-E5-2687W-3.10GHz-Tr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84984"/>
            <a:ext cx="1691680" cy="1484784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139952" y="1340768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22137B"/>
                </a:solidFill>
              </a:rPr>
              <a:t>Mi is az a processzor?</a:t>
            </a:r>
            <a:endParaRPr lang="hu-HU" sz="3200" dirty="0">
              <a:solidFill>
                <a:srgbClr val="22137B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843808" y="2276872"/>
            <a:ext cx="6084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solidFill>
                  <a:srgbClr val="22137B"/>
                </a:solidFill>
              </a:rPr>
              <a:t>A processzor </a:t>
            </a:r>
            <a:r>
              <a:rPr lang="hu-HU" sz="2400" dirty="0" smtClean="0">
                <a:solidFill>
                  <a:srgbClr val="22137B"/>
                </a:solidFill>
              </a:rPr>
              <a:t>(</a:t>
            </a:r>
            <a:r>
              <a:rPr lang="hu-HU" sz="2400" dirty="0" err="1">
                <a:solidFill>
                  <a:srgbClr val="22137B"/>
                </a:solidFill>
              </a:rPr>
              <a:t>Central</a:t>
            </a:r>
            <a:r>
              <a:rPr lang="hu-HU" sz="2400" dirty="0">
                <a:solidFill>
                  <a:srgbClr val="22137B"/>
                </a:solidFill>
              </a:rPr>
              <a:t> </a:t>
            </a:r>
            <a:r>
              <a:rPr lang="hu-HU" sz="2400" dirty="0" err="1">
                <a:solidFill>
                  <a:srgbClr val="22137B"/>
                </a:solidFill>
              </a:rPr>
              <a:t>Processing</a:t>
            </a:r>
            <a:r>
              <a:rPr lang="hu-HU" sz="2400" dirty="0">
                <a:solidFill>
                  <a:srgbClr val="22137B"/>
                </a:solidFill>
              </a:rPr>
              <a:t> Unit) a számítógép azon egysége, amely az utasítások értelmezését és végrehajtását vezérlő áramköröket tartalmazza. A </a:t>
            </a:r>
            <a:r>
              <a:rPr lang="hu-HU" sz="2400" dirty="0" smtClean="0">
                <a:solidFill>
                  <a:srgbClr val="22137B"/>
                </a:solidFill>
              </a:rPr>
              <a:t>CPU</a:t>
            </a:r>
            <a:r>
              <a:rPr lang="hu-HU" sz="2400" dirty="0">
                <a:solidFill>
                  <a:srgbClr val="22137B"/>
                </a:solidFill>
              </a:rPr>
              <a:t> az alaplapon helyezkedik el, annak legfontosabb része.</a:t>
            </a:r>
          </a:p>
        </p:txBody>
      </p:sp>
      <p:sp>
        <p:nvSpPr>
          <p:cNvPr id="12" name="Jobbra nyíl 11"/>
          <p:cNvSpPr/>
          <p:nvPr/>
        </p:nvSpPr>
        <p:spPr>
          <a:xfrm>
            <a:off x="6732240" y="5777880"/>
            <a:ext cx="1944216" cy="1080120"/>
          </a:xfrm>
          <a:prstGeom prst="rightArrow">
            <a:avLst/>
          </a:prstGeom>
          <a:solidFill>
            <a:srgbClr val="04D2EE"/>
          </a:solidFill>
          <a:ln w="31750"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5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13" name="Balra nyíl 12"/>
          <p:cNvSpPr/>
          <p:nvPr/>
        </p:nvSpPr>
        <p:spPr>
          <a:xfrm>
            <a:off x="323528" y="5733256"/>
            <a:ext cx="2016224" cy="1124744"/>
          </a:xfrm>
          <a:prstGeom prst="leftArrow">
            <a:avLst/>
          </a:prstGeom>
          <a:solidFill>
            <a:srgbClr val="04D2EE"/>
          </a:solidFill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6" action="ppaction://hlinksldjump"/>
              </a:rPr>
              <a:t>Tartalom</a:t>
            </a:r>
            <a:endParaRPr lang="hu-HU" dirty="0">
              <a:solidFill>
                <a:srgbClr val="22137B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build="allAtOnce"/>
      <p:bldP spid="11" grpId="0" build="allAtOnce"/>
      <p:bldP spid="11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836712"/>
            <a:ext cx="2458616" cy="4525963"/>
          </a:xfrm>
        </p:spPr>
        <p:txBody>
          <a:bodyPr numCol="1"/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Memória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TDP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Mag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smtClean="0"/>
              <a:t>Memória-sávszélesség</a:t>
            </a:r>
          </a:p>
          <a:p>
            <a:pPr>
              <a:buFont typeface="Wingdings" pitchFamily="2" charset="2"/>
              <a:buChar char="Ø"/>
            </a:pPr>
            <a:endParaRPr lang="hu-HU" dirty="0"/>
          </a:p>
        </p:txBody>
      </p:sp>
      <p:pic>
        <p:nvPicPr>
          <p:cNvPr id="5" name="Kép 4" descr="tumblr_l8sppjXHJy1qbajzv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5445224"/>
            <a:ext cx="10087624" cy="6304765"/>
          </a:xfrm>
          <a:prstGeom prst="rect">
            <a:avLst/>
          </a:prstGeom>
        </p:spPr>
      </p:pic>
      <p:sp>
        <p:nvSpPr>
          <p:cNvPr id="6" name="Balra nyíl 5"/>
          <p:cNvSpPr/>
          <p:nvPr/>
        </p:nvSpPr>
        <p:spPr>
          <a:xfrm>
            <a:off x="323528" y="5733256"/>
            <a:ext cx="2016224" cy="1124744"/>
          </a:xfrm>
          <a:prstGeom prst="leftArrow">
            <a:avLst/>
          </a:prstGeom>
          <a:solidFill>
            <a:srgbClr val="04D2EE"/>
          </a:solidFill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3" action="ppaction://hlinksldjump"/>
              </a:rPr>
              <a:t>Tartalom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7" name="Jobbra nyíl 6"/>
          <p:cNvSpPr/>
          <p:nvPr/>
        </p:nvSpPr>
        <p:spPr>
          <a:xfrm>
            <a:off x="6732240" y="5777880"/>
            <a:ext cx="1944216" cy="1080120"/>
          </a:xfrm>
          <a:prstGeom prst="rightArrow">
            <a:avLst/>
          </a:prstGeom>
          <a:solidFill>
            <a:srgbClr val="04D2EE"/>
          </a:solidFill>
          <a:ln w="31750"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4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4716016" y="0"/>
            <a:ext cx="0" cy="5445224"/>
          </a:xfrm>
          <a:prstGeom prst="line">
            <a:avLst/>
          </a:prstGeom>
          <a:ln w="19050">
            <a:solidFill>
              <a:srgbClr val="04D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2411760" y="0"/>
            <a:ext cx="0" cy="5445224"/>
          </a:xfrm>
          <a:prstGeom prst="line">
            <a:avLst/>
          </a:prstGeom>
          <a:ln w="19050">
            <a:solidFill>
              <a:srgbClr val="04D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948264" y="0"/>
            <a:ext cx="0" cy="5445224"/>
          </a:xfrm>
          <a:prstGeom prst="line">
            <a:avLst/>
          </a:prstGeom>
          <a:ln w="19050">
            <a:solidFill>
              <a:srgbClr val="04D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2411760" y="692696"/>
            <a:ext cx="673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2411760" y="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Intel </a:t>
            </a:r>
            <a:r>
              <a:rPr lang="hu-HU" dirty="0" err="1"/>
              <a:t>Xeon</a:t>
            </a:r>
            <a:r>
              <a:rPr lang="hu-HU" dirty="0"/>
              <a:t> E5-2687W @ </a:t>
            </a:r>
            <a:r>
              <a:rPr lang="hu-HU" dirty="0" smtClean="0"/>
              <a:t>3.10GHz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716016" y="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Intel® </a:t>
            </a:r>
            <a:r>
              <a:rPr lang="hu-HU" dirty="0" err="1"/>
              <a:t>Core</a:t>
            </a:r>
            <a:r>
              <a:rPr lang="hu-HU" dirty="0"/>
              <a:t>™ i3-4160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7164288" y="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Intel </a:t>
            </a:r>
            <a:r>
              <a:rPr lang="hu-HU" dirty="0" err="1"/>
              <a:t>Core</a:t>
            </a:r>
            <a:r>
              <a:rPr lang="hu-HU" dirty="0"/>
              <a:t> i7-3930K 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2843808" y="90872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256 GB</a:t>
            </a:r>
            <a:endParaRPr lang="hu-HU" sz="24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308304" y="98072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64 GB</a:t>
            </a:r>
            <a:endParaRPr lang="hu-HU" sz="2400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220072" y="9087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32 GB</a:t>
            </a:r>
            <a:endParaRPr lang="hu-HU" sz="24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2771800" y="155679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150 W</a:t>
            </a:r>
            <a:endParaRPr lang="hu-HU" sz="24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5292080" y="15567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54 W</a:t>
            </a:r>
            <a:endParaRPr lang="hu-HU" sz="24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7308304" y="155679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130 W</a:t>
            </a:r>
            <a:endParaRPr lang="hu-HU" sz="2400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275856" y="206084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8</a:t>
            </a:r>
            <a:endParaRPr lang="hu-HU" sz="24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5436096" y="20608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2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7524328" y="206084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6</a:t>
            </a:r>
            <a:endParaRPr lang="hu-HU" sz="2400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2843808" y="278092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51.2 GB/s</a:t>
            </a:r>
            <a:endParaRPr lang="hu-HU" sz="2400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5076056" y="278092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25.6 GB/s</a:t>
            </a:r>
            <a:endParaRPr lang="hu-HU" sz="2400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7236296" y="285293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51.2 GB/s</a:t>
            </a:r>
            <a:endParaRPr lang="hu-HU" sz="2400" dirty="0"/>
          </a:p>
        </p:txBody>
      </p:sp>
      <p:pic>
        <p:nvPicPr>
          <p:cNvPr id="40" name="Kép 39" descr="_6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3933056"/>
            <a:ext cx="1540443" cy="1167755"/>
          </a:xfrm>
          <a:prstGeom prst="rect">
            <a:avLst/>
          </a:prstGeom>
        </p:spPr>
      </p:pic>
      <p:pic>
        <p:nvPicPr>
          <p:cNvPr id="41" name="Kép 40" descr="_64 (1)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3645024"/>
            <a:ext cx="1121842" cy="1438259"/>
          </a:xfrm>
          <a:prstGeom prst="rect">
            <a:avLst/>
          </a:prstGeom>
        </p:spPr>
      </p:pic>
      <p:pic>
        <p:nvPicPr>
          <p:cNvPr id="42" name="Kép 41" descr="_64 (2)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3861048"/>
            <a:ext cx="1467320" cy="111232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54" y="4076058"/>
            <a:ext cx="2286372" cy="136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22137B"/>
                </a:solidFill>
              </a:rPr>
              <a:t>Alaplap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268761"/>
            <a:ext cx="5616624" cy="388843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2800" dirty="0" smtClean="0">
                <a:solidFill>
                  <a:srgbClr val="0066CC"/>
                </a:solidFill>
              </a:rPr>
              <a:t>    Ahogy </a:t>
            </a:r>
            <a:r>
              <a:rPr lang="hu-HU" sz="2800" dirty="0">
                <a:solidFill>
                  <a:srgbClr val="0066CC"/>
                </a:solidFill>
              </a:rPr>
              <a:t>a processzornál az alaplapnál is megosztott a piac attól függően, hogy milyen lapkához is szeretnénk használni. A Corei7-re szavazók a legjobban </a:t>
            </a:r>
            <a:r>
              <a:rPr lang="hu-HU" sz="2800" dirty="0" smtClean="0">
                <a:solidFill>
                  <a:srgbClr val="0066CC"/>
                </a:solidFill>
              </a:rPr>
              <a:t>az </a:t>
            </a:r>
            <a:r>
              <a:rPr lang="hu-HU" sz="2800" dirty="0" err="1" smtClean="0">
                <a:solidFill>
                  <a:srgbClr val="0066CC"/>
                </a:solidFill>
              </a:rPr>
              <a:t>Asus</a:t>
            </a:r>
            <a:r>
              <a:rPr lang="hu-HU" sz="2800" dirty="0" smtClean="0">
                <a:solidFill>
                  <a:srgbClr val="0066CC"/>
                </a:solidFill>
              </a:rPr>
              <a:t> P9X79 WS alaplapjával </a:t>
            </a:r>
            <a:r>
              <a:rPr lang="hu-HU" sz="2800" dirty="0">
                <a:solidFill>
                  <a:srgbClr val="0066CC"/>
                </a:solidFill>
              </a:rPr>
              <a:t>járnak, amit már 99 ezer forintért is be lehet </a:t>
            </a:r>
            <a:r>
              <a:rPr lang="hu-HU" sz="2800" dirty="0" smtClean="0">
                <a:solidFill>
                  <a:srgbClr val="0066CC"/>
                </a:solidFill>
              </a:rPr>
              <a:t>szerezni. Én is erre szavazok.</a:t>
            </a:r>
            <a:endParaRPr lang="hu-HU" sz="2800" dirty="0">
              <a:solidFill>
                <a:srgbClr val="0066CC"/>
              </a:solidFill>
            </a:endParaRPr>
          </a:p>
        </p:txBody>
      </p:sp>
      <p:pic>
        <p:nvPicPr>
          <p:cNvPr id="4" name="Kép 3" descr="asus_p9x79_ws_box_and_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32656"/>
            <a:ext cx="2148908" cy="1840898"/>
          </a:xfrm>
          <a:prstGeom prst="rect">
            <a:avLst/>
          </a:prstGeom>
        </p:spPr>
      </p:pic>
      <p:pic>
        <p:nvPicPr>
          <p:cNvPr id="5" name="Kép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924944"/>
            <a:ext cx="2266906" cy="1713359"/>
          </a:xfrm>
          <a:prstGeom prst="rect">
            <a:avLst/>
          </a:prstGeom>
        </p:spPr>
      </p:pic>
      <p:pic>
        <p:nvPicPr>
          <p:cNvPr id="6" name="Kép 5" descr="tumblr_l8sppjXHJy1qbajzvo1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5517232"/>
            <a:ext cx="9604851" cy="600303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6732240" y="5777880"/>
            <a:ext cx="1944216" cy="1080120"/>
          </a:xfrm>
          <a:prstGeom prst="rightArrow">
            <a:avLst/>
          </a:prstGeom>
          <a:solidFill>
            <a:srgbClr val="04D2EE"/>
          </a:solidFill>
          <a:ln w="31750"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5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8" name="Balra nyíl 7"/>
          <p:cNvSpPr/>
          <p:nvPr/>
        </p:nvSpPr>
        <p:spPr>
          <a:xfrm>
            <a:off x="323528" y="5733256"/>
            <a:ext cx="2016224" cy="1124744"/>
          </a:xfrm>
          <a:prstGeom prst="leftArrow">
            <a:avLst/>
          </a:prstGeom>
          <a:solidFill>
            <a:srgbClr val="04D2EE"/>
          </a:solidFill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6" action="ppaction://hlinksldjump"/>
              </a:rPr>
              <a:t>Tartalom</a:t>
            </a:r>
            <a:endParaRPr lang="hu-HU" dirty="0">
              <a:solidFill>
                <a:srgbClr val="22137B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22137B"/>
                </a:solidFill>
              </a:rPr>
              <a:t>Memória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543609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2600" dirty="0" smtClean="0">
                <a:solidFill>
                  <a:srgbClr val="0066CC"/>
                </a:solidFill>
              </a:rPr>
              <a:t>    A </a:t>
            </a:r>
            <a:r>
              <a:rPr lang="hu-HU" sz="2600" dirty="0">
                <a:solidFill>
                  <a:srgbClr val="0066CC"/>
                </a:solidFill>
              </a:rPr>
              <a:t>memória kicsit fogós kérdés, mivel utazhatunk az árra, a mennyiségre illetve a gyorsaságra egyaránt.  Ha az átlag 4 </a:t>
            </a:r>
            <a:r>
              <a:rPr lang="hu-HU" sz="2600" dirty="0" err="1">
                <a:solidFill>
                  <a:srgbClr val="0066CC"/>
                </a:solidFill>
              </a:rPr>
              <a:t>slotban</a:t>
            </a:r>
            <a:r>
              <a:rPr lang="hu-HU" sz="2600" dirty="0">
                <a:solidFill>
                  <a:srgbClr val="0066CC"/>
                </a:solidFill>
              </a:rPr>
              <a:t> gondolkodunk, akkor a legjobb (és legdrágább) választás a </a:t>
            </a:r>
            <a:r>
              <a:rPr lang="hu-HU" sz="2600" dirty="0" err="1">
                <a:solidFill>
                  <a:srgbClr val="0066CC"/>
                </a:solidFill>
              </a:rPr>
              <a:t>Corsair</a:t>
            </a:r>
            <a:r>
              <a:rPr lang="hu-HU" sz="2600" dirty="0">
                <a:solidFill>
                  <a:srgbClr val="0066CC"/>
                </a:solidFill>
              </a:rPr>
              <a:t> 2133 MHZ-en dübörgő </a:t>
            </a:r>
            <a:r>
              <a:rPr lang="hu-HU" sz="2600" dirty="0" err="1">
                <a:solidFill>
                  <a:srgbClr val="0066CC"/>
                </a:solidFill>
              </a:rPr>
              <a:t>Dominator</a:t>
            </a:r>
            <a:r>
              <a:rPr lang="hu-HU" sz="2600" dirty="0">
                <a:solidFill>
                  <a:srgbClr val="0066CC"/>
                </a:solidFill>
              </a:rPr>
              <a:t> memóriája lehet, amiből 2 darab 8 gigás modul 56 ezer forintba kerül.</a:t>
            </a:r>
          </a:p>
        </p:txBody>
      </p:sp>
      <p:pic>
        <p:nvPicPr>
          <p:cNvPr id="4" name="Kép 3" descr="memo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60648"/>
            <a:ext cx="2393826" cy="2399650"/>
          </a:xfrm>
          <a:prstGeom prst="rect">
            <a:avLst/>
          </a:prstGeom>
        </p:spPr>
      </p:pic>
      <p:pic>
        <p:nvPicPr>
          <p:cNvPr id="6" name="Kép 5" descr="letölté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852936"/>
            <a:ext cx="3238500" cy="1409700"/>
          </a:xfrm>
          <a:prstGeom prst="rect">
            <a:avLst/>
          </a:prstGeom>
        </p:spPr>
      </p:pic>
      <p:pic>
        <p:nvPicPr>
          <p:cNvPr id="7" name="Kép 6" descr="tumblr_l8sppjXHJy1qbajzvo1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5301208"/>
            <a:ext cx="9577064" cy="5985665"/>
          </a:xfrm>
          <a:prstGeom prst="rect">
            <a:avLst/>
          </a:prstGeom>
        </p:spPr>
      </p:pic>
      <p:sp>
        <p:nvSpPr>
          <p:cNvPr id="8" name="Balra nyíl 7"/>
          <p:cNvSpPr/>
          <p:nvPr/>
        </p:nvSpPr>
        <p:spPr>
          <a:xfrm>
            <a:off x="323528" y="5733256"/>
            <a:ext cx="2016224" cy="1124744"/>
          </a:xfrm>
          <a:prstGeom prst="leftArrow">
            <a:avLst/>
          </a:prstGeom>
          <a:solidFill>
            <a:srgbClr val="04D2EE"/>
          </a:solidFill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5" action="ppaction://hlinksldjump"/>
              </a:rPr>
              <a:t>Tartalom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6732240" y="5777880"/>
            <a:ext cx="1944216" cy="1080120"/>
          </a:xfrm>
          <a:prstGeom prst="rightArrow">
            <a:avLst/>
          </a:prstGeom>
          <a:solidFill>
            <a:srgbClr val="04D2EE"/>
          </a:solidFill>
          <a:ln w="31750"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6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2386608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u-HU" dirty="0" smtClean="0">
                <a:solidFill>
                  <a:srgbClr val="0066CC"/>
                </a:solidFill>
              </a:rPr>
              <a:t>Órajel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solidFill>
                  <a:srgbClr val="0066CC"/>
                </a:solidFill>
              </a:rPr>
              <a:t>Típus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>
                <a:solidFill>
                  <a:srgbClr val="0066CC"/>
                </a:solidFill>
              </a:rPr>
              <a:t>Hűtőborda</a:t>
            </a:r>
            <a:endParaRPr lang="hu-HU" dirty="0">
              <a:solidFill>
                <a:srgbClr val="0066CC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2771800" y="0"/>
            <a:ext cx="0" cy="5445224"/>
          </a:xfrm>
          <a:prstGeom prst="line">
            <a:avLst/>
          </a:prstGeom>
          <a:ln w="19050">
            <a:solidFill>
              <a:srgbClr val="04D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5076056" y="0"/>
            <a:ext cx="0" cy="5445224"/>
          </a:xfrm>
          <a:prstGeom prst="line">
            <a:avLst/>
          </a:prstGeom>
          <a:ln w="19050">
            <a:solidFill>
              <a:srgbClr val="04D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7164288" y="0"/>
            <a:ext cx="0" cy="5445224"/>
          </a:xfrm>
          <a:prstGeom prst="line">
            <a:avLst/>
          </a:prstGeom>
          <a:ln w="19050">
            <a:solidFill>
              <a:srgbClr val="04D2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 descr="tumblr_l8sppjXHJy1qbajzv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45224"/>
            <a:ext cx="9433048" cy="5895655"/>
          </a:xfrm>
          <a:prstGeom prst="rect">
            <a:avLst/>
          </a:prstGeom>
        </p:spPr>
      </p:pic>
      <p:cxnSp>
        <p:nvCxnSpPr>
          <p:cNvPr id="12" name="Egyenes összekötő 11"/>
          <p:cNvCxnSpPr/>
          <p:nvPr/>
        </p:nvCxnSpPr>
        <p:spPr>
          <a:xfrm>
            <a:off x="2771800" y="980728"/>
            <a:ext cx="65527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3059832" y="1886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 smtClean="0"/>
              <a:t>Dominator</a:t>
            </a:r>
            <a:endParaRPr lang="hu-HU" sz="2400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076056" y="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 GB DDR3 SDRAM 1333 MHz </a:t>
            </a:r>
            <a:r>
              <a:rPr lang="hu-HU" b="1" dirty="0" err="1"/>
              <a:t>Kingmax</a:t>
            </a:r>
            <a:r>
              <a:rPr lang="hu-HU" b="1" dirty="0"/>
              <a:t> SODIMM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7164288" y="0"/>
            <a:ext cx="1979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512 MB DDR SDRAM 400 MHz CSX SODIMM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3059832" y="112474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2133 MHz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5220072" y="112474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1333 MHz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7308304" y="105273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400 MHz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7127776" y="17008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DDR SO-DIMM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212232" y="185320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5076056" y="17728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DDR SO-DIMM</a:t>
            </a:r>
            <a:endParaRPr lang="hu-HU" sz="24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203848" y="184482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DDR3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3275856" y="24208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Van</a:t>
            </a:r>
            <a:endParaRPr lang="hu-HU" sz="2400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580112" y="249289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Nincs</a:t>
            </a:r>
            <a:endParaRPr lang="hu-HU" sz="2400" dirty="0"/>
          </a:p>
        </p:txBody>
      </p:sp>
      <p:sp>
        <p:nvSpPr>
          <p:cNvPr id="26" name="Téglalap 25"/>
          <p:cNvSpPr/>
          <p:nvPr/>
        </p:nvSpPr>
        <p:spPr>
          <a:xfrm>
            <a:off x="7596336" y="2492896"/>
            <a:ext cx="86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Nincs</a:t>
            </a:r>
            <a:endParaRPr lang="hu-HU" sz="2400" dirty="0"/>
          </a:p>
        </p:txBody>
      </p:sp>
      <p:pic>
        <p:nvPicPr>
          <p:cNvPr id="20482" name="Picture 2" descr="http://www.rufusz.hu/MB_DDR_SDRAM_MHz_SODIMM_CSX-i60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429000"/>
            <a:ext cx="1784226" cy="1784227"/>
          </a:xfrm>
          <a:prstGeom prst="rect">
            <a:avLst/>
          </a:prstGeom>
          <a:noFill/>
        </p:spPr>
      </p:pic>
      <p:pic>
        <p:nvPicPr>
          <p:cNvPr id="20484" name="Picture 4" descr="http://www.rufusz.hu/GB_DDR_SDRAM_MHz_Kingmax_SODIMM-i60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573016"/>
            <a:ext cx="1640210" cy="1640211"/>
          </a:xfrm>
          <a:prstGeom prst="rect">
            <a:avLst/>
          </a:prstGeom>
          <a:noFill/>
        </p:spPr>
      </p:pic>
      <p:pic>
        <p:nvPicPr>
          <p:cNvPr id="20486" name="Picture 6" descr="http://www.rufusz.hu/GB_DDR_SDRAM_MHz_Corsair_Dominator_Platinum_x_GB-i1334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501008"/>
            <a:ext cx="1712218" cy="1712219"/>
          </a:xfrm>
          <a:prstGeom prst="rect">
            <a:avLst/>
          </a:prstGeom>
          <a:noFill/>
        </p:spPr>
      </p:pic>
      <p:sp>
        <p:nvSpPr>
          <p:cNvPr id="30" name="Jobbra nyíl 29"/>
          <p:cNvSpPr/>
          <p:nvPr/>
        </p:nvSpPr>
        <p:spPr>
          <a:xfrm>
            <a:off x="6732240" y="5777880"/>
            <a:ext cx="1944216" cy="1080120"/>
          </a:xfrm>
          <a:prstGeom prst="rightArrow">
            <a:avLst/>
          </a:prstGeom>
          <a:solidFill>
            <a:srgbClr val="04D2EE"/>
          </a:solidFill>
          <a:ln w="31750"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6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31" name="Balra nyíl 30"/>
          <p:cNvSpPr/>
          <p:nvPr/>
        </p:nvSpPr>
        <p:spPr>
          <a:xfrm>
            <a:off x="323528" y="5733256"/>
            <a:ext cx="2016224" cy="1124744"/>
          </a:xfrm>
          <a:prstGeom prst="leftArrow">
            <a:avLst/>
          </a:prstGeom>
          <a:solidFill>
            <a:srgbClr val="04D2EE"/>
          </a:solidFill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7" action="ppaction://hlinksldjump"/>
              </a:rPr>
              <a:t>Tartalom</a:t>
            </a:r>
            <a:endParaRPr lang="hu-HU" dirty="0">
              <a:solidFill>
                <a:srgbClr val="22137B"/>
              </a:solidFill>
            </a:endParaRPr>
          </a:p>
        </p:txBody>
      </p:sp>
      <p:pic>
        <p:nvPicPr>
          <p:cNvPr id="20487" name="Picture 7" descr="C:\Users\BacsinszkyBt\AppData\Local\Microsoft\Windows\Temporary Internet Files\Content.IE5\1OPV81YY\MC90036101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140968"/>
            <a:ext cx="1805940" cy="183245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solidFill>
                  <a:srgbClr val="0066CC"/>
                </a:solidFill>
              </a:rPr>
              <a:t>Videókártya</a:t>
            </a:r>
            <a:endParaRPr lang="hu-HU" dirty="0">
              <a:solidFill>
                <a:srgbClr val="0066CC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4330824" cy="43924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dirty="0" smtClean="0"/>
              <a:t>     Megérkeztünk </a:t>
            </a:r>
            <a:r>
              <a:rPr lang="hu-HU" dirty="0"/>
              <a:t>az </a:t>
            </a:r>
            <a:r>
              <a:rPr lang="hu-HU" dirty="0" smtClean="0"/>
              <a:t>egyik legizgalmasabb ponthoz. </a:t>
            </a:r>
            <a:r>
              <a:rPr lang="hu-HU" dirty="0"/>
              <a:t>Milyen legyen a </a:t>
            </a:r>
            <a:r>
              <a:rPr lang="hu-HU" dirty="0" err="1"/>
              <a:t>videókártya</a:t>
            </a:r>
            <a:r>
              <a:rPr lang="hu-HU" dirty="0" smtClean="0"/>
              <a:t>?</a:t>
            </a:r>
            <a:r>
              <a:rPr lang="hu-HU" dirty="0"/>
              <a:t> A </a:t>
            </a:r>
            <a:r>
              <a:rPr lang="hu-HU" dirty="0" err="1"/>
              <a:t>PassMark</a:t>
            </a:r>
            <a:r>
              <a:rPr lang="hu-HU" dirty="0"/>
              <a:t> szerint manapság a </a:t>
            </a:r>
            <a:r>
              <a:rPr lang="hu-HU" dirty="0" err="1"/>
              <a:t>Geforce</a:t>
            </a:r>
            <a:r>
              <a:rPr lang="hu-HU" dirty="0"/>
              <a:t> GTX </a:t>
            </a:r>
            <a:r>
              <a:rPr lang="hu-HU" dirty="0" err="1"/>
              <a:t>Titan</a:t>
            </a:r>
            <a:r>
              <a:rPr lang="hu-HU" dirty="0"/>
              <a:t> vezeti a gyorsasági listát, melynek itthon a </a:t>
            </a:r>
            <a:r>
              <a:rPr lang="hu-HU" dirty="0" err="1"/>
              <a:t>Gigabyte</a:t>
            </a:r>
            <a:r>
              <a:rPr lang="hu-HU" dirty="0"/>
              <a:t> GTX TITAN 6GB DDR5 GV-NTITAN-6GD-B variánsa kapható </a:t>
            </a:r>
            <a:r>
              <a:rPr lang="hu-HU" dirty="0" smtClean="0">
                <a:solidFill>
                  <a:srgbClr val="22137B"/>
                </a:solidFill>
              </a:rPr>
              <a:t>287 </a:t>
            </a:r>
            <a:r>
              <a:rPr lang="hu-HU" dirty="0">
                <a:solidFill>
                  <a:srgbClr val="22137B"/>
                </a:solidFill>
              </a:rPr>
              <a:t>ezer </a:t>
            </a:r>
            <a:r>
              <a:rPr lang="hu-HU" dirty="0" smtClean="0">
                <a:solidFill>
                  <a:srgbClr val="22137B"/>
                </a:solidFill>
              </a:rPr>
              <a:t>forintért.</a:t>
            </a:r>
            <a:endParaRPr lang="hu-HU" dirty="0"/>
          </a:p>
        </p:txBody>
      </p:sp>
      <p:pic>
        <p:nvPicPr>
          <p:cNvPr id="4" name="Kép 3" descr="tumblr_l8sppjXHJy1qbajzvo1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5517232"/>
            <a:ext cx="11002822" cy="7056784"/>
          </a:xfrm>
          <a:prstGeom prst="rect">
            <a:avLst/>
          </a:prstGeom>
        </p:spPr>
      </p:pic>
      <p:pic>
        <p:nvPicPr>
          <p:cNvPr id="5" name="Kép 4" descr="letölté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6892" y="1052736"/>
            <a:ext cx="2777108" cy="1730803"/>
          </a:xfrm>
          <a:prstGeom prst="rect">
            <a:avLst/>
          </a:prstGeom>
        </p:spPr>
      </p:pic>
      <p:pic>
        <p:nvPicPr>
          <p:cNvPr id="6" name="Kép 5" descr="GByte_Titan_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140968"/>
            <a:ext cx="3302237" cy="1875854"/>
          </a:xfrm>
          <a:prstGeom prst="rect">
            <a:avLst/>
          </a:prstGeom>
        </p:spPr>
      </p:pic>
      <p:pic>
        <p:nvPicPr>
          <p:cNvPr id="3073" name="Picture 1" descr="C:\Users\BacsinszkyBt\AppData\Local\Microsoft\Windows\Temporary Internet Files\Content.IE5\VFKFJ91D\MC90036153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1300958" cy="1003849"/>
          </a:xfrm>
          <a:prstGeom prst="rect">
            <a:avLst/>
          </a:prstGeom>
          <a:noFill/>
        </p:spPr>
      </p:pic>
      <p:sp>
        <p:nvSpPr>
          <p:cNvPr id="8" name="Balra nyíl 7"/>
          <p:cNvSpPr/>
          <p:nvPr/>
        </p:nvSpPr>
        <p:spPr>
          <a:xfrm>
            <a:off x="323528" y="5733256"/>
            <a:ext cx="2016224" cy="1124744"/>
          </a:xfrm>
          <a:prstGeom prst="leftArrow">
            <a:avLst/>
          </a:prstGeom>
          <a:solidFill>
            <a:srgbClr val="04D2EE"/>
          </a:solidFill>
          <a:ln w="38100">
            <a:solidFill>
              <a:srgbClr val="00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6" action="ppaction://hlinksldjump"/>
              </a:rPr>
              <a:t>Tartalom</a:t>
            </a:r>
            <a:endParaRPr lang="hu-HU" dirty="0">
              <a:solidFill>
                <a:srgbClr val="22137B"/>
              </a:solidFill>
            </a:endParaRPr>
          </a:p>
        </p:txBody>
      </p:sp>
      <p:sp>
        <p:nvSpPr>
          <p:cNvPr id="9" name="Jobbra nyíl 8"/>
          <p:cNvSpPr/>
          <p:nvPr/>
        </p:nvSpPr>
        <p:spPr>
          <a:xfrm>
            <a:off x="6732240" y="5777880"/>
            <a:ext cx="1944216" cy="1080120"/>
          </a:xfrm>
          <a:prstGeom prst="rightArrow">
            <a:avLst/>
          </a:prstGeom>
          <a:solidFill>
            <a:srgbClr val="04D2EE"/>
          </a:solidFill>
          <a:ln w="31750">
            <a:solidFill>
              <a:srgbClr val="0099CC"/>
            </a:solidFill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22137B"/>
                </a:solidFill>
                <a:hlinkClick r:id="rId7" action="ppaction://hlinksldjump"/>
              </a:rPr>
              <a:t>Tovább</a:t>
            </a:r>
            <a:endParaRPr lang="hu-HU" dirty="0">
              <a:solidFill>
                <a:srgbClr val="22137B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619</Words>
  <Application>Microsoft Office PowerPoint</Application>
  <PresentationFormat>Diavetítés a képernyőre (4:3 oldalarány)</PresentationFormat>
  <Paragraphs>159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Ilyen számítógépet szeretnék</vt:lpstr>
      <vt:lpstr>Tartalomjegyzék</vt:lpstr>
      <vt:lpstr>               Operásiós rendszer</vt:lpstr>
      <vt:lpstr>Processzor</vt:lpstr>
      <vt:lpstr>PowerPoint bemutató</vt:lpstr>
      <vt:lpstr>Alaplap</vt:lpstr>
      <vt:lpstr>Memória</vt:lpstr>
      <vt:lpstr>PowerPoint bemutató</vt:lpstr>
      <vt:lpstr>Videókártya</vt:lpstr>
      <vt:lpstr>PowerPoint bemutató</vt:lpstr>
      <vt:lpstr>Ház</vt:lpstr>
      <vt:lpstr>Kijelző</vt:lpstr>
      <vt:lpstr>Egyéb</vt:lpstr>
      <vt:lpstr>Kérdések</vt:lpstr>
      <vt:lpstr>Kérdések</vt:lpstr>
      <vt:lpstr>Kérdések</vt:lpstr>
      <vt:lpstr>  </vt:lpstr>
      <vt:lpstr>  </vt:lpstr>
      <vt:lpstr></vt:lpstr>
      <vt:lpstr></vt:lpstr>
      <vt:lpstr>  </vt:lpstr>
      <vt:lpstr>   </vt:lpstr>
      <vt:lpstr>Források </vt:lpstr>
      <vt:lpstr>Köszönöm a figyelmet!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Ilyen számítógépet szeretnék</dc:title>
  <dc:creator>BacsinszkyBt</dc:creator>
  <cp:lastModifiedBy>Iskola1</cp:lastModifiedBy>
  <cp:revision>44</cp:revision>
  <dcterms:created xsi:type="dcterms:W3CDTF">2014-11-26T14:42:23Z</dcterms:created>
  <dcterms:modified xsi:type="dcterms:W3CDTF">2014-12-03T12:52:12Z</dcterms:modified>
</cp:coreProperties>
</file>