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75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74" autoAdjust="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6DBAA-6D32-4408-B250-B097CE7ABE7F}" type="datetimeFigureOut">
              <a:rPr lang="hu-HU" smtClean="0"/>
              <a:pPr/>
              <a:t>2015.01.08.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163C-2577-4F05-A6B3-DA2C3171229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8150-9241-4ACB-AADD-3FDD01D4C862}" type="datetimeFigureOut">
              <a:rPr lang="hu-HU" smtClean="0"/>
              <a:pPr/>
              <a:t>2015.01.08.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12F5-FDEA-42A6-94C3-EA07BECAF0F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812F5-FDEA-42A6-94C3-EA07BECAF0FD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812F5-FDEA-42A6-94C3-EA07BECAF0FD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812F5-FDEA-42A6-94C3-EA07BECAF0FD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6240C2-9F25-4CF0-B887-F7263E7D0FD9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11D3-3C5A-4115-8646-412CA496BFA5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FFA3-8EF4-4590-8512-47760652E5BE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C5EBDF-44F9-463F-B35D-9DDE0BB12646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7AF76CB-420B-4115-AE75-06FE184AF5AD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67895A-D125-4E50-93F3-1A6FB54ACBA4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5FBF44-BF9B-4C37-81D6-B2BAA7FA5D3C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2CF-AA56-4467-A585-46DB845E504F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879BF-669A-49A1-987A-8F4783891010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932DBB-3404-4C4D-A5C0-C7E0CC34E8C1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3A7EBA-4D84-4ECA-9CB3-6616474679AB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9B3358-27E2-4F21-AADD-9F1D1B366B40}" type="datetime1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D84B5C-9ECF-4D21-ACF9-243CE0E08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us.com/media/global/products/qRnenKwKocxFj2Is/TMrI7rcnEFUO2Hw1_setting_fff_1_90_end_500.png" TargetMode="External"/><Relationship Id="rId13" Type="http://schemas.openxmlformats.org/officeDocument/2006/relationships/hyperlink" Target="http://www.asus.com/media/global/products/t0Xm6iD2xvngT8tR/4QsmRmVvToDqBKWs_setting_fff_1_90_end_1000.png" TargetMode="External"/><Relationship Id="rId3" Type="http://schemas.openxmlformats.org/officeDocument/2006/relationships/hyperlink" Target="http://www.amd.com/Style%20Library/Images/logo.png" TargetMode="External"/><Relationship Id="rId7" Type="http://schemas.openxmlformats.org/officeDocument/2006/relationships/hyperlink" Target="http://www.aqua.hu/termekek/ddr4-1626.html" TargetMode="External"/><Relationship Id="rId12" Type="http://schemas.openxmlformats.org/officeDocument/2006/relationships/hyperlink" Target="http://www.lg.com/us/images/data-storage/wh16ns40/lg-bluray-drive-wh16ns40-zoom01.jpg" TargetMode="External"/><Relationship Id="rId2" Type="http://schemas.openxmlformats.org/officeDocument/2006/relationships/hyperlink" Target="http://www.asus.com/media/global/products/SNYTZvOdMa6xGWYL/f8WkyIAiLAquaqCa_setting_fff_1_90_end_500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rsair.com/~/media/Corsair/Product%20Photos/dram/dominator-platinum-ddr4/generic/large/DomPLT_DDR4.png" TargetMode="External"/><Relationship Id="rId11" Type="http://schemas.openxmlformats.org/officeDocument/2006/relationships/hyperlink" Target="http://assets.coolermaster.com/global/uploadfile/fileproduct_list/P13072900017020/PRDPIC/10_bb423e9495c46508e1e394e0b66666bc_1375044678.jpg" TargetMode="External"/><Relationship Id="rId5" Type="http://schemas.openxmlformats.org/officeDocument/2006/relationships/hyperlink" Target="http://prohardver.hu/teszt/core_i7-5960x_a_nyolcmagos_haswell-e/tesztkonfig_fogyasztas_specifikaciok.html" TargetMode="External"/><Relationship Id="rId15" Type="http://schemas.openxmlformats.org/officeDocument/2006/relationships/hyperlink" Target="http://www.audio-technica.com/cms/resource_library/product_images/a2b9cb16563d3b88/orig/at2020_usb_1_sq.jpg" TargetMode="External"/><Relationship Id="rId10" Type="http://schemas.openxmlformats.org/officeDocument/2006/relationships/hyperlink" Target="http://ocz.com/images/product/vector150_lrg.png" TargetMode="External"/><Relationship Id="rId4" Type="http://schemas.openxmlformats.org/officeDocument/2006/relationships/hyperlink" Target="http://upload.wikimedia.org/wikipedia/commons/c/c9/Intel-logo.svg" TargetMode="External"/><Relationship Id="rId9" Type="http://schemas.openxmlformats.org/officeDocument/2006/relationships/hyperlink" Target="http://prohardver.hu/teszt/amd_radeon_r9_295x2_luxuscikk/tesztkonfig_fogyasztas_tuning_specifikaciok.html" TargetMode="External"/><Relationship Id="rId14" Type="http://schemas.openxmlformats.org/officeDocument/2006/relationships/hyperlink" Target="http://assets.razerzone.com/eeimages/products/15005/razer-kraken-forged-edition-gallery-04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Ilyen számítógépet szeretnék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2912" cy="3142702"/>
          </a:xfrm>
        </p:spPr>
        <p:txBody>
          <a:bodyPr>
            <a:normAutofit fontScale="77500" lnSpcReduction="20000"/>
          </a:bodyPr>
          <a:lstStyle/>
          <a:p>
            <a:pPr algn="l">
              <a:tabLst>
                <a:tab pos="1971675" algn="l"/>
              </a:tabLst>
            </a:pPr>
            <a:r>
              <a:rPr lang="sk-SK" b="1" i="1" dirty="0" smtClean="0">
                <a:solidFill>
                  <a:schemeClr val="tx1"/>
                </a:solidFill>
              </a:rPr>
              <a:t>Készítette:             </a:t>
            </a:r>
            <a:r>
              <a:rPr lang="sk-SK" b="1" dirty="0" smtClean="0">
                <a:solidFill>
                  <a:schemeClr val="tx1"/>
                </a:solidFill>
              </a:rPr>
              <a:t>Nagy Dominik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i="1" dirty="0" smtClean="0">
                <a:solidFill>
                  <a:schemeClr val="tx1"/>
                </a:solidFill>
              </a:rPr>
              <a:t/>
            </a:r>
            <a:br>
              <a:rPr lang="sk-SK" i="1" dirty="0" smtClean="0">
                <a:solidFill>
                  <a:schemeClr val="tx1"/>
                </a:solidFill>
              </a:rPr>
            </a:br>
            <a:r>
              <a:rPr lang="sk-SK" b="1" i="1" dirty="0" smtClean="0">
                <a:solidFill>
                  <a:schemeClr val="tx1"/>
                </a:solidFill>
              </a:rPr>
              <a:t>Felkészítő tanár:   </a:t>
            </a:r>
            <a:r>
              <a:rPr lang="sk-SK" dirty="0" smtClean="0">
                <a:solidFill>
                  <a:schemeClr val="tx1"/>
                </a:solidFill>
              </a:rPr>
              <a:t>	</a:t>
            </a:r>
            <a:r>
              <a:rPr lang="sk-SK" b="1" dirty="0" smtClean="0">
                <a:solidFill>
                  <a:schemeClr val="tx1"/>
                </a:solidFill>
              </a:rPr>
              <a:t>Módné Takács Judit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b="1" i="1" dirty="0" smtClean="0">
                <a:solidFill>
                  <a:schemeClr val="tx1"/>
                </a:solidFill>
              </a:rPr>
              <a:t>Iskola neve:            </a:t>
            </a:r>
            <a:r>
              <a:rPr lang="hu-HU" b="1" dirty="0" smtClean="0">
                <a:solidFill>
                  <a:schemeClr val="tx1"/>
                </a:solidFill>
              </a:rPr>
              <a:t>Székesfehérvári Széchenyi István</a:t>
            </a:r>
          </a:p>
          <a:p>
            <a:pPr algn="l">
              <a:tabLst>
                <a:tab pos="1971675" algn="l"/>
              </a:tabLst>
            </a:pPr>
            <a:r>
              <a:rPr lang="hu-HU" b="1" dirty="0" smtClean="0">
                <a:solidFill>
                  <a:schemeClr val="tx1"/>
                </a:solidFill>
              </a:rPr>
              <a:t>	</a:t>
            </a:r>
            <a:r>
              <a:rPr lang="hu-HU" b="1" dirty="0" smtClean="0">
                <a:solidFill>
                  <a:schemeClr val="tx1"/>
                </a:solidFill>
              </a:rPr>
              <a:t>        Műszaki Szakközépiskola</a:t>
            </a:r>
          </a:p>
          <a:p>
            <a:pPr algn="l">
              <a:tabLst>
                <a:tab pos="1971675" algn="l"/>
              </a:tabLst>
            </a:pP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882808"/>
            <a:ext cx="4114800" cy="4354504"/>
          </a:xfrm>
        </p:spPr>
        <p:txBody>
          <a:bodyPr>
            <a:normAutofit lnSpcReduction="10000"/>
          </a:bodyPr>
          <a:lstStyle/>
          <a:p>
            <a:pPr marL="85725" indent="0" algn="just">
              <a:spcAft>
                <a:spcPts val="600"/>
              </a:spcAft>
              <a:buNone/>
            </a:pPr>
            <a:r>
              <a:rPr lang="hu-HU" sz="2600" dirty="0" smtClean="0"/>
              <a:t>Memóriából én egy </a:t>
            </a:r>
            <a:r>
              <a:rPr lang="hu-HU" sz="2600" dirty="0" err="1" smtClean="0"/>
              <a:t>Corsair</a:t>
            </a:r>
            <a:r>
              <a:rPr lang="hu-HU" sz="2600" dirty="0" smtClean="0"/>
              <a:t> </a:t>
            </a:r>
            <a:r>
              <a:rPr lang="hu-HU" sz="2600" dirty="0" err="1" smtClean="0"/>
              <a:t>Dominator</a:t>
            </a:r>
            <a:r>
              <a:rPr lang="hu-HU" sz="2600" dirty="0" smtClean="0"/>
              <a:t>® </a:t>
            </a:r>
            <a:r>
              <a:rPr lang="hu-HU" sz="2600" dirty="0" err="1" smtClean="0"/>
              <a:t>Platinum</a:t>
            </a:r>
            <a:r>
              <a:rPr lang="hu-HU" sz="2600" dirty="0" smtClean="0"/>
              <a:t> 16GB-os kittet választanék.</a:t>
            </a:r>
          </a:p>
          <a:p>
            <a:pPr marL="447675" indent="-361950" algn="just">
              <a:spcAft>
                <a:spcPts val="600"/>
              </a:spcAft>
            </a:pPr>
            <a:r>
              <a:rPr lang="hu-HU" sz="2200" dirty="0" smtClean="0"/>
              <a:t>16GB memória bőven elég mindenhez, sőt még sok is de kisebb csomagban nem kapható.</a:t>
            </a:r>
          </a:p>
          <a:p>
            <a:pPr marL="447675" indent="-361950" algn="just"/>
            <a:r>
              <a:rPr lang="hu-HU" sz="2200" dirty="0" smtClean="0"/>
              <a:t>3300MHz-es órajellel a leggyorsabb amit a választott alaplap még kezelni tud.</a:t>
            </a:r>
          </a:p>
        </p:txBody>
      </p:sp>
      <p:pic>
        <p:nvPicPr>
          <p:cNvPr id="1026" name="Picture 2" descr="D:\Iskolai\Informatika\Verseny\memó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2878"/>
            <a:ext cx="4067944" cy="5290458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pic>
        <p:nvPicPr>
          <p:cNvPr id="4" name="Tartalom helye 3" descr="memóriaösszehasonlítá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261684" cy="5118652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Videokártya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A videokártya kiválasztása a legmacerásabb dolog egy számítógép összerakásánál (számomra…). Először el kell dönteni hogy a két nagy GPU (videokártyában lévő processzor) gyártó (AMD, NVIDIA) közül melyiket választjuk.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Ha ez megvan, kiválaszthatjuk a GPU szériát amit szeretnénk.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Ezután egy szimpatikus videokártya gyártót (ASUS, </a:t>
            </a:r>
            <a:r>
              <a:rPr lang="hu-HU" sz="2400" dirty="0" err="1" smtClean="0"/>
              <a:t>Gigabyte</a:t>
            </a:r>
            <a:r>
              <a:rPr lang="hu-HU" sz="2400" dirty="0" smtClean="0"/>
              <a:t>, MSI…).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Videokártya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730899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hu-HU" sz="2400" dirty="0" smtClean="0"/>
              <a:t>Én GPU terén az AMD-t és videokártya gyártó terén pedig az </a:t>
            </a:r>
            <a:r>
              <a:rPr lang="hu-HU" sz="2400" dirty="0" err="1" smtClean="0"/>
              <a:t>ASUS-t</a:t>
            </a:r>
            <a:r>
              <a:rPr lang="hu-HU" sz="2400" dirty="0" smtClean="0"/>
              <a:t> választom.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>
              <a:buNone/>
            </a:pPr>
            <a:r>
              <a:rPr lang="hu-HU" sz="2400" dirty="0" smtClean="0"/>
              <a:t>Ez jelenleg a piacon kapható legerősebb grafikus kártya.</a:t>
            </a:r>
          </a:p>
          <a:p>
            <a:pPr marL="85725" indent="0">
              <a:buNone/>
            </a:pPr>
            <a:endParaRPr lang="hu-HU" dirty="0" smtClean="0"/>
          </a:p>
          <a:p>
            <a:pPr marL="85725" indent="0">
              <a:buNone/>
            </a:pPr>
            <a:endParaRPr lang="hu-HU" sz="2400" dirty="0" smtClean="0"/>
          </a:p>
          <a:p>
            <a:pPr marL="85725" indent="0">
              <a:buNone/>
            </a:pPr>
            <a:endParaRPr lang="hu-HU" sz="2400" dirty="0" smtClean="0"/>
          </a:p>
          <a:p>
            <a:pPr marL="85725" indent="0">
              <a:buNone/>
            </a:pPr>
            <a:r>
              <a:rPr lang="hu-HU" sz="2400" dirty="0" smtClean="0"/>
              <a:t>És most az összehasonlítás.</a:t>
            </a:r>
            <a:endParaRPr lang="hu-HU" sz="2400" dirty="0"/>
          </a:p>
        </p:txBody>
      </p:sp>
      <p:pic>
        <p:nvPicPr>
          <p:cNvPr id="1027" name="Picture 3" descr="D:\Iskolai\Informatika\Verseny\videokárt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348802" cy="4176464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hu-HU" dirty="0" smtClean="0"/>
              <a:t>Videokártya</a:t>
            </a:r>
            <a:endParaRPr lang="hu-HU" dirty="0"/>
          </a:p>
        </p:txBody>
      </p:sp>
      <p:pic>
        <p:nvPicPr>
          <p:cNvPr id="6" name="Tartalom helye 5" descr="videokártya összehasonlítá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688632" cy="548677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Tárhely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Tárhelynek nem érdemes csak egy meghajtót választani. 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Érdemes </a:t>
            </a:r>
            <a:r>
              <a:rPr lang="hu-HU" sz="2400" dirty="0" smtClean="0"/>
              <a:t>keresni egy gyorsabb, de kisebb tárkapacitású meghajtót az operációs rendszer számára és egy lassabb de nagyobb kapacitásút a számítógépen tárolt adataink (képek, zenék, filmek…) számára.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Rendszerhez </a:t>
            </a:r>
            <a:r>
              <a:rPr lang="hu-HU" sz="2400" dirty="0" smtClean="0"/>
              <a:t>érdemes SSD-t, míg az adatoknak egy HDD-t választani.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Tárhely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14800" cy="4525963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A rendszernek én egy OCZ </a:t>
            </a:r>
            <a:r>
              <a:rPr lang="hu-HU" sz="2400" dirty="0" err="1" smtClean="0"/>
              <a:t>Vector</a:t>
            </a:r>
            <a:r>
              <a:rPr lang="hu-HU" sz="2400" dirty="0" smtClean="0"/>
              <a:t> 150, 480 GB-os </a:t>
            </a:r>
            <a:r>
              <a:rPr lang="hu-HU" sz="2400" dirty="0" err="1" smtClean="0"/>
              <a:t>SSD-t</a:t>
            </a:r>
            <a:r>
              <a:rPr lang="hu-HU" sz="2400" dirty="0" smtClean="0"/>
              <a:t>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Az egyik leggyorsabb SSD.</a:t>
            </a:r>
          </a:p>
          <a:p>
            <a:pPr marL="85725" indent="0" algn="just">
              <a:buNone/>
            </a:pPr>
            <a:r>
              <a:rPr lang="hu-HU" sz="2400" dirty="0" smtClean="0"/>
              <a:t>Elég tárhely akár több operációs rendszernek és azok programjainak is.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A </a:t>
            </a:r>
            <a:r>
              <a:rPr lang="hu-HU" sz="2400" dirty="0" smtClean="0"/>
              <a:t>gyártó 5 év teljeskörű garanciát vállal rá.</a:t>
            </a:r>
          </a:p>
          <a:p>
            <a:pPr marL="85725" indent="0">
              <a:buNone/>
            </a:pPr>
            <a:endParaRPr lang="hu-HU" sz="2400" dirty="0"/>
          </a:p>
        </p:txBody>
      </p:sp>
      <p:pic>
        <p:nvPicPr>
          <p:cNvPr id="9" name="Tartalom helye 8" descr="vector150_lr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44824"/>
            <a:ext cx="4788024" cy="3844795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Tárhely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A többi adat számára viszont egy, de inkább kettő</a:t>
            </a:r>
            <a:br>
              <a:rPr lang="hu-HU" sz="2400" dirty="0" smtClean="0"/>
            </a:br>
            <a:r>
              <a:rPr lang="hu-HU" sz="2400" dirty="0" smtClean="0"/>
              <a:t>WD </a:t>
            </a:r>
            <a:r>
              <a:rPr lang="hu-HU" sz="2400" dirty="0" err="1" smtClean="0"/>
              <a:t>VelociRaptor</a:t>
            </a:r>
            <a:r>
              <a:rPr lang="hu-HU" sz="2400" dirty="0" smtClean="0"/>
              <a:t>, 1TB-os HDD-t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Mivel komoly videó készítésre és 3D modellezésre tervezték szinte akármilyen feladattal megbirkózik.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Erre </a:t>
            </a:r>
            <a:r>
              <a:rPr lang="hu-HU" sz="2400" dirty="0" smtClean="0"/>
              <a:t>is van 5 év gyártói garancia.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Gépház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14866" cy="4525963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Gépháznak egy Cooler Master CM 690 III tápegység nélküli házat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/>
            <a:r>
              <a:rPr lang="hu-HU" dirty="0" smtClean="0"/>
              <a:t>Van elég hely benne mindennek.</a:t>
            </a:r>
          </a:p>
          <a:p>
            <a:pPr marL="85725" indent="0" algn="just"/>
            <a:r>
              <a:rPr lang="hu-HU" dirty="0" smtClean="0"/>
              <a:t>Rengeteg beépített ventillátor.</a:t>
            </a:r>
          </a:p>
          <a:p>
            <a:pPr marL="85725" indent="0" algn="just"/>
            <a:r>
              <a:rPr lang="hu-HU" dirty="0" smtClean="0"/>
              <a:t>Jó szellőzés és sok bővítési lehetőség.</a:t>
            </a:r>
            <a:endParaRPr lang="hu-HU" dirty="0"/>
          </a:p>
        </p:txBody>
      </p:sp>
      <p:pic>
        <p:nvPicPr>
          <p:cNvPr id="6" name="Tartalom helye 5" descr="51_Product_45 degree_window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5432920" cy="4079293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Tápegység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85725" indent="0" algn="just">
              <a:buNone/>
            </a:pPr>
            <a:r>
              <a:rPr lang="hu-HU" sz="2000" dirty="0" smtClean="0"/>
              <a:t>Tápegységnél érdemes gondolni a későbbi bővítésekre is.</a:t>
            </a:r>
          </a:p>
          <a:p>
            <a:pPr marL="85725" indent="0" algn="just">
              <a:buNone/>
            </a:pPr>
            <a:endParaRPr lang="hu-HU" sz="2000" dirty="0" smtClean="0"/>
          </a:p>
          <a:p>
            <a:pPr marL="85725" indent="0" algn="just">
              <a:buNone/>
            </a:pPr>
            <a:r>
              <a:rPr lang="hu-HU" sz="2000" dirty="0" smtClean="0"/>
              <a:t>Az </a:t>
            </a:r>
            <a:r>
              <a:rPr lang="hu-HU" sz="2000" dirty="0" smtClean="0"/>
              <a:t>én választásom egy Corsair AX860, 860W-os tápegység.</a:t>
            </a:r>
          </a:p>
          <a:p>
            <a:pPr marL="85725" indent="0" algn="just">
              <a:buNone/>
            </a:pPr>
            <a:endParaRPr lang="hu-HU" sz="2000" dirty="0" smtClean="0"/>
          </a:p>
          <a:p>
            <a:pPr marL="85725" indent="0" algn="just">
              <a:buNone/>
            </a:pPr>
            <a:r>
              <a:rPr lang="hu-HU" sz="2000" dirty="0" smtClean="0"/>
              <a:t>Halk ugyanakkor elég erős hogy ellássa az összes alkatrészt.</a:t>
            </a:r>
          </a:p>
          <a:p>
            <a:pPr marL="85725" indent="0" algn="just">
              <a:buNone/>
            </a:pPr>
            <a:endParaRPr lang="hu-HU" sz="2000" dirty="0" smtClean="0"/>
          </a:p>
          <a:p>
            <a:pPr marL="85725" indent="0" algn="just">
              <a:buNone/>
            </a:pPr>
            <a:r>
              <a:rPr lang="hu-HU" sz="2000" dirty="0" smtClean="0"/>
              <a:t>Moduláris </a:t>
            </a:r>
            <a:r>
              <a:rPr lang="hu-HU" sz="2000" dirty="0" smtClean="0"/>
              <a:t>úgyhogy a használaton kívüli kábelek eltávolíthatók.</a:t>
            </a:r>
          </a:p>
          <a:p>
            <a:pPr marL="85725" indent="0" algn="just">
              <a:buNone/>
            </a:pPr>
            <a:endParaRPr lang="hu-HU" sz="2000" dirty="0" smtClean="0"/>
          </a:p>
          <a:p>
            <a:pPr marL="85725" indent="0" algn="just">
              <a:buNone/>
            </a:pPr>
            <a:r>
              <a:rPr lang="hu-HU" sz="2000" dirty="0" smtClean="0"/>
              <a:t>Gazdaságos</a:t>
            </a:r>
            <a:r>
              <a:rPr lang="hu-HU" sz="2000" dirty="0" smtClean="0"/>
              <a:t>, kevés hőt termel. </a:t>
            </a:r>
          </a:p>
        </p:txBody>
      </p:sp>
      <p:pic>
        <p:nvPicPr>
          <p:cNvPr id="5" name="Tartalom helye 4" descr="ax860_psu_sideview_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8806"/>
            <a:ext cx="4038600" cy="2953226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dirty="0" smtClean="0"/>
              <a:t>Alkatrészek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8560"/>
          </a:xfrm>
        </p:spPr>
        <p:txBody>
          <a:bodyPr>
            <a:normAutofit/>
          </a:bodyPr>
          <a:lstStyle/>
          <a:p>
            <a:pPr marL="88900" indent="0" algn="just">
              <a:buNone/>
            </a:pPr>
            <a:r>
              <a:rPr lang="hu-HU" sz="2400" dirty="0" smtClean="0"/>
              <a:t>Tegyük fel, hogy összerakhatsz magadnak egy számítógépet úgy, hogy nem kell törődnöd az alkatrészek árával.</a:t>
            </a:r>
          </a:p>
          <a:p>
            <a:pPr marL="88900" indent="-23813" algn="just">
              <a:buNone/>
            </a:pPr>
            <a:r>
              <a:rPr lang="hu-HU" sz="2400" dirty="0" smtClean="0"/>
              <a:t>Elsőként a legfontosabb részekkel érdemes kezdeni,</a:t>
            </a:r>
          </a:p>
          <a:p>
            <a:pPr marL="88900" indent="-23813" algn="just">
              <a:buNone/>
            </a:pPr>
            <a:r>
              <a:rPr lang="hu-HU" sz="2400" dirty="0" smtClean="0"/>
              <a:t>mint az:</a:t>
            </a:r>
          </a:p>
          <a:p>
            <a:pPr marL="447675" indent="-361950"/>
            <a:r>
              <a:rPr lang="hu-HU" sz="2000" dirty="0" smtClean="0"/>
              <a:t>Az alaplap</a:t>
            </a:r>
          </a:p>
          <a:p>
            <a:pPr marL="447675" indent="-361950"/>
            <a:r>
              <a:rPr lang="hu-HU" sz="2000" dirty="0" smtClean="0"/>
              <a:t>Egy az alaplappal kompatibilis processzor</a:t>
            </a:r>
          </a:p>
          <a:p>
            <a:pPr marL="447675" indent="-361950"/>
            <a:r>
              <a:rPr lang="hu-HU" sz="2000" dirty="0" smtClean="0"/>
              <a:t>Egy szett memória</a:t>
            </a:r>
          </a:p>
          <a:p>
            <a:pPr marL="447675" indent="-361950"/>
            <a:r>
              <a:rPr lang="hu-HU" sz="2000" dirty="0" smtClean="0"/>
              <a:t>Háttértár</a:t>
            </a:r>
          </a:p>
          <a:p>
            <a:pPr marL="447675" indent="-361950"/>
            <a:r>
              <a:rPr lang="hu-HU" sz="2000" dirty="0" smtClean="0"/>
              <a:t>Videokártya</a:t>
            </a:r>
          </a:p>
          <a:p>
            <a:pPr marL="447675" indent="-361950"/>
            <a:r>
              <a:rPr lang="hu-HU" sz="2000" dirty="0" smtClean="0"/>
              <a:t>Gépház (opcionálisan tápegység ha a gépházban nincs)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Optikai meghajtó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>
            <a:normAutofit lnSpcReduction="10000"/>
          </a:bodyPr>
          <a:lstStyle/>
          <a:p>
            <a:pPr marL="85725" indent="0" algn="just">
              <a:buNone/>
            </a:pPr>
            <a:r>
              <a:rPr lang="hu-HU" sz="2400" dirty="0" smtClean="0"/>
              <a:t>Az optikai meghajtók nem a szakterületem, ezért nem sokat tudok róluk mondani.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Én </a:t>
            </a:r>
            <a:r>
              <a:rPr lang="hu-HU" sz="2400" dirty="0" smtClean="0"/>
              <a:t>egy LG WH16NS40 Blu-ray meghajtót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/>
            <a:r>
              <a:rPr lang="hu-HU" sz="2400" dirty="0" smtClean="0"/>
              <a:t>Jól néz ki.</a:t>
            </a:r>
            <a:br>
              <a:rPr lang="hu-HU" sz="2400" dirty="0" smtClean="0"/>
            </a:br>
            <a:endParaRPr lang="hu-HU" sz="2400" dirty="0" smtClean="0"/>
          </a:p>
          <a:p>
            <a:pPr marL="85725" indent="0"/>
            <a:r>
              <a:rPr lang="hu-HU" sz="2400" dirty="0" smtClean="0"/>
              <a:t>Megbízható </a:t>
            </a:r>
            <a:r>
              <a:rPr lang="hu-HU" sz="2400" dirty="0" smtClean="0"/>
              <a:t>gyártótól származik.</a:t>
            </a:r>
          </a:p>
        </p:txBody>
      </p:sp>
      <p:pic>
        <p:nvPicPr>
          <p:cNvPr id="7" name="Tartalom helye 6" descr="lg-bluray-drive-wh16ns40-zoom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0070" y="1988840"/>
            <a:ext cx="4913930" cy="3144915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258816" cy="4525963"/>
          </a:xfrm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Perifériáknál én a monitorral kezdeném és egyből két darab ASUS ROG SWIFT PG278Q</a:t>
            </a:r>
            <a:r>
              <a:rPr lang="hu-HU" sz="2400" dirty="0"/>
              <a:t> </a:t>
            </a:r>
            <a:r>
              <a:rPr lang="hu-HU" sz="2400" dirty="0" smtClean="0"/>
              <a:t>monitort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1440p-s felbontás és 1ms-os válaszidő.</a:t>
            </a:r>
          </a:p>
          <a:p>
            <a:pPr marL="85725" indent="0" algn="just">
              <a:buNone/>
            </a:pPr>
            <a:r>
              <a:rPr lang="hu-HU" sz="2400" dirty="0" smtClean="0"/>
              <a:t>27”</a:t>
            </a:r>
            <a:r>
              <a:rPr lang="hu-HU" sz="2400" dirty="0" err="1" smtClean="0"/>
              <a:t>-os</a:t>
            </a:r>
            <a:r>
              <a:rPr lang="hu-HU" sz="2400" dirty="0" smtClean="0"/>
              <a:t> méret.</a:t>
            </a:r>
          </a:p>
        </p:txBody>
      </p:sp>
      <p:pic>
        <p:nvPicPr>
          <p:cNvPr id="5" name="Tartalom helye 4" descr="4QsmRmVvToDqBKWs_setting_fff_1_90_end_5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1700808"/>
            <a:ext cx="4303911" cy="4303911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lnSpcReduction="10000"/>
          </a:bodyPr>
          <a:lstStyle/>
          <a:p>
            <a:pPr marL="85725" indent="0" algn="just">
              <a:buNone/>
            </a:pPr>
            <a:r>
              <a:rPr lang="hu-HU" sz="2400" dirty="0" smtClean="0"/>
              <a:t>Billentyűzetnek és egérnek nálam nincs kiemelt fontossága.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Mindkettőnél </a:t>
            </a:r>
            <a:r>
              <a:rPr lang="hu-HU" sz="2400" dirty="0" smtClean="0"/>
              <a:t>fontos a gyártó. Én a </a:t>
            </a:r>
            <a:r>
              <a:rPr lang="hu-HU" sz="2400" dirty="0" err="1" smtClean="0"/>
              <a:t>Razer-t</a:t>
            </a:r>
            <a:r>
              <a:rPr lang="hu-HU" sz="2400" dirty="0" smtClean="0"/>
              <a:t> és a </a:t>
            </a:r>
            <a:r>
              <a:rPr lang="hu-HU" sz="2400" dirty="0" err="1" smtClean="0"/>
              <a:t>Logitech-et</a:t>
            </a:r>
            <a:r>
              <a:rPr lang="hu-HU" sz="2400" dirty="0" smtClean="0"/>
              <a:t> javaslom.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Billentyűzetnek </a:t>
            </a:r>
            <a:r>
              <a:rPr lang="hu-HU" sz="2400" dirty="0" smtClean="0"/>
              <a:t>mechanikus billentyűzetet vennék, mert tartósabb és kényelmesebb.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Egérnek </a:t>
            </a:r>
            <a:r>
              <a:rPr lang="hu-HU" sz="2400" dirty="0" smtClean="0"/>
              <a:t>pedig csak a fent említett márkákat tudom javasolni, mert az egérnél a kényelem a fontos ezért mindenkinek más-más egér jó.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Perifériák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Én még egy fejhallgatót és egy mikrofont választanék. Fejhallgatóból egy </a:t>
            </a:r>
            <a:r>
              <a:rPr lang="hu-HU" sz="2400" dirty="0" err="1" smtClean="0"/>
              <a:t>Razer</a:t>
            </a:r>
            <a:r>
              <a:rPr lang="hu-HU" sz="2400" dirty="0" smtClean="0"/>
              <a:t> </a:t>
            </a:r>
            <a:r>
              <a:rPr lang="hu-HU" sz="2400" dirty="0" err="1" smtClean="0"/>
              <a:t>Kraken</a:t>
            </a:r>
            <a:r>
              <a:rPr lang="hu-HU" sz="2400" dirty="0" smtClean="0"/>
              <a:t> </a:t>
            </a:r>
            <a:r>
              <a:rPr lang="hu-HU" sz="2400" dirty="0" err="1" smtClean="0"/>
              <a:t>Forged</a:t>
            </a:r>
            <a:r>
              <a:rPr lang="hu-HU" sz="2400" dirty="0" smtClean="0"/>
              <a:t> Edition-t választanék.</a:t>
            </a:r>
          </a:p>
          <a:p>
            <a:pPr marL="85725" indent="0" algn="just">
              <a:buNone/>
            </a:pPr>
            <a:endParaRPr lang="hu-HU" sz="2400" dirty="0" smtClean="0"/>
          </a:p>
          <a:p>
            <a:pPr marL="85725" indent="0"/>
            <a:r>
              <a:rPr lang="hu-HU" sz="2400" dirty="0" smtClean="0"/>
              <a:t>Minőségi anyagokból készült.</a:t>
            </a:r>
          </a:p>
          <a:p>
            <a:pPr marL="85725" indent="0"/>
            <a:r>
              <a:rPr lang="hu-HU" sz="2400" dirty="0" smtClean="0"/>
              <a:t>Jó a hangzása.</a:t>
            </a:r>
          </a:p>
          <a:p>
            <a:pPr marL="85725" indent="0"/>
            <a:r>
              <a:rPr lang="hu-HU" sz="2400" dirty="0" smtClean="0"/>
              <a:t>Cserélhető a kábele.</a:t>
            </a:r>
          </a:p>
        </p:txBody>
      </p:sp>
      <p:pic>
        <p:nvPicPr>
          <p:cNvPr id="7" name="Tartalom helye 6" descr="razer-kraken-forged-edition-gallery-0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6116488" cy="458736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hu-HU" sz="2400" dirty="0" smtClean="0"/>
              <a:t>Mikrofonnak pedig egy </a:t>
            </a:r>
            <a:r>
              <a:rPr lang="hu-HU" sz="2400" dirty="0" err="1" smtClean="0"/>
              <a:t>Audio-Technica</a:t>
            </a:r>
            <a:r>
              <a:rPr lang="hu-HU" sz="2400" dirty="0" smtClean="0"/>
              <a:t> AT2020 mikront választanék.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/>
            <a:r>
              <a:rPr lang="hu-HU" sz="2400" dirty="0" smtClean="0"/>
              <a:t>Remek hangminőség.</a:t>
            </a:r>
          </a:p>
          <a:p>
            <a:pPr marL="85725" indent="0"/>
            <a:r>
              <a:rPr lang="hu-HU" sz="2400" dirty="0" smtClean="0"/>
              <a:t>USB csatlakozó.</a:t>
            </a:r>
          </a:p>
          <a:p>
            <a:pPr marL="85725" indent="0">
              <a:buNone/>
            </a:pPr>
            <a:endParaRPr lang="hu-HU" sz="2400" dirty="0"/>
          </a:p>
        </p:txBody>
      </p:sp>
      <p:pic>
        <p:nvPicPr>
          <p:cNvPr id="7" name="Tartalom helye 6" descr="at2020_usb_1_sq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53449" cy="4553449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14544"/>
          </a:xfrm>
        </p:spPr>
        <p:txBody>
          <a:bodyPr>
            <a:normAutofit/>
          </a:bodyPr>
          <a:lstStyle/>
          <a:p>
            <a:pPr marL="542925" indent="-457200">
              <a:buFont typeface="+mj-lt"/>
              <a:buAutoNum type="arabicPeriod"/>
            </a:pPr>
            <a:r>
              <a:rPr lang="hu-HU" sz="2000" dirty="0" smtClean="0"/>
              <a:t>Melyik alkatrészt érdemes először kiválasztani?</a:t>
            </a:r>
          </a:p>
          <a:p>
            <a:pPr marL="542925" lvl="1" indent="-457200">
              <a:buSzPct val="80000"/>
              <a:buNone/>
              <a:tabLst>
                <a:tab pos="809625" algn="l"/>
              </a:tabLst>
            </a:pPr>
            <a:r>
              <a:rPr lang="hu-HU" sz="2000" dirty="0" smtClean="0"/>
              <a:t>	</a:t>
            </a:r>
            <a:r>
              <a:rPr lang="hu-HU" sz="1800" dirty="0" smtClean="0"/>
              <a:t>		</a:t>
            </a:r>
            <a:r>
              <a:rPr lang="hu-HU" sz="1600" dirty="0" smtClean="0">
                <a:solidFill>
                  <a:srgbClr val="92D050"/>
                </a:solidFill>
              </a:rPr>
              <a:t>Az alaplapot</a:t>
            </a:r>
          </a:p>
          <a:p>
            <a:pPr marL="542925" indent="-457200">
              <a:buFont typeface="+mj-lt"/>
              <a:buAutoNum type="arabicPeriod"/>
            </a:pPr>
            <a:r>
              <a:rPr lang="hu-HU" sz="2000" dirty="0" smtClean="0"/>
              <a:t>Sorold fel a két nagy processzor gyártót!</a:t>
            </a:r>
          </a:p>
          <a:p>
            <a:pPr marL="917829" lvl="1" indent="-457200">
              <a:buNone/>
            </a:pP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92D050"/>
                </a:solidFill>
              </a:rPr>
              <a:t>AMD, Intel</a:t>
            </a:r>
            <a:endParaRPr lang="hu-HU" sz="2000" dirty="0" smtClean="0">
              <a:solidFill>
                <a:srgbClr val="92D050"/>
              </a:solidFill>
            </a:endParaRPr>
          </a:p>
          <a:p>
            <a:pPr marL="542925" indent="-457200">
              <a:buFont typeface="+mj-lt"/>
              <a:buAutoNum type="arabicPeriod"/>
            </a:pPr>
            <a:r>
              <a:rPr lang="hu-HU" sz="2000" dirty="0" smtClean="0"/>
              <a:t>Mit javasoltam memóriavásárlással kapcsolatban? (Tipp:…)</a:t>
            </a:r>
          </a:p>
          <a:p>
            <a:pPr marL="917829" lvl="1" indent="-457200">
              <a:buNone/>
            </a:pP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92D050"/>
                </a:solidFill>
              </a:rPr>
              <a:t>A memóriamodulokat (memóriákat) párban érdemes venni</a:t>
            </a:r>
          </a:p>
          <a:p>
            <a:pPr marL="542925" indent="-457200">
              <a:buFont typeface="+mj-lt"/>
              <a:buAutoNum type="arabicPeriod"/>
            </a:pPr>
            <a:r>
              <a:rPr lang="hu-HU" sz="2000" dirty="0" smtClean="0"/>
              <a:t>Összesen mekkora a tárkapacitása az általam összerakott számítógépnek ? (</a:t>
            </a:r>
            <a:r>
              <a:rPr lang="hu-HU" sz="2000" u="sng" dirty="0" smtClean="0"/>
              <a:t>Névleges méret</a:t>
            </a:r>
            <a:r>
              <a:rPr lang="hu-HU" sz="2000" dirty="0" smtClean="0"/>
              <a:t>!)</a:t>
            </a:r>
          </a:p>
          <a:p>
            <a:pPr marL="917829" lvl="1" indent="-457200">
              <a:buNone/>
            </a:pP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92D050"/>
                </a:solidFill>
              </a:rPr>
              <a:t>Nagyjából 2,48TB</a:t>
            </a:r>
          </a:p>
          <a:p>
            <a:pPr marL="542925" indent="-457200">
              <a:buFont typeface="+mj-lt"/>
              <a:buAutoNum type="arabicPeriod"/>
            </a:pPr>
            <a:r>
              <a:rPr lang="hu-HU" sz="2000" dirty="0" smtClean="0"/>
              <a:t>Milyen perifériákat választottam a számítógéphez?</a:t>
            </a:r>
          </a:p>
          <a:p>
            <a:pPr marL="917829" lvl="1" indent="-457200">
              <a:buNone/>
            </a:pP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92D050"/>
                </a:solidFill>
              </a:rPr>
              <a:t>Monitor, Fejhallgató, Mikrofon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381000" y="2852936"/>
            <a:ext cx="8439472" cy="1362075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Köszönöm a figyelmet!</a:t>
            </a:r>
            <a:endParaRPr lang="hu-H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763000" cy="4891808"/>
          </a:xfrm>
        </p:spPr>
        <p:txBody>
          <a:bodyPr>
            <a:normAutofit fontScale="85000" lnSpcReduction="10000"/>
          </a:bodyPr>
          <a:lstStyle/>
          <a:p>
            <a:pPr marL="85725"/>
            <a:r>
              <a:rPr lang="hu-HU" sz="1600" dirty="0" smtClean="0">
                <a:hlinkClick r:id="rId2"/>
              </a:rPr>
              <a:t>Alaplap</a:t>
            </a:r>
            <a:r>
              <a:rPr lang="hu-HU" sz="1600" dirty="0" smtClean="0"/>
              <a:t>(</a:t>
            </a:r>
            <a:r>
              <a:rPr lang="hu-HU" sz="1300" dirty="0" smtClean="0"/>
              <a:t>http://www.asus.com/media/global/products/SNYTZvOdMa6xGWYL/f8WkyIAiLAquaqCa_setting_fff_1_90_end_500.png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3"/>
              </a:rPr>
              <a:t>AMD logó</a:t>
            </a:r>
            <a:r>
              <a:rPr lang="hu-HU" sz="1600" dirty="0" smtClean="0"/>
              <a:t>(</a:t>
            </a:r>
            <a:r>
              <a:rPr lang="hu-HU" sz="1300" dirty="0" smtClean="0"/>
              <a:t>http://www.amd.com/Style%20Library/Images/logo.png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4"/>
              </a:rPr>
              <a:t>Intel logó</a:t>
            </a:r>
            <a:r>
              <a:rPr lang="hu-HU" sz="1600" dirty="0" smtClean="0"/>
              <a:t>(</a:t>
            </a:r>
            <a:r>
              <a:rPr lang="hu-HU" sz="1300" dirty="0" smtClean="0"/>
              <a:t>http://upload.wikimedia.org/wikipedia/commons/c/c9/Intel-logo.svg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5"/>
              </a:rPr>
              <a:t>Processzor összehasonlítás</a:t>
            </a:r>
            <a:r>
              <a:rPr lang="hu-HU" sz="1600" dirty="0" smtClean="0"/>
              <a:t>(</a:t>
            </a:r>
            <a:r>
              <a:rPr lang="hu-HU" sz="1300" dirty="0" smtClean="0"/>
              <a:t>http://prohardver.hu/teszt/core_i7-5960x_a_nyolcmagos_haswell-e/tesztkonfig_fogyasztas_specifikaciok.html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6"/>
              </a:rPr>
              <a:t>Memória</a:t>
            </a:r>
            <a:r>
              <a:rPr lang="hu-HU" sz="1600" dirty="0" smtClean="0"/>
              <a:t>(</a:t>
            </a:r>
            <a:r>
              <a:rPr lang="hu-HU" sz="1300" dirty="0" smtClean="0"/>
              <a:t>http://www.corsair.com/~/media/Corsair/Product%20Photos/dram/dominator-platinum-ddr4/generic/large/DomPLT_DDR4.png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err="1" smtClean="0">
                <a:hlinkClick r:id="rId7"/>
              </a:rPr>
              <a:t>Memóra</a:t>
            </a:r>
            <a:r>
              <a:rPr lang="hu-HU" sz="1600" dirty="0" smtClean="0">
                <a:hlinkClick r:id="rId7"/>
              </a:rPr>
              <a:t> összehasonlítás</a:t>
            </a:r>
            <a:r>
              <a:rPr lang="hu-HU" sz="1600" dirty="0" smtClean="0"/>
              <a:t>(</a:t>
            </a:r>
            <a:r>
              <a:rPr lang="hu-HU" sz="1300" dirty="0" smtClean="0"/>
              <a:t>http://www.aqua.hu/termekek/ddr4-1626.htmlhttp://www.aqua.hu/termekek/ddr4-1626.html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8"/>
              </a:rPr>
              <a:t>Videokártya</a:t>
            </a:r>
            <a:r>
              <a:rPr lang="hu-HU" sz="1600" dirty="0" smtClean="0"/>
              <a:t>(</a:t>
            </a:r>
            <a:r>
              <a:rPr lang="hu-HU" sz="1300" dirty="0" smtClean="0"/>
              <a:t>http://www.asus.com/media/global/products/qRnenKwKocxFj2Is/TMrI7rcnEFUO2Hw1_setting_fff_1_90_end_500.png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9"/>
              </a:rPr>
              <a:t>Videokártya összehasonlítás</a:t>
            </a:r>
            <a:r>
              <a:rPr lang="hu-HU" sz="1600" dirty="0" smtClean="0"/>
              <a:t>(</a:t>
            </a:r>
            <a:r>
              <a:rPr lang="hu-HU" sz="1300" dirty="0" smtClean="0"/>
              <a:t>http://prohardver.hu/teszt/amd_radeon_r9_295x2_luxuscikk/tesztkonfig_fogyasztas_tuning_specifikaciok.html)</a:t>
            </a:r>
          </a:p>
          <a:p>
            <a:pPr marL="85725"/>
            <a:r>
              <a:rPr lang="hu-HU" sz="1600" dirty="0" smtClean="0">
                <a:hlinkClick r:id="rId10"/>
              </a:rPr>
              <a:t>SSD</a:t>
            </a:r>
            <a:r>
              <a:rPr lang="hu-HU" sz="1600" dirty="0" smtClean="0"/>
              <a:t>(</a:t>
            </a:r>
            <a:r>
              <a:rPr lang="hu-HU" sz="1300" dirty="0" smtClean="0"/>
              <a:t>http://ocz.com/images/product/vector150_lrg.png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1"/>
              </a:rPr>
              <a:t>Gépház</a:t>
            </a:r>
            <a:r>
              <a:rPr lang="hu-HU" sz="1600" dirty="0" smtClean="0"/>
              <a:t>(</a:t>
            </a:r>
            <a:r>
              <a:rPr lang="hu-HU" sz="1300" dirty="0" smtClean="0"/>
              <a:t>http://assets.coolermaster.com/global/uploadfile/fileproduct_list/P13072900017020/PRDPIC/10_bb423e9495c46508e1e394e0b66666bc_1375044678.jpg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1"/>
              </a:rPr>
              <a:t>Tápegység</a:t>
            </a:r>
            <a:r>
              <a:rPr lang="hu-HU" sz="1600" dirty="0" smtClean="0"/>
              <a:t>(</a:t>
            </a:r>
            <a:r>
              <a:rPr lang="hu-HU" sz="1300" dirty="0" smtClean="0"/>
              <a:t>http://assets.coolermaster.com/global/uploadfile/fileproduct_list/P13072900017020/PRDPIC/10_bb423e9495c46508e1e394e0b66666bc_1375044678.jpg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2"/>
              </a:rPr>
              <a:t>Optikai meghajtó</a:t>
            </a:r>
            <a:r>
              <a:rPr lang="hu-HU" sz="1600" dirty="0" smtClean="0"/>
              <a:t>(</a:t>
            </a:r>
            <a:r>
              <a:rPr lang="hu-HU" sz="1300" dirty="0" smtClean="0"/>
              <a:t>http://www.lg.com/us/images/data-storage/wh16ns40/lg-bluray-drive-wh16ns40-zoom01.jpg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3"/>
              </a:rPr>
              <a:t>Monitor</a:t>
            </a:r>
            <a:r>
              <a:rPr lang="hu-HU" sz="1600" dirty="0" smtClean="0"/>
              <a:t>(</a:t>
            </a:r>
            <a:r>
              <a:rPr lang="hu-HU" sz="1300" dirty="0" smtClean="0"/>
              <a:t>http://www.asus.com/media/global/products/t0Xm6iD2xvngT8tR/4QsmRmVvToDqBKWs_setting_fff_1_90_end_1000.png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4"/>
              </a:rPr>
              <a:t>Fejhallgató</a:t>
            </a:r>
            <a:r>
              <a:rPr lang="hu-HU" sz="1600" dirty="0" smtClean="0"/>
              <a:t>(</a:t>
            </a:r>
            <a:r>
              <a:rPr lang="hu-HU" sz="1300" dirty="0" smtClean="0"/>
              <a:t>http://assets.razerzone.com/eeimages/products/15005/razer-kraken-forged-edition-gallery-04.png</a:t>
            </a:r>
            <a:r>
              <a:rPr lang="hu-HU" sz="1600" dirty="0" smtClean="0"/>
              <a:t>)</a:t>
            </a:r>
          </a:p>
          <a:p>
            <a:pPr marL="85725"/>
            <a:r>
              <a:rPr lang="hu-HU" sz="1600" dirty="0" smtClean="0">
                <a:hlinkClick r:id="rId15"/>
              </a:rPr>
              <a:t>Mikrofon</a:t>
            </a:r>
            <a:r>
              <a:rPr lang="hu-HU" sz="1600" dirty="0" smtClean="0"/>
              <a:t>(</a:t>
            </a:r>
            <a:r>
              <a:rPr lang="hu-HU" sz="1300" dirty="0" smtClean="0"/>
              <a:t>http://www.audio-technica.com/cms/resource_library/product_images/a2b9cb16563d3b88/orig/at2020_usb_1_sq.jpg</a:t>
            </a:r>
            <a:r>
              <a:rPr lang="hu-HU" sz="1600" dirty="0" smtClean="0"/>
              <a:t>)</a:t>
            </a:r>
          </a:p>
          <a:p>
            <a:pPr marL="85725" indent="0">
              <a:buNone/>
            </a:pPr>
            <a:endParaRPr lang="hu-HU" sz="16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572000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hu-HU" sz="2400" dirty="0" smtClean="0"/>
              <a:t>Alaplapot úgy érdemes választani, hogy egy esetleges processzor vagy videokártya fejlesztés után is </a:t>
            </a:r>
            <a:r>
              <a:rPr lang="hu-HU" sz="2400" dirty="0" smtClean="0"/>
              <a:t>használni tudjuk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endParaRPr lang="hu-HU" sz="2400" dirty="0" smtClean="0"/>
          </a:p>
          <a:p>
            <a:pPr marL="88900" indent="0">
              <a:buNone/>
            </a:pPr>
            <a:r>
              <a:rPr lang="hu-HU" sz="2400" dirty="0" smtClean="0"/>
              <a:t>Egy </a:t>
            </a:r>
            <a:r>
              <a:rPr lang="hu-HU" sz="2400" dirty="0" smtClean="0"/>
              <a:t>alaplapnál fontos:</a:t>
            </a:r>
          </a:p>
          <a:p>
            <a:pPr marL="447675" indent="-358775"/>
            <a:r>
              <a:rPr lang="hu-HU" sz="2000" dirty="0" smtClean="0"/>
              <a:t>A processzorfoglalat</a:t>
            </a:r>
          </a:p>
          <a:p>
            <a:pPr marL="447675" indent="-358775"/>
            <a:r>
              <a:rPr lang="hu-HU" sz="2000" dirty="0" smtClean="0"/>
              <a:t>A memóriafoglalat</a:t>
            </a:r>
          </a:p>
          <a:p>
            <a:pPr marL="447675" indent="-358775"/>
            <a:r>
              <a:rPr lang="hu-HU" sz="2000" dirty="0" smtClean="0"/>
              <a:t>Az egyéb csatlakozók száma és típusa (pl.: USB, SATA…)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hu-HU" sz="2400" dirty="0" smtClean="0"/>
              <a:t>Alaplapnak egy ASUS RAMPAGE V EXTREME lenne az én választásom több okból kifolyólag.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r>
              <a:rPr lang="hu-HU" sz="2000" dirty="0" smtClean="0"/>
              <a:t>A processzorfoglalata új széria úgyhogy még sokáig használatban lesz, ezért valószínű, hogy új processzorokat is adnak majd ki hozzá.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r>
              <a:rPr lang="hu-HU" sz="2000" dirty="0" smtClean="0"/>
              <a:t>A memóriafoglalata is már új széria és mivel memóriánál csak ritkán van szériaváltás, ezért ez is jó lesz még egy darabig.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r>
              <a:rPr lang="hu-HU" sz="2000" dirty="0" smtClean="0"/>
              <a:t>Rengeteg USB és SATA csatlakozó van rajta úgyhogy abból sem lesz hiány.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r>
              <a:rPr lang="hu-HU" sz="2000" dirty="0" smtClean="0"/>
              <a:t>Nagyon jó minőségű a beépített hangkártyája.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r>
              <a:rPr lang="hu-HU" sz="2000" dirty="0" smtClean="0"/>
              <a:t>Ha egynél több videokártyára lenne szükség van lehetőség akár négy beépítésére is.</a:t>
            </a:r>
          </a:p>
          <a:p>
            <a:pPr marL="546100" indent="-457200">
              <a:buClr>
                <a:srgbClr val="00B0F0"/>
              </a:buClr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258816" cy="452596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hu-HU" sz="2400" dirty="0" smtClean="0"/>
              <a:t>Kép és fontosabb jellemzők:</a:t>
            </a:r>
          </a:p>
          <a:p>
            <a:endParaRPr lang="hu-HU" sz="2000" dirty="0" smtClean="0"/>
          </a:p>
          <a:p>
            <a:r>
              <a:rPr lang="hu-HU" sz="2000" dirty="0" smtClean="0"/>
              <a:t>8 </a:t>
            </a:r>
            <a:r>
              <a:rPr lang="hu-HU" sz="2000" dirty="0" smtClean="0"/>
              <a:t>db memóriafoglalat, Max. 64 GB, DDR4</a:t>
            </a:r>
          </a:p>
          <a:p>
            <a:endParaRPr lang="hu-HU" sz="2000" dirty="0" smtClean="0"/>
          </a:p>
          <a:p>
            <a:r>
              <a:rPr lang="hu-HU" sz="2000" dirty="0" smtClean="0"/>
              <a:t>10 </a:t>
            </a:r>
            <a:r>
              <a:rPr lang="hu-HU" sz="2000" dirty="0" smtClean="0"/>
              <a:t>db USB 3.0 csatlakozó</a:t>
            </a:r>
          </a:p>
          <a:p>
            <a:endParaRPr lang="hu-HU" sz="2000" dirty="0" smtClean="0"/>
          </a:p>
          <a:p>
            <a:r>
              <a:rPr lang="hu-HU" sz="2000" dirty="0" smtClean="0"/>
              <a:t>Intel</a:t>
            </a:r>
            <a:r>
              <a:rPr lang="hu-HU" sz="2000" dirty="0" smtClean="0"/>
              <a:t>® Socket 2011-v3 processzorfoglalat</a:t>
            </a:r>
          </a:p>
          <a:p>
            <a:endParaRPr lang="hu-HU" sz="2000" dirty="0" smtClean="0"/>
          </a:p>
        </p:txBody>
      </p:sp>
      <p:pic>
        <p:nvPicPr>
          <p:cNvPr id="1028" name="Picture 4" descr="D:\Iskolai\Informatika\Verseny\alapl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572000"/>
          </a:xfrm>
        </p:spPr>
        <p:txBody>
          <a:bodyPr>
            <a:normAutofit/>
          </a:bodyPr>
          <a:lstStyle/>
          <a:p>
            <a:pPr marL="857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400" dirty="0" smtClean="0"/>
              <a:t>Processzor vásárlásnál igazából csak a </a:t>
            </a:r>
            <a:r>
              <a:rPr lang="hu-HU" sz="2400" b="1" dirty="0" smtClean="0"/>
              <a:t>processzor órajelére, a processzormagok számára és a foglalatra</a:t>
            </a:r>
            <a:r>
              <a:rPr lang="hu-HU" sz="2400" dirty="0" smtClean="0"/>
              <a:t> kell odafigyelni.</a:t>
            </a:r>
          </a:p>
          <a:p>
            <a:pPr marL="857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400" i="1" dirty="0" smtClean="0"/>
              <a:t>Processzort csak úgy van értelme választani, hogy kompatibilis legyen az alaplappal.</a:t>
            </a:r>
          </a:p>
          <a:p>
            <a:pPr marL="857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400" b="1" dirty="0" smtClean="0"/>
              <a:t>Gyártók</a:t>
            </a:r>
            <a:r>
              <a:rPr lang="hu-HU" sz="2400" dirty="0" smtClean="0"/>
              <a:t>ból nincs nagy választék úgyhogy először azt érdemes eldönteni és csak utána kiválasztani magát a processzort.</a:t>
            </a:r>
          </a:p>
          <a:p>
            <a:pPr marL="85725" indent="0">
              <a:buNone/>
            </a:pPr>
            <a:r>
              <a:rPr lang="hu-HU" sz="2400" dirty="0" smtClean="0"/>
              <a:t>A két gyártó az:</a:t>
            </a:r>
          </a:p>
          <a:p>
            <a:pPr marL="85725" indent="0">
              <a:buNone/>
            </a:pPr>
            <a:endParaRPr lang="hu-HU" sz="2400" dirty="0"/>
          </a:p>
        </p:txBody>
      </p:sp>
      <p:pic>
        <p:nvPicPr>
          <p:cNvPr id="2050" name="Picture 2" descr="D:\Iskolai\Informatika\Verseny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000768"/>
            <a:ext cx="2351767" cy="552309"/>
          </a:xfrm>
          <a:prstGeom prst="rect">
            <a:avLst/>
          </a:prstGeom>
          <a:noFill/>
        </p:spPr>
      </p:pic>
      <p:pic>
        <p:nvPicPr>
          <p:cNvPr id="2052" name="Picture 4" descr="D:\Iskolai\Informatika\Verseny\Intel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143512"/>
            <a:ext cx="2229765" cy="1476363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Mivel most nem kell figyelni az alkatrészek árára, ezért</a:t>
            </a:r>
          </a:p>
          <a:p>
            <a:pPr marL="85725" indent="0" algn="just">
              <a:buNone/>
            </a:pPr>
            <a:r>
              <a:rPr lang="hu-HU" sz="2400" dirty="0" smtClean="0"/>
              <a:t>én egy Intel® </a:t>
            </a:r>
            <a:r>
              <a:rPr lang="hu-HU" sz="2400" dirty="0" err="1" smtClean="0"/>
              <a:t>Core</a:t>
            </a:r>
            <a:r>
              <a:rPr lang="hu-HU" sz="2400" dirty="0" smtClean="0"/>
              <a:t>™ i7-5960X processzort választanék.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Az Intel processzorok alapvetően sokkal drágábbak az AMD processzoroknál viszont a felső kategóriában az Intel processzoroknak többnyire jobb a teljesítménye.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>
              <a:buNone/>
            </a:pPr>
            <a:r>
              <a:rPr lang="hu-HU" sz="2400" dirty="0" smtClean="0"/>
              <a:t>Hasonlítsuk össze más processzorokkal!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hu-HU" dirty="0" smtClean="0"/>
              <a:t>Processzor</a:t>
            </a:r>
            <a:endParaRPr lang="hu-HU" dirty="0"/>
          </a:p>
        </p:txBody>
      </p:sp>
      <p:pic>
        <p:nvPicPr>
          <p:cNvPr id="1026" name="Picture 2" descr="D:\Iskolai\Informatika\Verseny\processzor összehasonlítá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57876" cy="5472608"/>
          </a:xfrm>
          <a:prstGeom prst="rect">
            <a:avLst/>
          </a:prstGeom>
          <a:noFill/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400" dirty="0" smtClean="0"/>
              <a:t>Memória választásnál 2 dolgot kell csak figyelni:</a:t>
            </a:r>
          </a:p>
          <a:p>
            <a:pPr marL="447675" indent="-361950"/>
            <a:r>
              <a:rPr lang="hu-HU" sz="2000" dirty="0" smtClean="0"/>
              <a:t>A gyártót</a:t>
            </a:r>
          </a:p>
          <a:p>
            <a:pPr marL="447675" indent="-361950"/>
            <a:r>
              <a:rPr lang="hu-HU" sz="2000" dirty="0" smtClean="0"/>
              <a:t>A memória sebességét(órajelét)</a:t>
            </a:r>
          </a:p>
          <a:p>
            <a:pPr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Érdemes híres gyártók(pl.: Kingston, </a:t>
            </a:r>
            <a:r>
              <a:rPr lang="hu-HU" sz="2400" dirty="0" err="1" smtClean="0"/>
              <a:t>Corsair</a:t>
            </a:r>
            <a:r>
              <a:rPr lang="hu-HU" sz="2400" dirty="0" smtClean="0"/>
              <a:t>, AMD…) közül választani, mert azok általában megbízhatóbbak.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 algn="just">
              <a:buNone/>
            </a:pPr>
            <a:r>
              <a:rPr lang="hu-HU" sz="2400" dirty="0" smtClean="0"/>
              <a:t>Sebességnél pedig arra kell törekedni, hogy a memória órajele minél magasabb legyen.</a:t>
            </a:r>
          </a:p>
          <a:p>
            <a:pPr marL="85725" indent="0">
              <a:buNone/>
            </a:pPr>
            <a:endParaRPr lang="hu-HU" sz="2400" dirty="0" smtClean="0"/>
          </a:p>
          <a:p>
            <a:pPr marL="85725" indent="0">
              <a:buNone/>
            </a:pPr>
            <a:r>
              <a:rPr lang="hu-HU" sz="1600" dirty="0" smtClean="0"/>
              <a:t>Tipp: Memóriát párban érdemes venni, így elkerülhető hogy esetlegesen az egyik memória lassítsa a másikat.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B5C-9ECF-4D21-ACF9-243CE0E088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797</TotalTime>
  <Words>931</Words>
  <Application>Microsoft Office PowerPoint</Application>
  <PresentationFormat>On-screen Show (4:3)</PresentationFormat>
  <Paragraphs>200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Lendület</vt:lpstr>
      <vt:lpstr>Ilyen számítógépet szeretnék</vt:lpstr>
      <vt:lpstr>Alkatrészek</vt:lpstr>
      <vt:lpstr>Alaplap</vt:lpstr>
      <vt:lpstr>Alaplap</vt:lpstr>
      <vt:lpstr>Alaplap</vt:lpstr>
      <vt:lpstr>Processzor</vt:lpstr>
      <vt:lpstr>Processzor</vt:lpstr>
      <vt:lpstr>Processzor</vt:lpstr>
      <vt:lpstr>Memória</vt:lpstr>
      <vt:lpstr>Memória</vt:lpstr>
      <vt:lpstr>Memória</vt:lpstr>
      <vt:lpstr>Videokártya</vt:lpstr>
      <vt:lpstr>Videokártya</vt:lpstr>
      <vt:lpstr>Videokártya</vt:lpstr>
      <vt:lpstr>Tárhely</vt:lpstr>
      <vt:lpstr>Tárhely</vt:lpstr>
      <vt:lpstr>Tárhely</vt:lpstr>
      <vt:lpstr>Gépház</vt:lpstr>
      <vt:lpstr>Tápegység</vt:lpstr>
      <vt:lpstr>Optikai meghajtó</vt:lpstr>
      <vt:lpstr>Perifériák</vt:lpstr>
      <vt:lpstr>Perifériák</vt:lpstr>
      <vt:lpstr>Perifériák</vt:lpstr>
      <vt:lpstr>Perifériák</vt:lpstr>
      <vt:lpstr>Kérdések</vt:lpstr>
      <vt:lpstr>Köszönöm a figyelmet!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Dominik</dc:creator>
  <cp:lastModifiedBy>Admin</cp:lastModifiedBy>
  <cp:revision>62</cp:revision>
  <dcterms:created xsi:type="dcterms:W3CDTF">2014-12-29T16:57:23Z</dcterms:created>
  <dcterms:modified xsi:type="dcterms:W3CDTF">2015-01-08T10:29:36Z</dcterms:modified>
</cp:coreProperties>
</file>