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x-msvide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64" r:id="rId3"/>
    <p:sldId id="257" r:id="rId4"/>
    <p:sldId id="259" r:id="rId5"/>
    <p:sldId id="271" r:id="rId6"/>
    <p:sldId id="260" r:id="rId7"/>
    <p:sldId id="272" r:id="rId8"/>
    <p:sldId id="273" r:id="rId9"/>
    <p:sldId id="261" r:id="rId10"/>
    <p:sldId id="262" r:id="rId11"/>
    <p:sldId id="274" r:id="rId12"/>
    <p:sldId id="276" r:id="rId13"/>
    <p:sldId id="263" r:id="rId14"/>
    <p:sldId id="265" r:id="rId15"/>
    <p:sldId id="266" r:id="rId16"/>
    <p:sldId id="277" r:id="rId17"/>
    <p:sldId id="267" r:id="rId18"/>
    <p:sldId id="278" r:id="rId19"/>
    <p:sldId id="269" r:id="rId20"/>
    <p:sldId id="270" r:id="rId21"/>
    <p:sldId id="26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ABCA08-A8A0-4E82-BCB6-1CE8016B87A2}">
          <p14:sldIdLst>
            <p14:sldId id="256"/>
            <p14:sldId id="264"/>
            <p14:sldId id="257"/>
          </p14:sldIdLst>
        </p14:section>
        <p14:section name="Szín" id="{D0D131AC-39A6-451E-8E15-F4DBD1E55CD5}">
          <p14:sldIdLst>
            <p14:sldId id="259"/>
            <p14:sldId id="271"/>
            <p14:sldId id="260"/>
            <p14:sldId id="272"/>
            <p14:sldId id="273"/>
            <p14:sldId id="261"/>
            <p14:sldId id="262"/>
            <p14:sldId id="274"/>
            <p14:sldId id="276"/>
            <p14:sldId id="263"/>
          </p14:sldIdLst>
        </p14:section>
        <p14:section name="ALGORITMUS" id="{39823CFA-63C8-43B9-92DE-7DA3E71BDE9E}">
          <p14:sldIdLst>
            <p14:sldId id="265"/>
            <p14:sldId id="266"/>
            <p14:sldId id="277"/>
            <p14:sldId id="267"/>
            <p14:sldId id="278"/>
            <p14:sldId id="269"/>
            <p14:sldId id="270"/>
            <p14:sldId id="26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323"/>
    <a:srgbClr val="23B0E5"/>
    <a:srgbClr val="95428A"/>
    <a:srgbClr val="404040"/>
    <a:srgbClr val="EE2C2C"/>
    <a:srgbClr val="106CB7"/>
    <a:srgbClr val="0000FF"/>
    <a:srgbClr val="FF00FF"/>
    <a:srgbClr val="0083B9"/>
    <a:srgbClr val="A4CA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78631" autoAdjust="0"/>
  </p:normalViewPr>
  <p:slideViewPr>
    <p:cSldViewPr snapToGrid="0">
      <p:cViewPr varScale="1">
        <p:scale>
          <a:sx n="91" d="100"/>
          <a:sy n="91" d="100"/>
        </p:scale>
        <p:origin x="127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32FCB-48A0-4BD9-BB96-44658269342C}" type="datetimeFigureOut">
              <a:rPr lang="hu-HU" smtClean="0"/>
              <a:pPr/>
              <a:t>2015.01.10.</a:t>
            </a:fld>
            <a:endParaRPr lang="hu-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E3AA0-9D91-4F5A-8DE2-3482D772E253}" type="slidenum">
              <a:rPr lang="hu-HU" smtClean="0"/>
              <a:pPr/>
              <a:t>‹#›</a:t>
            </a:fld>
            <a:endParaRPr lang="hu-HU"/>
          </a:p>
        </p:txBody>
      </p:sp>
    </p:spTree>
    <p:extLst>
      <p:ext uri="{BB962C8B-B14F-4D97-AF65-F5344CB8AC3E}">
        <p14:creationId xmlns:p14="http://schemas.microsoft.com/office/powerpoint/2010/main" val="2299216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Üdvözlök mindenkit!</a:t>
            </a:r>
            <a:r>
              <a:rPr lang="hu-HU" baseline="0" dirty="0" smtClean="0"/>
              <a:t> Ebben a prezentációban szeretnék megmutatni a Javaban történő Android fejlesztést. Ezen az órán egy rubik kocka kirakó applikáció működését tanulmányozzuk. </a:t>
            </a:r>
            <a:endParaRPr lang="hu-HU" dirty="0"/>
          </a:p>
        </p:txBody>
      </p:sp>
      <p:sp>
        <p:nvSpPr>
          <p:cNvPr id="4" name="Slide Number Placeholder 3"/>
          <p:cNvSpPr>
            <a:spLocks noGrp="1"/>
          </p:cNvSpPr>
          <p:nvPr>
            <p:ph type="sldNum" sz="quarter" idx="10"/>
          </p:nvPr>
        </p:nvSpPr>
        <p:spPr/>
        <p:txBody>
          <a:bodyPr/>
          <a:lstStyle/>
          <a:p>
            <a:fld id="{6DCE3AA0-9D91-4F5A-8DE2-3482D772E253}" type="slidenum">
              <a:rPr lang="hu-HU" smtClean="0"/>
              <a:pPr/>
              <a:t>1</a:t>
            </a:fld>
            <a:endParaRPr lang="hu-HU"/>
          </a:p>
        </p:txBody>
      </p:sp>
    </p:spTree>
    <p:extLst>
      <p:ext uri="{BB962C8B-B14F-4D97-AF65-F5344CB8AC3E}">
        <p14:creationId xmlns:p14="http://schemas.microsoft.com/office/powerpoint/2010/main" val="46804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A kiszámított</a:t>
            </a:r>
            <a:r>
              <a:rPr lang="hu-HU" sz="1200" kern="1200" baseline="0" dirty="0" smtClean="0">
                <a:solidFill>
                  <a:schemeClr val="tx1"/>
                </a:solidFill>
                <a:effectLst/>
                <a:latin typeface="+mn-lt"/>
                <a:ea typeface="+mn-ea"/>
                <a:cs typeface="+mn-cs"/>
              </a:rPr>
              <a:t> értékek után rálátást kaphatunk arról, hogy az egészet miért is csináltuk. Sokkal könnyebb csak 1 értéket (Hue vagy Sat) hasonlítani különböző intervallumokhoz, mint ha 3-at kellene (Red, Green, Blue).</a:t>
            </a:r>
            <a:endParaRPr lang="hu-H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Mindegyikre színre feltudunk</a:t>
            </a:r>
            <a:r>
              <a:rPr lang="hu-HU" sz="1200" kern="1200" baseline="0" dirty="0" smtClean="0">
                <a:solidFill>
                  <a:schemeClr val="tx1"/>
                </a:solidFill>
                <a:effectLst/>
                <a:latin typeface="+mn-lt"/>
                <a:ea typeface="+mn-ea"/>
                <a:cs typeface="+mn-cs"/>
              </a:rPr>
              <a:t> állítani</a:t>
            </a:r>
            <a:r>
              <a:rPr lang="hu-HU" sz="1200" kern="1200" dirty="0" smtClean="0">
                <a:solidFill>
                  <a:schemeClr val="tx1"/>
                </a:solidFill>
                <a:effectLst/>
                <a:latin typeface="+mn-lt"/>
                <a:ea typeface="+mn-ea"/>
                <a:cs typeface="+mn-cs"/>
              </a:rPr>
              <a:t> egy intervallumot.</a:t>
            </a:r>
            <a:r>
              <a:rPr lang="hu-HU" sz="1200" kern="1200" baseline="0" dirty="0" smtClean="0">
                <a:solidFill>
                  <a:schemeClr val="tx1"/>
                </a:solidFill>
                <a:effectLst/>
                <a:latin typeface="+mn-lt"/>
                <a:ea typeface="+mn-ea"/>
                <a:cs typeface="+mn-cs"/>
              </a:rPr>
              <a:t> Ezek az értékek mind tapasztalati úton születtek, lefényképezzük a rubik kocka oldalán pl. a piros színt és megnézzük milyen HUE értéket ad vissza az applikációnk. Feltehető a kérdés, hogy miért csak a fehérnél használunk szaturációs intervallumot? F</a:t>
            </a:r>
            <a:r>
              <a:rPr lang="hu-HU" sz="1200" kern="1200" dirty="0" smtClean="0">
                <a:solidFill>
                  <a:schemeClr val="tx1"/>
                </a:solidFill>
                <a:effectLst/>
                <a:latin typeface="+mn-lt"/>
                <a:ea typeface="+mn-ea"/>
                <a:cs typeface="+mn-cs"/>
              </a:rPr>
              <a:t>ehér</a:t>
            </a:r>
            <a:r>
              <a:rPr lang="hu-HU" sz="1200" kern="1200" baseline="0" dirty="0" smtClean="0">
                <a:solidFill>
                  <a:schemeClr val="tx1"/>
                </a:solidFill>
                <a:effectLst/>
                <a:latin typeface="+mn-lt"/>
                <a:ea typeface="+mn-ea"/>
                <a:cs typeface="+mn-cs"/>
              </a:rPr>
              <a:t> színnél</a:t>
            </a:r>
            <a:r>
              <a:rPr lang="hu-HU" sz="1200" kern="1200" dirty="0" smtClean="0">
                <a:solidFill>
                  <a:schemeClr val="tx1"/>
                </a:solidFill>
                <a:effectLst/>
                <a:latin typeface="+mn-lt"/>
                <a:ea typeface="+mn-ea"/>
                <a:cs typeface="+mn-cs"/>
              </a:rPr>
              <a:t> nagyon kevés a szaturáció értéke, általában 0 és 10 között van a többi pedig 90 fölött ezért a fehéret így könnyedén ki lehet „zárni”. </a:t>
            </a:r>
            <a:endParaRPr lang="hu-HU" dirty="0"/>
          </a:p>
        </p:txBody>
      </p:sp>
      <p:sp>
        <p:nvSpPr>
          <p:cNvPr id="4" name="Slide Number Placeholder 3"/>
          <p:cNvSpPr>
            <a:spLocks noGrp="1"/>
          </p:cNvSpPr>
          <p:nvPr>
            <p:ph type="sldNum" sz="quarter" idx="10"/>
          </p:nvPr>
        </p:nvSpPr>
        <p:spPr/>
        <p:txBody>
          <a:bodyPr/>
          <a:lstStyle/>
          <a:p>
            <a:fld id="{6DCE3AA0-9D91-4F5A-8DE2-3482D772E253}" type="slidenum">
              <a:rPr lang="hu-HU" smtClean="0"/>
              <a:pPr/>
              <a:t>13</a:t>
            </a:fld>
            <a:endParaRPr lang="hu-HU"/>
          </a:p>
        </p:txBody>
      </p:sp>
    </p:spTree>
    <p:extLst>
      <p:ext uri="{BB962C8B-B14F-4D97-AF65-F5344CB8AC3E}">
        <p14:creationId xmlns:p14="http://schemas.microsoft.com/office/powerpoint/2010/main" val="236775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A</a:t>
            </a:r>
            <a:r>
              <a:rPr lang="hu-HU" baseline="0" dirty="0" smtClean="0"/>
              <a:t> rubik kocka kirakási módszereit két nagy csoportba sorolhatjuk. Az egyik a kezdő módszer, amikor sorról sorra haladva rakjuk ki a kockát. Ahogy látható is a haladó és a kezdő módszer között az fő különbség, hogy amíg a kezdőnél több problémára egy algoritmust használunk, addig a haladónál minden lehetséges helyzethez társítunk egy algoritmust, jelen esetben 5 különbözőt. Én az algoritmus összeállítására az Ortega módszert használtam, tehát egy haladóbb módszert. Miért? Mert helyettünk úgy is az okostelefon fog dolgozni az algortimus összeállításakor, tehát nyugodtan használható valamilyen összetettebb sok lépésből álló módszer is.</a:t>
            </a:r>
            <a:endParaRPr lang="hu-HU" dirty="0"/>
          </a:p>
        </p:txBody>
      </p:sp>
      <p:sp>
        <p:nvSpPr>
          <p:cNvPr id="4" name="Slide Number Placeholder 3"/>
          <p:cNvSpPr>
            <a:spLocks noGrp="1"/>
          </p:cNvSpPr>
          <p:nvPr>
            <p:ph type="sldNum" sz="quarter" idx="10"/>
          </p:nvPr>
        </p:nvSpPr>
        <p:spPr/>
        <p:txBody>
          <a:bodyPr/>
          <a:lstStyle/>
          <a:p>
            <a:fld id="{6DCE3AA0-9D91-4F5A-8DE2-3482D772E253}" type="slidenum">
              <a:rPr lang="hu-HU" smtClean="0"/>
              <a:pPr/>
              <a:t>14</a:t>
            </a:fld>
            <a:endParaRPr lang="hu-HU"/>
          </a:p>
        </p:txBody>
      </p:sp>
    </p:spTree>
    <p:extLst>
      <p:ext uri="{BB962C8B-B14F-4D97-AF65-F5344CB8AC3E}">
        <p14:creationId xmlns:p14="http://schemas.microsoft.com/office/powerpoint/2010/main" val="2641650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Minden</a:t>
            </a:r>
            <a:r>
              <a:rPr lang="hu-HU" baseline="0" dirty="0" smtClean="0"/>
              <a:t> oldalhoz kapcsolódik egy tömb, amiben tárolom az adott oldal kis négyzeteinek a színeit. Viszont egy forgatásnál 6 tömb összesen 20 eleme megváltozik, és ezt követnem kell és minden egyes forgatásnál rendeznem kell a tömböket. De hogyan?</a:t>
            </a:r>
            <a:endParaRPr lang="hu-HU" dirty="0"/>
          </a:p>
        </p:txBody>
      </p:sp>
      <p:sp>
        <p:nvSpPr>
          <p:cNvPr id="4" name="Slide Number Placeholder 3"/>
          <p:cNvSpPr>
            <a:spLocks noGrp="1"/>
          </p:cNvSpPr>
          <p:nvPr>
            <p:ph type="sldNum" sz="quarter" idx="10"/>
          </p:nvPr>
        </p:nvSpPr>
        <p:spPr/>
        <p:txBody>
          <a:bodyPr/>
          <a:lstStyle/>
          <a:p>
            <a:fld id="{6DCE3AA0-9D91-4F5A-8DE2-3482D772E253}" type="slidenum">
              <a:rPr lang="hu-HU" smtClean="0"/>
              <a:pPr/>
              <a:t>15</a:t>
            </a:fld>
            <a:endParaRPr lang="hu-HU"/>
          </a:p>
        </p:txBody>
      </p:sp>
    </p:spTree>
    <p:extLst>
      <p:ext uri="{BB962C8B-B14F-4D97-AF65-F5344CB8AC3E}">
        <p14:creationId xmlns:p14="http://schemas.microsoft.com/office/powerpoint/2010/main" val="3099253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Az</a:t>
            </a:r>
            <a:r>
              <a:rPr lang="hu-HU" baseline="0" dirty="0" smtClean="0"/>
              <a:t> előző dián az animáción látható, hogyan változnak a különböző oldalak színei és ha programozói szempontból nézünk rá akkor tulajdonképpen tömböket kell látnunk, minden oldalhoz egyet. A fent látható kódrészlet azt az esetet mutatja be, amikor a kocka tetején fordítunk egyet az óramutató járásával megegyezően. Vegyünk a kezünkbe egy rubik kockát és jól figyeljük meg mi változik ilyenkor.  A fenti kódrészlet megértése után hasonlóan megoldható a további 8 elem átrendezése is. </a:t>
            </a:r>
            <a:endParaRPr lang="hu-HU" dirty="0"/>
          </a:p>
        </p:txBody>
      </p:sp>
      <p:sp>
        <p:nvSpPr>
          <p:cNvPr id="4" name="Slide Number Placeholder 3"/>
          <p:cNvSpPr>
            <a:spLocks noGrp="1"/>
          </p:cNvSpPr>
          <p:nvPr>
            <p:ph type="sldNum" sz="quarter" idx="10"/>
          </p:nvPr>
        </p:nvSpPr>
        <p:spPr/>
        <p:txBody>
          <a:bodyPr/>
          <a:lstStyle/>
          <a:p>
            <a:fld id="{6DCE3AA0-9D91-4F5A-8DE2-3482D772E253}" type="slidenum">
              <a:rPr lang="hu-HU" smtClean="0"/>
              <a:pPr/>
              <a:t>16</a:t>
            </a:fld>
            <a:endParaRPr lang="hu-HU"/>
          </a:p>
        </p:txBody>
      </p:sp>
    </p:spTree>
    <p:extLst>
      <p:ext uri="{BB962C8B-B14F-4D97-AF65-F5344CB8AC3E}">
        <p14:creationId xmlns:p14="http://schemas.microsoft.com/office/powerpoint/2010/main" val="369037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Az Ortega</a:t>
            </a:r>
            <a:r>
              <a:rPr lang="hu-HU" baseline="0" dirty="0" smtClean="0"/>
              <a:t> módszer legelső lépése a négy fehér sarokkocka helyre rakása. Csak azokra az elemekre kell koncetráltunk ami a képen is látható, a többi most nem érdekes. A bal felső sarokkockát ellenőrizzük elősször, viszont egy sarokkocka 14 különböző helyen lehet.</a:t>
            </a:r>
            <a:endParaRPr lang="hu-HU" dirty="0"/>
          </a:p>
        </p:txBody>
      </p:sp>
      <p:sp>
        <p:nvSpPr>
          <p:cNvPr id="4" name="Slide Number Placeholder 3"/>
          <p:cNvSpPr>
            <a:spLocks noGrp="1"/>
          </p:cNvSpPr>
          <p:nvPr>
            <p:ph type="sldNum" sz="quarter" idx="10"/>
          </p:nvPr>
        </p:nvSpPr>
        <p:spPr/>
        <p:txBody>
          <a:bodyPr/>
          <a:lstStyle/>
          <a:p>
            <a:fld id="{6DCE3AA0-9D91-4F5A-8DE2-3482D772E253}" type="slidenum">
              <a:rPr lang="hu-HU" smtClean="0"/>
              <a:pPr/>
              <a:t>17</a:t>
            </a:fld>
            <a:endParaRPr lang="hu-HU"/>
          </a:p>
        </p:txBody>
      </p:sp>
    </p:spTree>
    <p:extLst>
      <p:ext uri="{BB962C8B-B14F-4D97-AF65-F5344CB8AC3E}">
        <p14:creationId xmlns:p14="http://schemas.microsoft.com/office/powerpoint/2010/main" val="4058091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6DCE3AA0-9D91-4F5A-8DE2-3482D772E253}" type="slidenum">
              <a:rPr lang="hu-HU" smtClean="0"/>
              <a:pPr/>
              <a:t>19</a:t>
            </a:fld>
            <a:endParaRPr lang="hu-HU"/>
          </a:p>
        </p:txBody>
      </p:sp>
    </p:spTree>
    <p:extLst>
      <p:ext uri="{BB962C8B-B14F-4D97-AF65-F5344CB8AC3E}">
        <p14:creationId xmlns:p14="http://schemas.microsoft.com/office/powerpoint/2010/main" val="3950559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6DCE3AA0-9D91-4F5A-8DE2-3482D772E253}" type="slidenum">
              <a:rPr lang="hu-HU" smtClean="0"/>
              <a:pPr/>
              <a:t>20</a:t>
            </a:fld>
            <a:endParaRPr lang="hu-HU"/>
          </a:p>
        </p:txBody>
      </p:sp>
    </p:spTree>
    <p:extLst>
      <p:ext uri="{BB962C8B-B14F-4D97-AF65-F5344CB8AC3E}">
        <p14:creationId xmlns:p14="http://schemas.microsoft.com/office/powerpoint/2010/main" val="234605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6DCE3AA0-9D91-4F5A-8DE2-3482D772E253}" type="slidenum">
              <a:rPr lang="hu-HU" smtClean="0"/>
              <a:pPr/>
              <a:t>21</a:t>
            </a:fld>
            <a:endParaRPr lang="hu-HU"/>
          </a:p>
        </p:txBody>
      </p:sp>
    </p:spTree>
    <p:extLst>
      <p:ext uri="{BB962C8B-B14F-4D97-AF65-F5344CB8AC3E}">
        <p14:creationId xmlns:p14="http://schemas.microsoft.com/office/powerpoint/2010/main" val="125881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//fel</a:t>
            </a:r>
            <a:r>
              <a:rPr lang="hu-HU" baseline="0" dirty="0" smtClean="0"/>
              <a:t> hangolódás// </a:t>
            </a:r>
            <a:r>
              <a:rPr lang="hu-HU" dirty="0" smtClean="0"/>
              <a:t>Az applikáció</a:t>
            </a:r>
            <a:r>
              <a:rPr lang="hu-HU" baseline="0" dirty="0" smtClean="0"/>
              <a:t> két nagy részre bontható. Az egyik a Rubik kocka 6 oldalán található kis négyzetek színeinek érzékelése. Egy oldalon 9 kis négyzet található, tehát ez összesen 6x9, tehát 56 érték, ugye? Ha okostelefonról van szó akkor ésszeszerű, hogy a beépített kamerát használjuk a színérzékeléshez. Készítünk egy fényképet és a kép pixeljeit vizsgálva megkapjuk a szükséges értékeket. Egyszerűnek hangzik, viszont koránt sem az. Mi van a fényviszonyokkal? Sötétben teljesen más értékeket kapunk. Pixelt akarunk vizsgálni, de hogyan? A ki elemezett értékek alapján algoritmust kell készítenünk, ami alapján ki tudjuk rakni a Rubik kockát. De mi az az algoritmus? Ezekre és még sok másra is választ kapunk a továbbiakban. </a:t>
            </a:r>
            <a:endParaRPr lang="hu-HU" dirty="0"/>
          </a:p>
        </p:txBody>
      </p:sp>
      <p:sp>
        <p:nvSpPr>
          <p:cNvPr id="4" name="Slide Number Placeholder 3"/>
          <p:cNvSpPr>
            <a:spLocks noGrp="1"/>
          </p:cNvSpPr>
          <p:nvPr>
            <p:ph type="sldNum" sz="quarter" idx="10"/>
          </p:nvPr>
        </p:nvSpPr>
        <p:spPr/>
        <p:txBody>
          <a:bodyPr/>
          <a:lstStyle/>
          <a:p>
            <a:fld id="{6DCE3AA0-9D91-4F5A-8DE2-3482D772E253}" type="slidenum">
              <a:rPr lang="hu-HU" smtClean="0"/>
              <a:pPr/>
              <a:t>2</a:t>
            </a:fld>
            <a:endParaRPr lang="hu-HU"/>
          </a:p>
        </p:txBody>
      </p:sp>
    </p:spTree>
    <p:extLst>
      <p:ext uri="{BB962C8B-B14F-4D97-AF65-F5344CB8AC3E}">
        <p14:creationId xmlns:p14="http://schemas.microsoft.com/office/powerpoint/2010/main" val="3842433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Egy munka elkezdése</a:t>
            </a:r>
            <a:r>
              <a:rPr lang="hu-HU" sz="1200" kern="1200" baseline="0" dirty="0" smtClean="0">
                <a:solidFill>
                  <a:schemeClr val="tx1"/>
                </a:solidFill>
                <a:effectLst/>
                <a:latin typeface="+mn-lt"/>
                <a:ea typeface="+mn-ea"/>
                <a:cs typeface="+mn-cs"/>
              </a:rPr>
              <a:t> előtt érdemes tájékozódni, hogy milyen hasonló, már meglévő applikációk vannak az adott témán belül. Ez egyrészt különböző ötleteket adhat nekünk illetve motivációt is jelent számunka. Jobbat szeretnénk csinálni a meglévőktől, valami újat szeretnénk adni a felhasználóknak. Ez segít majd nekünk az előre haladásban és hogy ne adjuk fel eközben. Az egyik, amit be szeretnék mutatni az egy Rubik kocka kirakó robot, mely egy nagyszerű feladat, ha egy összetettebb munkát szeretnénk. Nagyszerűen ötvözi a „hardver” és szoftver megoldásokat. Az interneten található útmutatók segítségével megépíthetjük magát a robotot, ha rendelkezésünkre áll egy LEGO NXT szett. A szoftver részét pedig tanulmányozhatjuk a nyílt forráskódú program segítségével. Szintén ingyenes program a CubeExplorer, mely egészen pontos képet ad arról amit mi is szeretnénk csinálni. A Rubik kocka oldalainak színeit megadva a szoftver egy algortimust állít össze nekünk ami alapján ki tudjuk rakni a Rubik kockát. Tulajdonképpen ez az amit mi is el szeretnénk érni, csak PC helyett okostelefonon.</a:t>
            </a:r>
            <a:endParaRPr lang="hu-H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CE3AA0-9D91-4F5A-8DE2-3482D772E253}" type="slidenum">
              <a:rPr lang="hu-HU" smtClean="0"/>
              <a:pPr/>
              <a:t>3</a:t>
            </a:fld>
            <a:endParaRPr lang="hu-HU"/>
          </a:p>
        </p:txBody>
      </p:sp>
    </p:spTree>
    <p:extLst>
      <p:ext uri="{BB962C8B-B14F-4D97-AF65-F5344CB8AC3E}">
        <p14:creationId xmlns:p14="http://schemas.microsoft.com/office/powerpoint/2010/main" val="425966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Ahogy már</a:t>
            </a:r>
            <a:r>
              <a:rPr lang="hu-HU" sz="1200" kern="1200" baseline="0" dirty="0" smtClean="0">
                <a:solidFill>
                  <a:schemeClr val="tx1"/>
                </a:solidFill>
                <a:effectLst/>
                <a:latin typeface="+mn-lt"/>
                <a:ea typeface="+mn-ea"/>
                <a:cs typeface="+mn-cs"/>
              </a:rPr>
              <a:t> említettem, a színérzékelést az okostelefonunk kamerájával szeretnénk megoldani. Jó lenne az is, ha egy kis négyzetekből álló rácsot ki tudnánk rajzolni a telefonunk képernyőre. Ez azért fontos, hogy a felhasználó pontosan be tudja állítani a telefonját a rubik kocka oldalához és annak 9 kis négyzetéhez. Ezt viszont csak akkor tudjuk megtenni, ha nem a beépített kamera „intentet” használjuk, hanem írunk magunknak egy sajátot. Mi az az intent? Az intent egy felkérésnek fogható fel. Az applikáció felkéri a beépített kamera applikációt, hogy készítsen egy fényképet. A programkód írása előtt viszont érdemes megtervezni ezt a négyzethálós felületet. Valamilyen vektor-grafikus tervezőprogramot ajánlok erre a célra pl. Inkscape. Lemérjük vonalzóval a szükséges méreteket és a feltüntetett arány segítségével, tehát 1 mm 4 pixelnek felel meg, megrajzoljuk. Ez segítségünkre lesz a következőkben.</a:t>
            </a:r>
            <a:endParaRPr lang="hu-H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CE3AA0-9D91-4F5A-8DE2-3482D772E253}" type="slidenum">
              <a:rPr lang="hu-HU" smtClean="0"/>
              <a:pPr/>
              <a:t>4</a:t>
            </a:fld>
            <a:endParaRPr lang="hu-HU"/>
          </a:p>
        </p:txBody>
      </p:sp>
    </p:spTree>
    <p:extLst>
      <p:ext uri="{BB962C8B-B14F-4D97-AF65-F5344CB8AC3E}">
        <p14:creationId xmlns:p14="http://schemas.microsoft.com/office/powerpoint/2010/main" val="78089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6DCE3AA0-9D91-4F5A-8DE2-3482D772E253}" type="slidenum">
              <a:rPr lang="hu-HU" smtClean="0"/>
              <a:pPr/>
              <a:t>5</a:t>
            </a:fld>
            <a:endParaRPr lang="hu-HU"/>
          </a:p>
        </p:txBody>
      </p:sp>
    </p:spTree>
    <p:extLst>
      <p:ext uri="{BB962C8B-B14F-4D97-AF65-F5344CB8AC3E}">
        <p14:creationId xmlns:p14="http://schemas.microsoft.com/office/powerpoint/2010/main" val="3990132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Az</a:t>
            </a:r>
            <a:r>
              <a:rPr lang="hu-HU" sz="1200" kern="1200" baseline="0" dirty="0" smtClean="0">
                <a:solidFill>
                  <a:schemeClr val="tx1"/>
                </a:solidFill>
                <a:effectLst/>
                <a:latin typeface="+mn-lt"/>
                <a:ea typeface="+mn-ea"/>
                <a:cs typeface="+mn-cs"/>
              </a:rPr>
              <a:t> elkészített képet elemeznünk kell, hogy megkapjuk a kis négyzet színeit. </a:t>
            </a:r>
            <a:r>
              <a:rPr lang="hu-HU" sz="1200" kern="1200" dirty="0" smtClean="0">
                <a:solidFill>
                  <a:schemeClr val="tx1"/>
                </a:solidFill>
                <a:effectLst/>
                <a:latin typeface="+mn-lt"/>
                <a:ea typeface="+mn-ea"/>
                <a:cs typeface="+mn-cs"/>
              </a:rPr>
              <a:t>Bal felső saroktól haladunk sorba a jobb alsó sarokig. A bal felső sarkon található négyzet lesz az 1-elem.</a:t>
            </a:r>
            <a:r>
              <a:rPr lang="hu-HU" sz="1200" kern="1200" baseline="0" dirty="0" smtClean="0">
                <a:solidFill>
                  <a:schemeClr val="tx1"/>
                </a:solidFill>
                <a:effectLst/>
                <a:latin typeface="+mn-lt"/>
                <a:ea typeface="+mn-ea"/>
                <a:cs typeface="+mn-cs"/>
              </a:rPr>
              <a:t> Egy függvény ráközelít arra a négyzetre amit épp vizsgálunk, jelen esetben ez az 1-es, </a:t>
            </a:r>
            <a:r>
              <a:rPr lang="hu-HU" sz="1200" kern="1200" dirty="0" smtClean="0">
                <a:solidFill>
                  <a:schemeClr val="tx1"/>
                </a:solidFill>
                <a:effectLst/>
                <a:latin typeface="+mn-lt"/>
                <a:ea typeface="+mn-ea"/>
                <a:cs typeface="+mn-cs"/>
              </a:rPr>
              <a:t>hogy csak a kis négyzet pixeljeit vizsgáljuk. Nem elég ha csak egyetlen egy pixel színét kérjük le, mivel a különböző fényviszonyok, árnyékok végett ez gyakran nem azt az értéket adhatja vissza ami nekünk szükséges. Ezért az összes pixelt megvizsgáljuk ami a kis négyzetben található és azoknak az átlagát vesszük. Ez 2304 darab pixelt jelent. Ha majdnem állandó fényviszonyokat szeretnénk az érzékelés</a:t>
            </a:r>
            <a:r>
              <a:rPr lang="hu-HU" sz="1200" kern="1200" baseline="0" dirty="0" smtClean="0">
                <a:solidFill>
                  <a:schemeClr val="tx1"/>
                </a:solidFill>
                <a:effectLst/>
                <a:latin typeface="+mn-lt"/>
                <a:ea typeface="+mn-ea"/>
                <a:cs typeface="+mn-cs"/>
              </a:rPr>
              <a:t> közben, akkor ajánlatos beiktatni az alkalmazásunkba egy olyan lehetőséget, mellyel a felhasználó ki és bekapcsolhatja a telefonja vakuját, már ha rendelkezik olyannal.</a:t>
            </a:r>
            <a:endParaRPr lang="hu-HU" dirty="0"/>
          </a:p>
        </p:txBody>
      </p:sp>
      <p:sp>
        <p:nvSpPr>
          <p:cNvPr id="4" name="Slide Number Placeholder 3"/>
          <p:cNvSpPr>
            <a:spLocks noGrp="1"/>
          </p:cNvSpPr>
          <p:nvPr>
            <p:ph type="sldNum" sz="quarter" idx="10"/>
          </p:nvPr>
        </p:nvSpPr>
        <p:spPr/>
        <p:txBody>
          <a:bodyPr/>
          <a:lstStyle/>
          <a:p>
            <a:fld id="{6DCE3AA0-9D91-4F5A-8DE2-3482D772E253}" type="slidenum">
              <a:rPr lang="hu-HU" smtClean="0"/>
              <a:pPr/>
              <a:t>6</a:t>
            </a:fld>
            <a:endParaRPr lang="hu-HU"/>
          </a:p>
        </p:txBody>
      </p:sp>
    </p:spTree>
    <p:extLst>
      <p:ext uri="{BB962C8B-B14F-4D97-AF65-F5344CB8AC3E}">
        <p14:creationId xmlns:p14="http://schemas.microsoft.com/office/powerpoint/2010/main" val="2791117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baseline="0" dirty="0" smtClean="0">
                <a:solidFill>
                  <a:schemeClr val="tx1"/>
                </a:solidFill>
                <a:effectLst/>
                <a:latin typeface="+mn-lt"/>
                <a:ea typeface="+mn-ea"/>
                <a:cs typeface="+mn-cs"/>
              </a:rPr>
              <a:t>A </a:t>
            </a:r>
            <a:r>
              <a:rPr lang="hu-HU" sz="1200" kern="1200" dirty="0" smtClean="0">
                <a:solidFill>
                  <a:schemeClr val="tx1"/>
                </a:solidFill>
                <a:effectLst/>
                <a:latin typeface="+mn-lt"/>
                <a:ea typeface="+mn-ea"/>
                <a:cs typeface="+mn-cs"/>
              </a:rPr>
              <a:t>getPixel()</a:t>
            </a:r>
            <a:r>
              <a:rPr lang="en-US" sz="1200" kern="1200" dirty="0" smtClean="0">
                <a:solidFill>
                  <a:schemeClr val="tx1"/>
                </a:solidFill>
                <a:effectLst/>
                <a:latin typeface="+mn-lt"/>
                <a:ea typeface="+mn-ea"/>
                <a:cs typeface="+mn-cs"/>
              </a:rPr>
              <a:t>;</a:t>
            </a:r>
            <a:r>
              <a:rPr lang="hu-HU" sz="1200" kern="1200" dirty="0" smtClean="0">
                <a:solidFill>
                  <a:schemeClr val="tx1"/>
                </a:solidFill>
                <a:effectLst/>
                <a:latin typeface="+mn-lt"/>
                <a:ea typeface="+mn-ea"/>
                <a:cs typeface="+mn-cs"/>
              </a:rPr>
              <a:t> függvény</a:t>
            </a:r>
            <a:r>
              <a:rPr lang="hu-HU" sz="1200" kern="1200" baseline="0" dirty="0" smtClean="0">
                <a:solidFill>
                  <a:schemeClr val="tx1"/>
                </a:solidFill>
                <a:effectLst/>
                <a:latin typeface="+mn-lt"/>
                <a:ea typeface="+mn-ea"/>
                <a:cs typeface="+mn-cs"/>
              </a:rPr>
              <a:t> kiváló módszer arra, hogy a pixel színeit egymáshoz viszonyítsuk.</a:t>
            </a:r>
            <a:r>
              <a:rPr lang="hu-HU" sz="1200" kern="1200" dirty="0" smtClean="0">
                <a:solidFill>
                  <a:schemeClr val="tx1"/>
                </a:solidFill>
                <a:effectLst/>
                <a:latin typeface="+mn-lt"/>
                <a:ea typeface="+mn-ea"/>
                <a:cs typeface="+mn-cs"/>
              </a:rPr>
              <a:t> </a:t>
            </a:r>
            <a:r>
              <a:rPr lang="hu-HU" sz="1200" kern="1200" baseline="0" dirty="0" smtClean="0">
                <a:solidFill>
                  <a:schemeClr val="tx1"/>
                </a:solidFill>
                <a:effectLst/>
                <a:latin typeface="+mn-lt"/>
                <a:ea typeface="+mn-ea"/>
                <a:cs typeface="+mn-cs"/>
              </a:rPr>
              <a:t>Kikérjük az adott pixel színét, és ezt tudjuk előre definiált színekhez hasonlítani.</a:t>
            </a:r>
            <a:r>
              <a:rPr lang="hu-HU" sz="1200" kern="1200" dirty="0" smtClean="0">
                <a:solidFill>
                  <a:schemeClr val="tx1"/>
                </a:solidFill>
                <a:effectLst/>
                <a:latin typeface="+mn-lt"/>
                <a:ea typeface="+mn-ea"/>
                <a:cs typeface="+mn-cs"/>
              </a:rPr>
              <a:t> Ezzel csak az a baj, hogy az előre definiált színek, pl .</a:t>
            </a:r>
            <a:r>
              <a:rPr lang="hu-HU" sz="1200" kern="1200" baseline="0" dirty="0" smtClean="0">
                <a:solidFill>
                  <a:schemeClr val="tx1"/>
                </a:solidFill>
                <a:effectLst/>
                <a:latin typeface="+mn-lt"/>
                <a:ea typeface="+mn-ea"/>
                <a:cs typeface="+mn-cs"/>
              </a:rPr>
              <a:t> kék</a:t>
            </a:r>
            <a:r>
              <a:rPr lang="hu-HU" sz="1200" kern="1200" dirty="0" smtClean="0">
                <a:solidFill>
                  <a:schemeClr val="tx1"/>
                </a:solidFill>
                <a:effectLst/>
                <a:latin typeface="+mn-lt"/>
                <a:ea typeface="+mn-ea"/>
                <a:cs typeface="+mn-cs"/>
              </a:rPr>
              <a:t> a „teljes kéket”  jelenti, szóval ha RGB értékre bontanánk akkor R: 0, G: 0, B: 255 –át kapnánk. Ilyen viszont a éles körülmények között nagyon ritkán történik meg. Mivel az előre definiált színek nem jelentenek</a:t>
            </a:r>
            <a:r>
              <a:rPr lang="hu-HU" sz="1200" kern="1200" baseline="0" dirty="0" smtClean="0">
                <a:solidFill>
                  <a:schemeClr val="tx1"/>
                </a:solidFill>
                <a:effectLst/>
                <a:latin typeface="+mn-lt"/>
                <a:ea typeface="+mn-ea"/>
                <a:cs typeface="+mn-cs"/>
              </a:rPr>
              <a:t> jó megoldást számunkra, más megoldást kell találnunk. Ötlet?</a:t>
            </a:r>
            <a:endParaRPr lang="hu-HU" dirty="0"/>
          </a:p>
        </p:txBody>
      </p:sp>
      <p:sp>
        <p:nvSpPr>
          <p:cNvPr id="4" name="Slide Number Placeholder 3"/>
          <p:cNvSpPr>
            <a:spLocks noGrp="1"/>
          </p:cNvSpPr>
          <p:nvPr>
            <p:ph type="sldNum" sz="quarter" idx="10"/>
          </p:nvPr>
        </p:nvSpPr>
        <p:spPr/>
        <p:txBody>
          <a:bodyPr/>
          <a:lstStyle/>
          <a:p>
            <a:fld id="{6DCE3AA0-9D91-4F5A-8DE2-3482D772E253}" type="slidenum">
              <a:rPr lang="hu-HU" smtClean="0"/>
              <a:pPr/>
              <a:t>9</a:t>
            </a:fld>
            <a:endParaRPr lang="hu-HU"/>
          </a:p>
        </p:txBody>
      </p:sp>
    </p:spTree>
    <p:extLst>
      <p:ext uri="{BB962C8B-B14F-4D97-AF65-F5344CB8AC3E}">
        <p14:creationId xmlns:p14="http://schemas.microsoft.com/office/powerpoint/2010/main" val="3266150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Ha egy evvel</a:t>
            </a:r>
            <a:r>
              <a:rPr lang="hu-HU" sz="1200" kern="1200" baseline="0" dirty="0" smtClean="0">
                <a:solidFill>
                  <a:schemeClr val="tx1"/>
                </a:solidFill>
                <a:effectLst/>
                <a:latin typeface="+mn-lt"/>
                <a:ea typeface="+mn-ea"/>
                <a:cs typeface="+mn-cs"/>
              </a:rPr>
              <a:t> foglalkozó weboldalon különböző RGB értékeket próbálgatunk</a:t>
            </a:r>
            <a:r>
              <a:rPr lang="hu-HU" sz="1200" kern="1200" dirty="0" smtClean="0">
                <a:solidFill>
                  <a:schemeClr val="tx1"/>
                </a:solidFill>
                <a:effectLst/>
                <a:latin typeface="+mn-lt"/>
                <a:ea typeface="+mn-ea"/>
                <a:cs typeface="+mn-cs"/>
              </a:rPr>
              <a:t>, észrevehető hogy az RGB mellet van még egy oszlop, a HSV, és az is szembetűnő hogy egy színnél a H érték mindig állandó vagy csak picit mozog le vagy fel. A H azaz HUE az adott szín színárnyalatát jelenti 0 – 360-ig fokokban. Az S azaz Saturation pedig az adott színárnyalat erősségét 1-100-ig százalékban. Ezeket természetesen</a:t>
            </a:r>
            <a:r>
              <a:rPr lang="hu-HU" sz="1200" kern="1200" baseline="0" dirty="0" smtClean="0">
                <a:solidFill>
                  <a:schemeClr val="tx1"/>
                </a:solidFill>
                <a:effectLst/>
                <a:latin typeface="+mn-lt"/>
                <a:ea typeface="+mn-ea"/>
                <a:cs typeface="+mn-cs"/>
              </a:rPr>
              <a:t> ki is lehet számolni az RGB értékből.</a:t>
            </a:r>
            <a:endParaRPr lang="hu-HU" dirty="0"/>
          </a:p>
        </p:txBody>
      </p:sp>
      <p:sp>
        <p:nvSpPr>
          <p:cNvPr id="4" name="Slide Number Placeholder 3"/>
          <p:cNvSpPr>
            <a:spLocks noGrp="1"/>
          </p:cNvSpPr>
          <p:nvPr>
            <p:ph type="sldNum" sz="quarter" idx="10"/>
          </p:nvPr>
        </p:nvSpPr>
        <p:spPr/>
        <p:txBody>
          <a:bodyPr/>
          <a:lstStyle/>
          <a:p>
            <a:fld id="{6DCE3AA0-9D91-4F5A-8DE2-3482D772E253}" type="slidenum">
              <a:rPr lang="hu-HU" smtClean="0"/>
              <a:pPr/>
              <a:t>10</a:t>
            </a:fld>
            <a:endParaRPr lang="hu-HU"/>
          </a:p>
        </p:txBody>
      </p:sp>
    </p:spTree>
    <p:extLst>
      <p:ext uri="{BB962C8B-B14F-4D97-AF65-F5344CB8AC3E}">
        <p14:creationId xmlns:p14="http://schemas.microsoft.com/office/powerpoint/2010/main" val="2896333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A</a:t>
            </a:r>
            <a:r>
              <a:rPr lang="hu-HU" baseline="0" dirty="0" smtClean="0"/>
              <a:t> kódot akkor tudjuk csak megérteni teljesen, ha papíron is levezetjük a számítást. A képletek szöveg formájában is látható itt, illetve a szaturáció kiszámításának kódja is. A következő feladatokkal tudjátok gyakorolni az átalakítást.</a:t>
            </a:r>
            <a:endParaRPr lang="hu-HU" dirty="0"/>
          </a:p>
        </p:txBody>
      </p:sp>
      <p:sp>
        <p:nvSpPr>
          <p:cNvPr id="4" name="Slide Number Placeholder 3"/>
          <p:cNvSpPr>
            <a:spLocks noGrp="1"/>
          </p:cNvSpPr>
          <p:nvPr>
            <p:ph type="sldNum" sz="quarter" idx="10"/>
          </p:nvPr>
        </p:nvSpPr>
        <p:spPr/>
        <p:txBody>
          <a:bodyPr/>
          <a:lstStyle/>
          <a:p>
            <a:fld id="{6DCE3AA0-9D91-4F5A-8DE2-3482D772E253}" type="slidenum">
              <a:rPr lang="hu-HU" smtClean="0"/>
              <a:pPr/>
              <a:t>12</a:t>
            </a:fld>
            <a:endParaRPr lang="hu-HU"/>
          </a:p>
        </p:txBody>
      </p:sp>
    </p:spTree>
    <p:extLst>
      <p:ext uri="{BB962C8B-B14F-4D97-AF65-F5344CB8AC3E}">
        <p14:creationId xmlns:p14="http://schemas.microsoft.com/office/powerpoint/2010/main" val="1228038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pPr/>
              <a:t>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pPr/>
              <a:t>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pPr/>
              <a:t>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pPr/>
              <a:t>1/10/2015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pPr/>
              <a:t>1/10/2015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1/10/2015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1/10/2015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1/10/2015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2.xml"/><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24.png"/><Relationship Id="rId10" Type="http://schemas.openxmlformats.org/officeDocument/2006/relationships/image" Target="../media/image37.png"/><Relationship Id="rId4" Type="http://schemas.openxmlformats.org/officeDocument/2006/relationships/notesSlide" Target="../notesSlides/notesSlide12.xml"/><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lay.google.com/store/apps/details?id=aws.rub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hyperlink" Target="http://rubikscube.info/ortega.php"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avi"/><Relationship Id="rId1" Type="http://schemas.microsoft.com/office/2007/relationships/media" Target="../media/media2.avi"/><Relationship Id="rId5" Type="http://schemas.openxmlformats.org/officeDocument/2006/relationships/image" Target="../media/image46.png"/><Relationship Id="rId4"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699304" cy="3566160"/>
          </a:xfrm>
        </p:spPr>
        <p:txBody>
          <a:bodyPr>
            <a:normAutofit/>
          </a:bodyPr>
          <a:lstStyle/>
          <a:p>
            <a:r>
              <a:rPr lang="hu-HU" sz="7200" dirty="0" smtClean="0">
                <a:solidFill>
                  <a:srgbClr val="EE2C2C"/>
                </a:solidFill>
              </a:rPr>
              <a:t>Java</a:t>
            </a:r>
            <a:r>
              <a:rPr lang="hu-HU" sz="7200" dirty="0" smtClean="0"/>
              <a:t> programozás </a:t>
            </a:r>
            <a:br>
              <a:rPr lang="hu-HU" sz="7200" dirty="0" smtClean="0"/>
            </a:br>
            <a:r>
              <a:rPr lang="hu-HU" sz="3600" dirty="0" smtClean="0"/>
              <a:t>Rubik kockás applikáció készítése</a:t>
            </a:r>
            <a:endParaRPr lang="hu-HU" sz="3600" dirty="0"/>
          </a:p>
        </p:txBody>
      </p:sp>
      <p:sp>
        <p:nvSpPr>
          <p:cNvPr id="3" name="Subtitle 2"/>
          <p:cNvSpPr>
            <a:spLocks noGrp="1"/>
          </p:cNvSpPr>
          <p:nvPr>
            <p:ph type="subTitle" idx="1"/>
          </p:nvPr>
        </p:nvSpPr>
        <p:spPr/>
        <p:txBody>
          <a:bodyPr>
            <a:normAutofit fontScale="85000" lnSpcReduction="20000"/>
          </a:bodyPr>
          <a:lstStyle/>
          <a:p>
            <a:r>
              <a:rPr lang="hu-HU" dirty="0" smtClean="0">
                <a:solidFill>
                  <a:schemeClr val="accent2">
                    <a:lumMod val="75000"/>
                  </a:schemeClr>
                </a:solidFill>
              </a:rPr>
              <a:t>Muhi Kristóf</a:t>
            </a:r>
          </a:p>
          <a:p>
            <a:r>
              <a:rPr lang="hu-HU" dirty="0" smtClean="0">
                <a:solidFill>
                  <a:srgbClr val="262626"/>
                </a:solidFill>
              </a:rPr>
              <a:t>Mentor: </a:t>
            </a:r>
            <a:r>
              <a:rPr lang="hu-HU" dirty="0" smtClean="0">
                <a:solidFill>
                  <a:schemeClr val="accent2">
                    <a:lumMod val="75000"/>
                  </a:schemeClr>
                </a:solidFill>
              </a:rPr>
              <a:t>bálint nóra</a:t>
            </a:r>
          </a:p>
          <a:p>
            <a:r>
              <a:rPr lang="hu-HU" dirty="0" smtClean="0">
                <a:solidFill>
                  <a:srgbClr val="262626"/>
                </a:solidFill>
              </a:rPr>
              <a:t>Beszédes józsef mmik, magyarkanizsa</a:t>
            </a:r>
            <a:r>
              <a:rPr lang="en-US" dirty="0" smtClean="0">
                <a:solidFill>
                  <a:srgbClr val="262626"/>
                </a:solidFill>
              </a:rPr>
              <a:t>, </a:t>
            </a:r>
            <a:r>
              <a:rPr lang="en-US" dirty="0" err="1" smtClean="0">
                <a:solidFill>
                  <a:srgbClr val="262626"/>
                </a:solidFill>
              </a:rPr>
              <a:t>sz</a:t>
            </a:r>
            <a:r>
              <a:rPr lang="hu-HU" dirty="0" smtClean="0">
                <a:solidFill>
                  <a:srgbClr val="262626"/>
                </a:solidFill>
              </a:rPr>
              <a:t>éles u. 70.</a:t>
            </a:r>
            <a:endParaRPr lang="hu-HU" dirty="0" smtClean="0"/>
          </a:p>
        </p:txBody>
      </p:sp>
    </p:spTree>
    <p:extLst>
      <p:ext uri="{BB962C8B-B14F-4D97-AF65-F5344CB8AC3E}">
        <p14:creationId xmlns:p14="http://schemas.microsoft.com/office/powerpoint/2010/main" val="311238407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       SZÍNÉRZÉKELÉS - KONVERTÁLÁS</a:t>
            </a:r>
            <a:endParaRPr lang="hu-HU" dirty="0"/>
          </a:p>
        </p:txBody>
      </p:sp>
      <p:pic>
        <p:nvPicPr>
          <p:cNvPr id="4" name="Picture 2" descr="Color palette with brush for art educatio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71904" y="1011981"/>
            <a:ext cx="547757" cy="590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06935" y="3592807"/>
            <a:ext cx="933450" cy="933450"/>
          </a:xfrm>
          <a:prstGeom prst="rect">
            <a:avLst/>
          </a:prstGeom>
          <a:solidFill>
            <a:srgbClr val="106C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106CB7"/>
              </a:solidFill>
            </a:endParaRPr>
          </a:p>
        </p:txBody>
      </p:sp>
      <p:sp>
        <p:nvSpPr>
          <p:cNvPr id="6" name="TextBox 5"/>
          <p:cNvSpPr txBox="1"/>
          <p:nvPr/>
        </p:nvSpPr>
        <p:spPr>
          <a:xfrm>
            <a:off x="390213" y="3113179"/>
            <a:ext cx="2152128" cy="369332"/>
          </a:xfrm>
          <a:prstGeom prst="rect">
            <a:avLst/>
          </a:prstGeom>
          <a:noFill/>
        </p:spPr>
        <p:txBody>
          <a:bodyPr wrap="none" rtlCol="0">
            <a:spAutoFit/>
          </a:bodyPr>
          <a:lstStyle/>
          <a:p>
            <a:r>
              <a:rPr lang="hu-HU" dirty="0" smtClean="0"/>
              <a:t>A kinagyított négyzet</a:t>
            </a:r>
            <a:endParaRPr lang="hu-HU" dirty="0"/>
          </a:p>
        </p:txBody>
      </p:sp>
      <p:sp>
        <p:nvSpPr>
          <p:cNvPr id="7" name="TextBox 6"/>
          <p:cNvSpPr txBox="1"/>
          <p:nvPr/>
        </p:nvSpPr>
        <p:spPr>
          <a:xfrm>
            <a:off x="1871544" y="3551051"/>
            <a:ext cx="817853" cy="369332"/>
          </a:xfrm>
          <a:prstGeom prst="rect">
            <a:avLst/>
          </a:prstGeom>
          <a:noFill/>
        </p:spPr>
        <p:txBody>
          <a:bodyPr wrap="none" rtlCol="0">
            <a:spAutoFit/>
          </a:bodyPr>
          <a:lstStyle/>
          <a:p>
            <a:r>
              <a:rPr lang="hu-HU" dirty="0" smtClean="0">
                <a:solidFill>
                  <a:srgbClr val="C00000"/>
                </a:solidFill>
              </a:rPr>
              <a:t>R</a:t>
            </a:r>
            <a:r>
              <a:rPr lang="hu-HU" dirty="0" smtClean="0"/>
              <a:t> = 16 </a:t>
            </a:r>
            <a:endParaRPr lang="hu-HU" dirty="0"/>
          </a:p>
        </p:txBody>
      </p:sp>
      <p:sp>
        <p:nvSpPr>
          <p:cNvPr id="8" name="TextBox 7"/>
          <p:cNvSpPr txBox="1"/>
          <p:nvPr/>
        </p:nvSpPr>
        <p:spPr>
          <a:xfrm>
            <a:off x="1870047" y="3874865"/>
            <a:ext cx="955711" cy="369332"/>
          </a:xfrm>
          <a:prstGeom prst="rect">
            <a:avLst/>
          </a:prstGeom>
          <a:noFill/>
        </p:spPr>
        <p:txBody>
          <a:bodyPr wrap="none" rtlCol="0">
            <a:spAutoFit/>
          </a:bodyPr>
          <a:lstStyle/>
          <a:p>
            <a:r>
              <a:rPr lang="hu-HU" dirty="0">
                <a:solidFill>
                  <a:schemeClr val="accent5">
                    <a:lumMod val="75000"/>
                  </a:schemeClr>
                </a:solidFill>
              </a:rPr>
              <a:t>G</a:t>
            </a:r>
            <a:r>
              <a:rPr lang="hu-HU" dirty="0" smtClean="0"/>
              <a:t> = 108 </a:t>
            </a:r>
            <a:endParaRPr lang="hu-HU" dirty="0"/>
          </a:p>
        </p:txBody>
      </p:sp>
      <p:sp>
        <p:nvSpPr>
          <p:cNvPr id="9" name="TextBox 8"/>
          <p:cNvSpPr txBox="1"/>
          <p:nvPr/>
        </p:nvSpPr>
        <p:spPr>
          <a:xfrm>
            <a:off x="1868550" y="4185498"/>
            <a:ext cx="934871" cy="369332"/>
          </a:xfrm>
          <a:prstGeom prst="rect">
            <a:avLst/>
          </a:prstGeom>
          <a:noFill/>
        </p:spPr>
        <p:txBody>
          <a:bodyPr wrap="none" rtlCol="0">
            <a:spAutoFit/>
          </a:bodyPr>
          <a:lstStyle/>
          <a:p>
            <a:r>
              <a:rPr lang="hu-HU" dirty="0">
                <a:solidFill>
                  <a:srgbClr val="0070C0"/>
                </a:solidFill>
              </a:rPr>
              <a:t>B</a:t>
            </a:r>
            <a:r>
              <a:rPr lang="hu-HU" dirty="0" smtClean="0"/>
              <a:t> = 183 </a:t>
            </a:r>
            <a:endParaRPr lang="hu-HU" dirty="0"/>
          </a:p>
        </p:txBody>
      </p:sp>
      <p:sp>
        <p:nvSpPr>
          <p:cNvPr id="10" name="TextBox 9"/>
          <p:cNvSpPr txBox="1"/>
          <p:nvPr/>
        </p:nvSpPr>
        <p:spPr>
          <a:xfrm>
            <a:off x="2802821" y="3551051"/>
            <a:ext cx="1138453" cy="369332"/>
          </a:xfrm>
          <a:prstGeom prst="rect">
            <a:avLst/>
          </a:prstGeom>
          <a:noFill/>
        </p:spPr>
        <p:txBody>
          <a:bodyPr wrap="none" rtlCol="0">
            <a:spAutoFit/>
          </a:bodyPr>
          <a:lstStyle/>
          <a:p>
            <a:r>
              <a:rPr lang="hu-HU" dirty="0">
                <a:solidFill>
                  <a:schemeClr val="tx1">
                    <a:lumMod val="85000"/>
                    <a:lumOff val="15000"/>
                  </a:schemeClr>
                </a:solidFill>
              </a:rPr>
              <a:t>H</a:t>
            </a:r>
            <a:r>
              <a:rPr lang="hu-HU" dirty="0" smtClean="0"/>
              <a:t> = 207 °  </a:t>
            </a:r>
            <a:endParaRPr lang="hu-HU" dirty="0"/>
          </a:p>
        </p:txBody>
      </p:sp>
      <p:sp>
        <p:nvSpPr>
          <p:cNvPr id="11" name="TextBox 10"/>
          <p:cNvSpPr txBox="1"/>
          <p:nvPr/>
        </p:nvSpPr>
        <p:spPr>
          <a:xfrm>
            <a:off x="2801324" y="3874865"/>
            <a:ext cx="1016625" cy="369332"/>
          </a:xfrm>
          <a:prstGeom prst="rect">
            <a:avLst/>
          </a:prstGeom>
          <a:noFill/>
        </p:spPr>
        <p:txBody>
          <a:bodyPr wrap="none" rtlCol="0">
            <a:spAutoFit/>
          </a:bodyPr>
          <a:lstStyle/>
          <a:p>
            <a:r>
              <a:rPr lang="hu-HU" dirty="0" smtClean="0">
                <a:solidFill>
                  <a:schemeClr val="tx1">
                    <a:lumMod val="85000"/>
                    <a:lumOff val="15000"/>
                  </a:schemeClr>
                </a:solidFill>
              </a:rPr>
              <a:t>S</a:t>
            </a:r>
            <a:r>
              <a:rPr lang="hu-HU" dirty="0" smtClean="0"/>
              <a:t> = 84 % </a:t>
            </a:r>
            <a:endParaRPr lang="hu-HU" dirty="0"/>
          </a:p>
        </p:txBody>
      </p:sp>
      <p:sp>
        <p:nvSpPr>
          <p:cNvPr id="12" name="TextBox 11"/>
          <p:cNvSpPr txBox="1"/>
          <p:nvPr/>
        </p:nvSpPr>
        <p:spPr>
          <a:xfrm>
            <a:off x="2799827" y="4185498"/>
            <a:ext cx="1042273" cy="369332"/>
          </a:xfrm>
          <a:prstGeom prst="rect">
            <a:avLst/>
          </a:prstGeom>
          <a:noFill/>
        </p:spPr>
        <p:txBody>
          <a:bodyPr wrap="none" rtlCol="0">
            <a:spAutoFit/>
          </a:bodyPr>
          <a:lstStyle/>
          <a:p>
            <a:r>
              <a:rPr lang="hu-HU" dirty="0">
                <a:solidFill>
                  <a:schemeClr val="tx1">
                    <a:lumMod val="85000"/>
                    <a:lumOff val="15000"/>
                  </a:schemeClr>
                </a:solidFill>
              </a:rPr>
              <a:t>V</a:t>
            </a:r>
            <a:r>
              <a:rPr lang="hu-HU" dirty="0" smtClean="0"/>
              <a:t> = 39 % </a:t>
            </a:r>
            <a:endParaRPr lang="hu-HU" dirty="0"/>
          </a:p>
        </p:txBody>
      </p:sp>
      <p:pic>
        <p:nvPicPr>
          <p:cNvPr id="7170" name="Picture 2" descr="http://dba.med.sc.edu/price/irf/Adobe_tg/models/images/hsl_top.JPG"/>
          <p:cNvPicPr>
            <a:picLocks noChangeAspect="1" noChangeArrowheads="1"/>
          </p:cNvPicPr>
          <p:nvPr/>
        </p:nvPicPr>
        <p:blipFill rotWithShape="1">
          <a:blip r:embed="rId4">
            <a:extLst>
              <a:ext uri="{28A0092B-C50C-407E-A947-70E740481C1C}">
                <a14:useLocalDpi xmlns:a14="http://schemas.microsoft.com/office/drawing/2010/main" val="0"/>
              </a:ext>
            </a:extLst>
          </a:blip>
          <a:srcRect l="14005" r="13920"/>
          <a:stretch/>
        </p:blipFill>
        <p:spPr bwMode="auto">
          <a:xfrm>
            <a:off x="6286500" y="2909016"/>
            <a:ext cx="3343276" cy="292229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693336" y="2509253"/>
            <a:ext cx="2529603" cy="369332"/>
          </a:xfrm>
          <a:prstGeom prst="rect">
            <a:avLst/>
          </a:prstGeom>
          <a:noFill/>
        </p:spPr>
        <p:txBody>
          <a:bodyPr wrap="none" rtlCol="0">
            <a:spAutoFit/>
          </a:bodyPr>
          <a:lstStyle/>
          <a:p>
            <a:r>
              <a:rPr lang="hu-HU" dirty="0" smtClean="0"/>
              <a:t>A HUE lehetséges értékei</a:t>
            </a:r>
            <a:endParaRPr lang="hu-HU" dirty="0"/>
          </a:p>
        </p:txBody>
      </p:sp>
      <p:cxnSp>
        <p:nvCxnSpPr>
          <p:cNvPr id="17" name="Straight Connector 16"/>
          <p:cNvCxnSpPr/>
          <p:nvPr/>
        </p:nvCxnSpPr>
        <p:spPr>
          <a:xfrm>
            <a:off x="4152900" y="2164057"/>
            <a:ext cx="0" cy="36672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71327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       SZÍNÉRZÉKELÉS </a:t>
            </a:r>
            <a:r>
              <a:rPr lang="hu-HU" dirty="0"/>
              <a:t>- </a:t>
            </a:r>
            <a:r>
              <a:rPr lang="hu-HU" dirty="0" smtClean="0"/>
              <a:t>HUE</a:t>
            </a:r>
            <a:endParaRPr lang="hu-HU" dirty="0"/>
          </a:p>
        </p:txBody>
      </p:sp>
      <p:pic>
        <p:nvPicPr>
          <p:cNvPr id="4" name="Picture 3"/>
          <p:cNvPicPr>
            <a:picLocks noChangeAspect="1"/>
          </p:cNvPicPr>
          <p:nvPr/>
        </p:nvPicPr>
        <p:blipFill>
          <a:blip r:embed="rId2"/>
          <a:stretch>
            <a:fillRect/>
          </a:stretch>
        </p:blipFill>
        <p:spPr>
          <a:xfrm>
            <a:off x="3010228" y="2079975"/>
            <a:ext cx="3909107" cy="3550943"/>
          </a:xfrm>
          <a:prstGeom prst="rect">
            <a:avLst/>
          </a:prstGeom>
        </p:spPr>
      </p:pic>
      <p:pic>
        <p:nvPicPr>
          <p:cNvPr id="6" name="Picture 2" descr="Color palette with brush for art educatio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71904" y="1011981"/>
            <a:ext cx="547757" cy="59055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2311" y="2079975"/>
            <a:ext cx="2315275" cy="10503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dirty="0" smtClean="0">
                <a:solidFill>
                  <a:srgbClr val="232323"/>
                </a:solidFill>
                <a:latin typeface="Calibri Light" panose="020F0302020204030204" pitchFamily="34" charset="0"/>
              </a:rPr>
              <a:t>Ezek publikus változók, már előre lértehozva nem a függvényen belül. </a:t>
            </a:r>
            <a:r>
              <a:rPr lang="hu-HU" sz="1200" i="1" dirty="0" smtClean="0">
                <a:solidFill>
                  <a:srgbClr val="232323"/>
                </a:solidFill>
                <a:latin typeface="Calibri Light" panose="020F0302020204030204" pitchFamily="34" charset="0"/>
              </a:rPr>
              <a:t>Double </a:t>
            </a:r>
            <a:r>
              <a:rPr lang="hu-HU" sz="1200" dirty="0" smtClean="0">
                <a:solidFill>
                  <a:srgbClr val="232323"/>
                </a:solidFill>
                <a:latin typeface="Calibri Light" panose="020F0302020204030204" pitchFamily="34" charset="0"/>
              </a:rPr>
              <a:t>a típusuk és az érték ami belekerül az is </a:t>
            </a:r>
            <a:r>
              <a:rPr lang="hu-HU" sz="1200" i="1" dirty="0" smtClean="0">
                <a:solidFill>
                  <a:srgbClr val="232323"/>
                </a:solidFill>
                <a:latin typeface="Calibri Light" panose="020F0302020204030204" pitchFamily="34" charset="0"/>
              </a:rPr>
              <a:t>double </a:t>
            </a:r>
            <a:r>
              <a:rPr lang="hu-HU" sz="1200" dirty="0" smtClean="0">
                <a:solidFill>
                  <a:srgbClr val="232323"/>
                </a:solidFill>
                <a:latin typeface="Calibri Light" panose="020F0302020204030204" pitchFamily="34" charset="0"/>
              </a:rPr>
              <a:t>lesz, tehát nem egész szám.</a:t>
            </a:r>
            <a:endParaRPr lang="hu-HU" sz="1200" i="1" dirty="0" smtClean="0">
              <a:solidFill>
                <a:srgbClr val="C00000"/>
              </a:solidFill>
              <a:latin typeface="Calibri Light" panose="020F0302020204030204" pitchFamily="34" charset="0"/>
            </a:endParaRPr>
          </a:p>
        </p:txBody>
      </p:sp>
      <p:cxnSp>
        <p:nvCxnSpPr>
          <p:cNvPr id="9" name="Straight Arrow Connector 8"/>
          <p:cNvCxnSpPr>
            <a:stCxn id="7" idx="3"/>
          </p:cNvCxnSpPr>
          <p:nvPr/>
        </p:nvCxnSpPr>
        <p:spPr>
          <a:xfrm flipV="1">
            <a:off x="2627586" y="2354317"/>
            <a:ext cx="504497" cy="250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7779911" y="2031605"/>
            <a:ext cx="3823510" cy="12255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dirty="0" smtClean="0">
                <a:solidFill>
                  <a:srgbClr val="232323"/>
                </a:solidFill>
                <a:latin typeface="Calibri Light" panose="020F0302020204030204" pitchFamily="34" charset="0"/>
              </a:rPr>
              <a:t>Meghatározzuk a </a:t>
            </a:r>
            <a:r>
              <a:rPr lang="hu-HU" sz="1200" i="1" dirty="0" smtClean="0">
                <a:solidFill>
                  <a:srgbClr val="232323"/>
                </a:solidFill>
                <a:latin typeface="Calibri Light" panose="020F0302020204030204" pitchFamily="34" charset="0"/>
              </a:rPr>
              <a:t>Cmax, Cmin </a:t>
            </a:r>
            <a:r>
              <a:rPr lang="hu-HU" sz="1200" dirty="0" smtClean="0">
                <a:solidFill>
                  <a:srgbClr val="232323"/>
                </a:solidFill>
                <a:latin typeface="Calibri Light" panose="020F0302020204030204" pitchFamily="34" charset="0"/>
              </a:rPr>
              <a:t>és </a:t>
            </a:r>
            <a:r>
              <a:rPr lang="hu-HU" sz="1200" i="1" dirty="0" smtClean="0">
                <a:solidFill>
                  <a:srgbClr val="232323"/>
                </a:solidFill>
                <a:latin typeface="Calibri Light" panose="020F0302020204030204" pitchFamily="34" charset="0"/>
              </a:rPr>
              <a:t>Delta </a:t>
            </a:r>
            <a:r>
              <a:rPr lang="hu-HU" sz="1200" dirty="0" smtClean="0">
                <a:solidFill>
                  <a:srgbClr val="232323"/>
                </a:solidFill>
                <a:latin typeface="Calibri Light" panose="020F0302020204030204" pitchFamily="34" charset="0"/>
              </a:rPr>
              <a:t>változók értékeit. </a:t>
            </a:r>
          </a:p>
          <a:p>
            <a:pPr algn="just"/>
            <a:r>
              <a:rPr lang="hu-HU" sz="1200" dirty="0" smtClean="0">
                <a:solidFill>
                  <a:srgbClr val="232323"/>
                </a:solidFill>
                <a:latin typeface="Calibri Light" panose="020F0302020204030204" pitchFamily="34" charset="0"/>
              </a:rPr>
              <a:t>A </a:t>
            </a:r>
            <a:r>
              <a:rPr lang="hu-HU" sz="1200" i="1" dirty="0" smtClean="0">
                <a:solidFill>
                  <a:srgbClr val="232323"/>
                </a:solidFill>
                <a:latin typeface="Calibri Light" panose="020F0302020204030204" pitchFamily="34" charset="0"/>
              </a:rPr>
              <a:t>Cmax</a:t>
            </a:r>
            <a:r>
              <a:rPr lang="hu-HU" sz="1200" dirty="0" smtClean="0">
                <a:solidFill>
                  <a:srgbClr val="232323"/>
                </a:solidFill>
                <a:latin typeface="Calibri Light" panose="020F0302020204030204" pitchFamily="34" charset="0"/>
              </a:rPr>
              <a:t>-nál</a:t>
            </a:r>
            <a:r>
              <a:rPr lang="hu-HU" sz="1200" i="1" dirty="0" smtClean="0">
                <a:solidFill>
                  <a:srgbClr val="232323"/>
                </a:solidFill>
                <a:latin typeface="Calibri Light" panose="020F0302020204030204" pitchFamily="34" charset="0"/>
              </a:rPr>
              <a:t> </a:t>
            </a:r>
            <a:r>
              <a:rPr lang="hu-HU" sz="1200" dirty="0" smtClean="0">
                <a:solidFill>
                  <a:srgbClr val="232323"/>
                </a:solidFill>
                <a:latin typeface="Calibri Light" panose="020F0302020204030204" pitchFamily="34" charset="0"/>
              </a:rPr>
              <a:t>megnézzük melyik a legnagyobb érték az </a:t>
            </a:r>
            <a:r>
              <a:rPr lang="hu-HU" sz="1200" i="1" dirty="0" smtClean="0">
                <a:solidFill>
                  <a:srgbClr val="232323"/>
                </a:solidFill>
                <a:latin typeface="Calibri Light" panose="020F0302020204030204" pitchFamily="34" charset="0"/>
              </a:rPr>
              <a:t>Rp, Gp </a:t>
            </a:r>
            <a:r>
              <a:rPr lang="hu-HU" sz="1200" dirty="0" smtClean="0">
                <a:solidFill>
                  <a:srgbClr val="232323"/>
                </a:solidFill>
                <a:latin typeface="Calibri Light" panose="020F0302020204030204" pitchFamily="34" charset="0"/>
              </a:rPr>
              <a:t>és </a:t>
            </a:r>
            <a:r>
              <a:rPr lang="hu-HU" sz="1200" i="1" dirty="0" smtClean="0">
                <a:solidFill>
                  <a:srgbClr val="232323"/>
                </a:solidFill>
                <a:latin typeface="Calibri Light" panose="020F0302020204030204" pitchFamily="34" charset="0"/>
              </a:rPr>
              <a:t>Bp</a:t>
            </a:r>
            <a:r>
              <a:rPr lang="hu-HU" sz="1200" dirty="0" smtClean="0">
                <a:solidFill>
                  <a:srgbClr val="232323"/>
                </a:solidFill>
                <a:latin typeface="Calibri Light" panose="020F0302020204030204" pitchFamily="34" charset="0"/>
              </a:rPr>
              <a:t> közül. A </a:t>
            </a:r>
            <a:r>
              <a:rPr lang="hu-HU" sz="1200" i="1" dirty="0" smtClean="0">
                <a:solidFill>
                  <a:srgbClr val="232323"/>
                </a:solidFill>
                <a:latin typeface="Calibri Light" panose="020F0302020204030204" pitchFamily="34" charset="0"/>
              </a:rPr>
              <a:t>Math.max</a:t>
            </a:r>
            <a:r>
              <a:rPr lang="hu-HU" sz="1200" dirty="0" smtClean="0">
                <a:solidFill>
                  <a:srgbClr val="232323"/>
                </a:solidFill>
                <a:latin typeface="Calibri Light" panose="020F0302020204030204" pitchFamily="34" charset="0"/>
              </a:rPr>
              <a:t> függvény egyszerre csak két értéket tud összehasonlítani, ezért egymásba ágyazva használjuk őket.</a:t>
            </a:r>
          </a:p>
          <a:p>
            <a:pPr algn="just"/>
            <a:r>
              <a:rPr lang="hu-HU" sz="1200" dirty="0" smtClean="0">
                <a:solidFill>
                  <a:srgbClr val="232323"/>
                </a:solidFill>
                <a:latin typeface="Calibri Light" panose="020F0302020204030204" pitchFamily="34" charset="0"/>
              </a:rPr>
              <a:t>A </a:t>
            </a:r>
            <a:r>
              <a:rPr lang="hu-HU" sz="1200" i="1" dirty="0" smtClean="0">
                <a:solidFill>
                  <a:srgbClr val="232323"/>
                </a:solidFill>
                <a:latin typeface="Calibri Light" panose="020F0302020204030204" pitchFamily="34" charset="0"/>
              </a:rPr>
              <a:t>Delta </a:t>
            </a:r>
            <a:r>
              <a:rPr lang="hu-HU" sz="1200" dirty="0" smtClean="0">
                <a:solidFill>
                  <a:srgbClr val="232323"/>
                </a:solidFill>
                <a:latin typeface="Calibri Light" panose="020F0302020204030204" pitchFamily="34" charset="0"/>
              </a:rPr>
              <a:t>értékbe pedig a </a:t>
            </a:r>
            <a:r>
              <a:rPr lang="hu-HU" sz="1200" i="1" dirty="0" smtClean="0">
                <a:solidFill>
                  <a:srgbClr val="232323"/>
                </a:solidFill>
                <a:latin typeface="Calibri Light" panose="020F0302020204030204" pitchFamily="34" charset="0"/>
              </a:rPr>
              <a:t>Cmax </a:t>
            </a:r>
            <a:r>
              <a:rPr lang="hu-HU" sz="1200" dirty="0" smtClean="0">
                <a:solidFill>
                  <a:srgbClr val="232323"/>
                </a:solidFill>
                <a:latin typeface="Calibri Light" panose="020F0302020204030204" pitchFamily="34" charset="0"/>
              </a:rPr>
              <a:t>és </a:t>
            </a:r>
            <a:r>
              <a:rPr lang="hu-HU" sz="1200" i="1" dirty="0" smtClean="0">
                <a:solidFill>
                  <a:srgbClr val="232323"/>
                </a:solidFill>
                <a:latin typeface="Calibri Light" panose="020F0302020204030204" pitchFamily="34" charset="0"/>
              </a:rPr>
              <a:t>Cmin </a:t>
            </a:r>
            <a:r>
              <a:rPr lang="hu-HU" sz="1200" dirty="0" smtClean="0">
                <a:solidFill>
                  <a:srgbClr val="232323"/>
                </a:solidFill>
                <a:latin typeface="Calibri Light" panose="020F0302020204030204" pitchFamily="34" charset="0"/>
              </a:rPr>
              <a:t>különbsége lesz.</a:t>
            </a:r>
            <a:endParaRPr lang="hu-HU" sz="1200" dirty="0" smtClean="0">
              <a:solidFill>
                <a:srgbClr val="C00000"/>
              </a:solidFill>
              <a:latin typeface="Calibri Light" panose="020F0302020204030204" pitchFamily="34" charset="0"/>
            </a:endParaRPr>
          </a:p>
        </p:txBody>
      </p:sp>
      <p:cxnSp>
        <p:nvCxnSpPr>
          <p:cNvPr id="12" name="Straight Arrow Connector 11"/>
          <p:cNvCxnSpPr>
            <a:stCxn id="10" idx="1"/>
          </p:cNvCxnSpPr>
          <p:nvPr/>
        </p:nvCxnSpPr>
        <p:spPr>
          <a:xfrm flipH="1">
            <a:off x="6768662" y="2644369"/>
            <a:ext cx="1011249" cy="130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7527663" y="3853594"/>
            <a:ext cx="4328006" cy="15889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dirty="0" smtClean="0">
                <a:solidFill>
                  <a:srgbClr val="232323"/>
                </a:solidFill>
                <a:latin typeface="Calibri Light" panose="020F0302020204030204" pitchFamily="34" charset="0"/>
              </a:rPr>
              <a:t>Egy elágozó szerkezet következik. Attól függően, hogy az előbbi számításban melyik értéket kaptuk ki legnagyobbnak, attól függően történik a HUE számítása. </a:t>
            </a:r>
          </a:p>
          <a:p>
            <a:pPr algn="just"/>
            <a:r>
              <a:rPr lang="hu-HU" sz="1200" dirty="0" smtClean="0">
                <a:solidFill>
                  <a:srgbClr val="232323"/>
                </a:solidFill>
                <a:latin typeface="Calibri Light" panose="020F0302020204030204" pitchFamily="34" charset="0"/>
              </a:rPr>
              <a:t>Egész számot szeretnék végeredményként kapni, erre a </a:t>
            </a:r>
            <a:r>
              <a:rPr lang="hu-HU" sz="1200" i="1" dirty="0" smtClean="0">
                <a:solidFill>
                  <a:srgbClr val="232323"/>
                </a:solidFill>
                <a:latin typeface="Calibri Light" panose="020F0302020204030204" pitchFamily="34" charset="0"/>
              </a:rPr>
              <a:t>Math.round</a:t>
            </a:r>
            <a:r>
              <a:rPr lang="hu-HU" sz="1200" dirty="0" smtClean="0">
                <a:solidFill>
                  <a:srgbClr val="232323"/>
                </a:solidFill>
                <a:latin typeface="Calibri Light" panose="020F0302020204030204" pitchFamily="34" charset="0"/>
              </a:rPr>
              <a:t> függvény használjuk. Előfordul, hogy a kapott értékünk negatív, viszont mi pozitív intervallumokat szeretnénk kialakítani. A </a:t>
            </a:r>
            <a:r>
              <a:rPr lang="hu-HU" sz="1200" i="1" dirty="0" smtClean="0">
                <a:solidFill>
                  <a:srgbClr val="232323"/>
                </a:solidFill>
                <a:latin typeface="Calibri Light" panose="020F0302020204030204" pitchFamily="34" charset="0"/>
              </a:rPr>
              <a:t>Math.abs </a:t>
            </a:r>
            <a:r>
              <a:rPr lang="hu-HU" sz="1200" dirty="0" smtClean="0">
                <a:solidFill>
                  <a:srgbClr val="232323"/>
                </a:solidFill>
                <a:latin typeface="Calibri Light" panose="020F0302020204030204" pitchFamily="34" charset="0"/>
              </a:rPr>
              <a:t>függvénnyel megkapjuk a kiszámított érték abszolút értékét.</a:t>
            </a:r>
          </a:p>
        </p:txBody>
      </p:sp>
      <p:cxnSp>
        <p:nvCxnSpPr>
          <p:cNvPr id="16" name="Straight Arrow Connector 15"/>
          <p:cNvCxnSpPr>
            <a:stCxn id="14" idx="1"/>
          </p:cNvCxnSpPr>
          <p:nvPr/>
        </p:nvCxnSpPr>
        <p:spPr>
          <a:xfrm flipH="1" flipV="1">
            <a:off x="6919335" y="4572000"/>
            <a:ext cx="608328" cy="76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03585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       SZÍNÉRZÉKELÉS </a:t>
            </a:r>
            <a:r>
              <a:rPr lang="hu-HU" dirty="0"/>
              <a:t>- </a:t>
            </a:r>
            <a:r>
              <a:rPr lang="hu-HU" dirty="0" smtClean="0"/>
              <a:t>FELADAT</a:t>
            </a:r>
            <a:endParaRPr lang="hu-HU" dirty="0"/>
          </a:p>
        </p:txBody>
      </p:sp>
      <p:pic>
        <p:nvPicPr>
          <p:cNvPr id="4" name="Picture 3"/>
          <p:cNvPicPr>
            <a:picLocks noChangeAspect="1"/>
          </p:cNvPicPr>
          <p:nvPr/>
        </p:nvPicPr>
        <p:blipFill>
          <a:blip r:embed="rId3"/>
          <a:stretch>
            <a:fillRect/>
          </a:stretch>
        </p:blipFill>
        <p:spPr>
          <a:xfrm>
            <a:off x="1271904" y="1977463"/>
            <a:ext cx="2371725" cy="2362200"/>
          </a:xfrm>
          <a:prstGeom prst="rect">
            <a:avLst/>
          </a:prstGeom>
        </p:spPr>
      </p:pic>
      <p:pic>
        <p:nvPicPr>
          <p:cNvPr id="5" name="Picture 4"/>
          <p:cNvPicPr>
            <a:picLocks noChangeAspect="1"/>
          </p:cNvPicPr>
          <p:nvPr/>
        </p:nvPicPr>
        <p:blipFill>
          <a:blip r:embed="rId4"/>
          <a:stretch>
            <a:fillRect/>
          </a:stretch>
        </p:blipFill>
        <p:spPr>
          <a:xfrm>
            <a:off x="1177311" y="4443132"/>
            <a:ext cx="3962400" cy="990600"/>
          </a:xfrm>
          <a:prstGeom prst="rect">
            <a:avLst/>
          </a:prstGeom>
        </p:spPr>
      </p:pic>
      <p:pic>
        <p:nvPicPr>
          <p:cNvPr id="6" name="Picture 5"/>
          <p:cNvPicPr>
            <a:picLocks noChangeAspect="1"/>
          </p:cNvPicPr>
          <p:nvPr/>
        </p:nvPicPr>
        <p:blipFill>
          <a:blip r:embed="rId5"/>
          <a:stretch>
            <a:fillRect/>
          </a:stretch>
        </p:blipFill>
        <p:spPr>
          <a:xfrm>
            <a:off x="6126480" y="2571134"/>
            <a:ext cx="2247900" cy="657225"/>
          </a:xfrm>
          <a:prstGeom prst="rect">
            <a:avLst/>
          </a:prstGeom>
        </p:spPr>
      </p:pic>
      <p:pic>
        <p:nvPicPr>
          <p:cNvPr id="7" name="Picture 2" descr="Color palette with brush for art education"/>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71904" y="1011981"/>
            <a:ext cx="54775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8678305" y="2290146"/>
            <a:ext cx="2276475" cy="1219200"/>
          </a:xfrm>
          <a:prstGeom prst="rect">
            <a:avLst/>
          </a:prstGeom>
        </p:spPr>
      </p:pic>
      <p:sp>
        <p:nvSpPr>
          <p:cNvPr id="11" name="TextBox 10"/>
          <p:cNvSpPr txBox="1"/>
          <p:nvPr/>
        </p:nvSpPr>
        <p:spPr>
          <a:xfrm>
            <a:off x="6126479" y="4233403"/>
            <a:ext cx="3674745" cy="1200329"/>
          </a:xfrm>
          <a:prstGeom prst="rect">
            <a:avLst/>
          </a:prstGeom>
          <a:noFill/>
        </p:spPr>
        <p:txBody>
          <a:bodyPr wrap="square" rtlCol="0">
            <a:spAutoFit/>
          </a:bodyPr>
          <a:lstStyle/>
          <a:p>
            <a:r>
              <a:rPr lang="hu-HU" u="sng" dirty="0" smtClean="0"/>
              <a:t>Feladatok</a:t>
            </a:r>
          </a:p>
          <a:p>
            <a:r>
              <a:rPr lang="hu-HU" dirty="0" smtClean="0">
                <a:solidFill>
                  <a:srgbClr val="C00000"/>
                </a:solidFill>
              </a:rPr>
              <a:t>R: </a:t>
            </a:r>
            <a:r>
              <a:rPr lang="hu-HU" dirty="0" smtClean="0"/>
              <a:t>59 ,   </a:t>
            </a:r>
            <a:r>
              <a:rPr lang="hu-HU" dirty="0" smtClean="0">
                <a:solidFill>
                  <a:srgbClr val="00B050"/>
                </a:solidFill>
              </a:rPr>
              <a:t>G: </a:t>
            </a:r>
            <a:r>
              <a:rPr lang="hu-HU" dirty="0" smtClean="0"/>
              <a:t>196 , </a:t>
            </a:r>
            <a:r>
              <a:rPr lang="hu-HU" dirty="0" smtClean="0">
                <a:solidFill>
                  <a:srgbClr val="0070C0"/>
                </a:solidFill>
              </a:rPr>
              <a:t>B:</a:t>
            </a:r>
            <a:r>
              <a:rPr lang="hu-HU" dirty="0" smtClean="0"/>
              <a:t> 91</a:t>
            </a:r>
            <a:r>
              <a:rPr lang="hu-HU" dirty="0"/>
              <a:t>	</a:t>
            </a:r>
            <a:r>
              <a:rPr lang="hu-HU" dirty="0" smtClean="0"/>
              <a:t>| H = ?</a:t>
            </a:r>
          </a:p>
          <a:p>
            <a:r>
              <a:rPr lang="hu-HU" dirty="0">
                <a:solidFill>
                  <a:srgbClr val="C00000"/>
                </a:solidFill>
              </a:rPr>
              <a:t>R: </a:t>
            </a:r>
            <a:r>
              <a:rPr lang="hu-HU" dirty="0" smtClean="0"/>
              <a:t>104 </a:t>
            </a:r>
            <a:r>
              <a:rPr lang="hu-HU" dirty="0"/>
              <a:t>, </a:t>
            </a:r>
            <a:r>
              <a:rPr lang="hu-HU" dirty="0">
                <a:solidFill>
                  <a:srgbClr val="00B050"/>
                </a:solidFill>
              </a:rPr>
              <a:t>G: </a:t>
            </a:r>
            <a:r>
              <a:rPr lang="hu-HU" dirty="0" smtClean="0">
                <a:solidFill>
                  <a:srgbClr val="232323"/>
                </a:solidFill>
              </a:rPr>
              <a:t>41</a:t>
            </a:r>
            <a:r>
              <a:rPr lang="hu-HU" dirty="0" smtClean="0">
                <a:solidFill>
                  <a:srgbClr val="00B050"/>
                </a:solidFill>
              </a:rPr>
              <a:t> </a:t>
            </a:r>
            <a:r>
              <a:rPr lang="hu-HU" dirty="0" smtClean="0"/>
              <a:t>,   </a:t>
            </a:r>
            <a:r>
              <a:rPr lang="hu-HU" dirty="0">
                <a:solidFill>
                  <a:srgbClr val="0070C0"/>
                </a:solidFill>
              </a:rPr>
              <a:t>B:</a:t>
            </a:r>
            <a:r>
              <a:rPr lang="hu-HU" dirty="0"/>
              <a:t> </a:t>
            </a:r>
            <a:r>
              <a:rPr lang="hu-HU" dirty="0" smtClean="0"/>
              <a:t>166 	| </a:t>
            </a:r>
            <a:r>
              <a:rPr lang="hu-HU" dirty="0"/>
              <a:t>H = ?</a:t>
            </a:r>
          </a:p>
          <a:p>
            <a:r>
              <a:rPr lang="hu-HU" dirty="0">
                <a:solidFill>
                  <a:srgbClr val="C00000"/>
                </a:solidFill>
              </a:rPr>
              <a:t>R: </a:t>
            </a:r>
            <a:r>
              <a:rPr lang="hu-HU" dirty="0" smtClean="0"/>
              <a:t>239 </a:t>
            </a:r>
            <a:r>
              <a:rPr lang="hu-HU" dirty="0"/>
              <a:t>, </a:t>
            </a:r>
            <a:r>
              <a:rPr lang="hu-HU" dirty="0" smtClean="0">
                <a:solidFill>
                  <a:srgbClr val="00B050"/>
                </a:solidFill>
              </a:rPr>
              <a:t>G</a:t>
            </a:r>
            <a:r>
              <a:rPr lang="hu-HU" dirty="0">
                <a:solidFill>
                  <a:srgbClr val="00B050"/>
                </a:solidFill>
              </a:rPr>
              <a:t>: </a:t>
            </a:r>
            <a:r>
              <a:rPr lang="hu-HU" dirty="0" smtClean="0"/>
              <a:t>118 </a:t>
            </a:r>
            <a:r>
              <a:rPr lang="hu-HU" dirty="0"/>
              <a:t>, </a:t>
            </a:r>
            <a:r>
              <a:rPr lang="hu-HU" dirty="0">
                <a:solidFill>
                  <a:srgbClr val="0070C0"/>
                </a:solidFill>
              </a:rPr>
              <a:t>B:</a:t>
            </a:r>
            <a:r>
              <a:rPr lang="hu-HU" dirty="0"/>
              <a:t> </a:t>
            </a:r>
            <a:r>
              <a:rPr lang="hu-HU" dirty="0" smtClean="0"/>
              <a:t>118 	| </a:t>
            </a:r>
            <a:r>
              <a:rPr lang="hu-HU" dirty="0"/>
              <a:t>H = </a:t>
            </a:r>
            <a:r>
              <a:rPr lang="hu-HU" dirty="0" smtClean="0"/>
              <a:t>?</a:t>
            </a:r>
            <a:r>
              <a:rPr lang="hu-HU" dirty="0"/>
              <a:t> </a:t>
            </a:r>
            <a:r>
              <a:rPr lang="hu-HU" dirty="0" smtClean="0"/>
              <a:t>S = ?</a:t>
            </a:r>
            <a:endParaRPr lang="hu-HU" dirty="0"/>
          </a:p>
        </p:txBody>
      </p:sp>
    </p:spTree>
    <p:extLst>
      <p:ext uri="{BB962C8B-B14F-4D97-AF65-F5344CB8AC3E}">
        <p14:creationId xmlns:p14="http://schemas.microsoft.com/office/powerpoint/2010/main" val="397038851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      SZÍNÉRZÉKELÉS</a:t>
            </a:r>
            <a:endParaRPr lang="hu-HU" dirty="0"/>
          </a:p>
        </p:txBody>
      </p:sp>
      <p:pic>
        <p:nvPicPr>
          <p:cNvPr id="4" name="Picture 2" descr="Color palette with brush for art educatio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71904" y="1011981"/>
            <a:ext cx="547757" cy="590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cdn3.volusion.com/jants.petuy/v/vspfiles/photos/31133-2.jpg?13921409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090" y="2305725"/>
            <a:ext cx="3249612" cy="3249612"/>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2842839" y="2632749"/>
            <a:ext cx="2403583" cy="2558255"/>
            <a:chOff x="2842839" y="2632749"/>
            <a:chExt cx="2403583" cy="2558255"/>
          </a:xfrm>
        </p:grpSpPr>
        <p:pic>
          <p:nvPicPr>
            <p:cNvPr id="6"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45403" y="2670056"/>
              <a:ext cx="387350" cy="5008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46221" y="2632749"/>
              <a:ext cx="387350" cy="5008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9072" y="2670055"/>
              <a:ext cx="387350" cy="5008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9072" y="3680115"/>
              <a:ext cx="387350" cy="5008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46221" y="4690173"/>
              <a:ext cx="387350" cy="5008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9072" y="4690173"/>
              <a:ext cx="387350" cy="5008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42839" y="4690173"/>
              <a:ext cx="387350" cy="5008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42839" y="3680115"/>
              <a:ext cx="387350" cy="50083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2890031" y="1929995"/>
            <a:ext cx="421910" cy="461665"/>
          </a:xfrm>
          <a:prstGeom prst="rect">
            <a:avLst/>
          </a:prstGeom>
          <a:noFill/>
        </p:spPr>
        <p:txBody>
          <a:bodyPr wrap="none" rtlCol="0">
            <a:spAutoFit/>
          </a:bodyPr>
          <a:lstStyle/>
          <a:p>
            <a:r>
              <a:rPr lang="hu-HU" sz="2400" b="1" dirty="0" smtClean="0"/>
              <a:t>1.</a:t>
            </a:r>
            <a:endParaRPr lang="hu-HU" sz="2400" b="1" dirty="0"/>
          </a:p>
        </p:txBody>
      </p:sp>
      <p:sp>
        <p:nvSpPr>
          <p:cNvPr id="15" name="TextBox 14"/>
          <p:cNvSpPr txBox="1"/>
          <p:nvPr/>
        </p:nvSpPr>
        <p:spPr>
          <a:xfrm>
            <a:off x="3869817" y="1929994"/>
            <a:ext cx="421910" cy="461665"/>
          </a:xfrm>
          <a:prstGeom prst="rect">
            <a:avLst/>
          </a:prstGeom>
          <a:noFill/>
        </p:spPr>
        <p:txBody>
          <a:bodyPr wrap="none" rtlCol="0">
            <a:spAutoFit/>
          </a:bodyPr>
          <a:lstStyle/>
          <a:p>
            <a:r>
              <a:rPr lang="hu-HU" sz="2400" b="1" dirty="0" smtClean="0"/>
              <a:t>2.</a:t>
            </a:r>
            <a:endParaRPr lang="hu-HU" sz="2400" b="1" dirty="0"/>
          </a:p>
        </p:txBody>
      </p:sp>
      <p:sp>
        <p:nvSpPr>
          <p:cNvPr id="16" name="TextBox 15"/>
          <p:cNvSpPr txBox="1"/>
          <p:nvPr/>
        </p:nvSpPr>
        <p:spPr>
          <a:xfrm>
            <a:off x="4882668" y="1929994"/>
            <a:ext cx="421910" cy="461665"/>
          </a:xfrm>
          <a:prstGeom prst="rect">
            <a:avLst/>
          </a:prstGeom>
          <a:noFill/>
        </p:spPr>
        <p:txBody>
          <a:bodyPr wrap="none" rtlCol="0">
            <a:spAutoFit/>
          </a:bodyPr>
          <a:lstStyle/>
          <a:p>
            <a:r>
              <a:rPr lang="hu-HU" sz="2400" b="1" dirty="0" smtClean="0"/>
              <a:t>3.</a:t>
            </a:r>
            <a:endParaRPr lang="hu-HU" sz="2400" b="1" dirty="0"/>
          </a:p>
        </p:txBody>
      </p:sp>
      <p:sp>
        <p:nvSpPr>
          <p:cNvPr id="17" name="TextBox 16"/>
          <p:cNvSpPr txBox="1"/>
          <p:nvPr/>
        </p:nvSpPr>
        <p:spPr>
          <a:xfrm>
            <a:off x="5616335" y="3699697"/>
            <a:ext cx="421910" cy="461665"/>
          </a:xfrm>
          <a:prstGeom prst="rect">
            <a:avLst/>
          </a:prstGeom>
          <a:noFill/>
        </p:spPr>
        <p:txBody>
          <a:bodyPr wrap="none" rtlCol="0">
            <a:spAutoFit/>
          </a:bodyPr>
          <a:lstStyle/>
          <a:p>
            <a:r>
              <a:rPr lang="hu-HU" sz="2400" b="1" dirty="0" smtClean="0"/>
              <a:t>6.</a:t>
            </a:r>
            <a:endParaRPr lang="hu-HU" sz="2400" b="1" dirty="0"/>
          </a:p>
        </p:txBody>
      </p:sp>
      <p:sp>
        <p:nvSpPr>
          <p:cNvPr id="18" name="TextBox 17"/>
          <p:cNvSpPr txBox="1"/>
          <p:nvPr/>
        </p:nvSpPr>
        <p:spPr>
          <a:xfrm>
            <a:off x="2089904" y="3699696"/>
            <a:ext cx="421910" cy="461665"/>
          </a:xfrm>
          <a:prstGeom prst="rect">
            <a:avLst/>
          </a:prstGeom>
          <a:noFill/>
        </p:spPr>
        <p:txBody>
          <a:bodyPr wrap="none" rtlCol="0">
            <a:spAutoFit/>
          </a:bodyPr>
          <a:lstStyle/>
          <a:p>
            <a:r>
              <a:rPr lang="hu-HU" sz="2400" b="1" dirty="0" smtClean="0"/>
              <a:t>4.</a:t>
            </a:r>
            <a:endParaRPr lang="hu-HU" sz="2400" b="1" dirty="0"/>
          </a:p>
        </p:txBody>
      </p:sp>
      <p:sp>
        <p:nvSpPr>
          <p:cNvPr id="19" name="TextBox 18"/>
          <p:cNvSpPr txBox="1"/>
          <p:nvPr/>
        </p:nvSpPr>
        <p:spPr>
          <a:xfrm>
            <a:off x="3707466" y="3698378"/>
            <a:ext cx="421910" cy="461665"/>
          </a:xfrm>
          <a:prstGeom prst="rect">
            <a:avLst/>
          </a:prstGeom>
          <a:noFill/>
        </p:spPr>
        <p:txBody>
          <a:bodyPr wrap="none" rtlCol="0">
            <a:spAutoFit/>
          </a:bodyPr>
          <a:lstStyle/>
          <a:p>
            <a:r>
              <a:rPr lang="hu-HU" sz="2400" b="1" dirty="0" smtClean="0"/>
              <a:t>5.</a:t>
            </a:r>
            <a:endParaRPr lang="hu-HU" sz="2400" b="1" dirty="0"/>
          </a:p>
        </p:txBody>
      </p:sp>
      <p:sp>
        <p:nvSpPr>
          <p:cNvPr id="20" name="TextBox 19"/>
          <p:cNvSpPr txBox="1"/>
          <p:nvPr/>
        </p:nvSpPr>
        <p:spPr>
          <a:xfrm>
            <a:off x="2866435" y="5469402"/>
            <a:ext cx="421910" cy="461665"/>
          </a:xfrm>
          <a:prstGeom prst="rect">
            <a:avLst/>
          </a:prstGeom>
          <a:noFill/>
        </p:spPr>
        <p:txBody>
          <a:bodyPr wrap="none" rtlCol="0">
            <a:spAutoFit/>
          </a:bodyPr>
          <a:lstStyle/>
          <a:p>
            <a:r>
              <a:rPr lang="hu-HU" sz="2400" b="1" dirty="0" smtClean="0"/>
              <a:t>7.</a:t>
            </a:r>
            <a:endParaRPr lang="hu-HU" sz="2400" b="1" dirty="0"/>
          </a:p>
        </p:txBody>
      </p:sp>
      <p:sp>
        <p:nvSpPr>
          <p:cNvPr id="21" name="TextBox 20"/>
          <p:cNvSpPr txBox="1"/>
          <p:nvPr/>
        </p:nvSpPr>
        <p:spPr>
          <a:xfrm>
            <a:off x="3874796" y="5469402"/>
            <a:ext cx="421910" cy="461665"/>
          </a:xfrm>
          <a:prstGeom prst="rect">
            <a:avLst/>
          </a:prstGeom>
          <a:noFill/>
        </p:spPr>
        <p:txBody>
          <a:bodyPr wrap="none" rtlCol="0">
            <a:spAutoFit/>
          </a:bodyPr>
          <a:lstStyle/>
          <a:p>
            <a:r>
              <a:rPr lang="hu-HU" sz="2400" b="1" dirty="0" smtClean="0"/>
              <a:t>8.</a:t>
            </a:r>
            <a:endParaRPr lang="hu-HU" sz="2400" b="1" dirty="0"/>
          </a:p>
        </p:txBody>
      </p:sp>
      <p:sp>
        <p:nvSpPr>
          <p:cNvPr id="22" name="TextBox 21"/>
          <p:cNvSpPr txBox="1"/>
          <p:nvPr/>
        </p:nvSpPr>
        <p:spPr>
          <a:xfrm>
            <a:off x="4882668" y="5469402"/>
            <a:ext cx="421910" cy="461665"/>
          </a:xfrm>
          <a:prstGeom prst="rect">
            <a:avLst/>
          </a:prstGeom>
          <a:noFill/>
        </p:spPr>
        <p:txBody>
          <a:bodyPr wrap="none" rtlCol="0">
            <a:spAutoFit/>
          </a:bodyPr>
          <a:lstStyle/>
          <a:p>
            <a:r>
              <a:rPr lang="hu-HU" sz="2400" b="1" dirty="0" smtClean="0"/>
              <a:t>9.</a:t>
            </a:r>
            <a:endParaRPr lang="hu-HU" sz="2400" b="1" dirty="0"/>
          </a:p>
        </p:txBody>
      </p:sp>
      <p:sp>
        <p:nvSpPr>
          <p:cNvPr id="23" name="TextBox 22"/>
          <p:cNvSpPr txBox="1"/>
          <p:nvPr/>
        </p:nvSpPr>
        <p:spPr>
          <a:xfrm>
            <a:off x="4005629" y="3698378"/>
            <a:ext cx="325730" cy="461665"/>
          </a:xfrm>
          <a:prstGeom prst="rect">
            <a:avLst/>
          </a:prstGeom>
          <a:noFill/>
        </p:spPr>
        <p:txBody>
          <a:bodyPr wrap="none" rtlCol="0">
            <a:spAutoFit/>
          </a:bodyPr>
          <a:lstStyle/>
          <a:p>
            <a:r>
              <a:rPr lang="hu-HU" sz="2400" b="1" dirty="0"/>
              <a:t>F</a:t>
            </a:r>
          </a:p>
        </p:txBody>
      </p:sp>
      <p:sp>
        <p:nvSpPr>
          <p:cNvPr id="24" name="TextBox 23"/>
          <p:cNvSpPr txBox="1"/>
          <p:nvPr/>
        </p:nvSpPr>
        <p:spPr>
          <a:xfrm>
            <a:off x="6686238" y="3026784"/>
            <a:ext cx="2962587" cy="2308324"/>
          </a:xfrm>
          <a:prstGeom prst="rect">
            <a:avLst/>
          </a:prstGeom>
          <a:noFill/>
        </p:spPr>
        <p:txBody>
          <a:bodyPr wrap="square" rtlCol="0">
            <a:spAutoFit/>
          </a:bodyPr>
          <a:lstStyle/>
          <a:p>
            <a:r>
              <a:rPr lang="hu-HU" dirty="0" smtClean="0"/>
              <a:t>Piros:</a:t>
            </a:r>
            <a:r>
              <a:rPr lang="en-US" dirty="0" smtClean="0"/>
              <a:t> </a:t>
            </a:r>
            <a:r>
              <a:rPr lang="hu-HU" dirty="0" smtClean="0"/>
              <a:t>		</a:t>
            </a:r>
            <a:r>
              <a:rPr lang="en-US" dirty="0" smtClean="0">
                <a:solidFill>
                  <a:srgbClr val="106CB7"/>
                </a:solidFill>
              </a:rPr>
              <a:t>H</a:t>
            </a:r>
            <a:r>
              <a:rPr lang="hu-HU" dirty="0" smtClean="0">
                <a:solidFill>
                  <a:srgbClr val="106CB7"/>
                </a:solidFill>
              </a:rPr>
              <a:t>ue</a:t>
            </a:r>
            <a:r>
              <a:rPr lang="en-US" dirty="0" smtClean="0"/>
              <a:t>(0..14)</a:t>
            </a:r>
          </a:p>
          <a:p>
            <a:r>
              <a:rPr lang="en-US" dirty="0" smtClean="0"/>
              <a:t>Narancss</a:t>
            </a:r>
            <a:r>
              <a:rPr lang="hu-HU" dirty="0" smtClean="0"/>
              <a:t>árga: 	</a:t>
            </a:r>
            <a:r>
              <a:rPr lang="hu-HU" dirty="0" smtClean="0">
                <a:solidFill>
                  <a:srgbClr val="106CB7"/>
                </a:solidFill>
              </a:rPr>
              <a:t>Hue</a:t>
            </a:r>
            <a:r>
              <a:rPr lang="hu-HU" dirty="0" smtClean="0"/>
              <a:t>(15..45)</a:t>
            </a:r>
          </a:p>
          <a:p>
            <a:r>
              <a:rPr lang="hu-HU" dirty="0" smtClean="0"/>
              <a:t>Citromsárga: 	</a:t>
            </a:r>
            <a:r>
              <a:rPr lang="hu-HU" dirty="0" smtClean="0">
                <a:solidFill>
                  <a:srgbClr val="106CB7"/>
                </a:solidFill>
              </a:rPr>
              <a:t>Hue</a:t>
            </a:r>
            <a:r>
              <a:rPr lang="hu-HU" dirty="0" smtClean="0"/>
              <a:t>(45..90)</a:t>
            </a:r>
          </a:p>
          <a:p>
            <a:r>
              <a:rPr lang="hu-HU" dirty="0" smtClean="0"/>
              <a:t>Zöld: 		</a:t>
            </a:r>
            <a:r>
              <a:rPr lang="hu-HU" dirty="0" smtClean="0">
                <a:solidFill>
                  <a:srgbClr val="106CB7"/>
                </a:solidFill>
              </a:rPr>
              <a:t>Hue</a:t>
            </a:r>
            <a:r>
              <a:rPr lang="hu-HU" dirty="0" smtClean="0"/>
              <a:t>(90..165)</a:t>
            </a:r>
          </a:p>
          <a:p>
            <a:r>
              <a:rPr lang="hu-HU" dirty="0" smtClean="0"/>
              <a:t>Kék:			</a:t>
            </a:r>
            <a:r>
              <a:rPr lang="hu-HU" dirty="0" smtClean="0">
                <a:solidFill>
                  <a:srgbClr val="106CB7"/>
                </a:solidFill>
              </a:rPr>
              <a:t>Hue</a:t>
            </a:r>
            <a:r>
              <a:rPr lang="hu-HU" dirty="0" smtClean="0"/>
              <a:t>(165..235)</a:t>
            </a:r>
          </a:p>
          <a:p>
            <a:r>
              <a:rPr lang="hu-HU" dirty="0" smtClean="0"/>
              <a:t>Fehér:		</a:t>
            </a:r>
            <a:r>
              <a:rPr lang="hu-HU" dirty="0" smtClean="0">
                <a:solidFill>
                  <a:srgbClr val="106CB7"/>
                </a:solidFill>
              </a:rPr>
              <a:t>Sat</a:t>
            </a:r>
            <a:r>
              <a:rPr lang="hu-HU" dirty="0" smtClean="0"/>
              <a:t>(0..20)</a:t>
            </a:r>
          </a:p>
          <a:p>
            <a:r>
              <a:rPr lang="hu-HU" dirty="0" smtClean="0"/>
              <a:t> </a:t>
            </a:r>
          </a:p>
          <a:p>
            <a:endParaRPr lang="hu-HU" dirty="0"/>
          </a:p>
        </p:txBody>
      </p:sp>
      <p:sp>
        <p:nvSpPr>
          <p:cNvPr id="25" name="TextBox 24"/>
          <p:cNvSpPr txBox="1"/>
          <p:nvPr/>
        </p:nvSpPr>
        <p:spPr>
          <a:xfrm>
            <a:off x="2820504" y="2571419"/>
            <a:ext cx="425116" cy="646331"/>
          </a:xfrm>
          <a:prstGeom prst="rect">
            <a:avLst/>
          </a:prstGeom>
          <a:noFill/>
        </p:spPr>
        <p:txBody>
          <a:bodyPr wrap="none" rtlCol="0">
            <a:spAutoFit/>
          </a:bodyPr>
          <a:lstStyle/>
          <a:p>
            <a:r>
              <a:rPr lang="hu-HU" sz="3600" dirty="0"/>
              <a:t>K</a:t>
            </a:r>
          </a:p>
        </p:txBody>
      </p:sp>
      <p:sp>
        <p:nvSpPr>
          <p:cNvPr id="28" name="TextBox 27"/>
          <p:cNvSpPr txBox="1"/>
          <p:nvPr/>
        </p:nvSpPr>
        <p:spPr>
          <a:xfrm>
            <a:off x="3840980" y="2559998"/>
            <a:ext cx="396262" cy="646331"/>
          </a:xfrm>
          <a:prstGeom prst="rect">
            <a:avLst/>
          </a:prstGeom>
          <a:noFill/>
        </p:spPr>
        <p:txBody>
          <a:bodyPr wrap="none" rtlCol="0">
            <a:spAutoFit/>
          </a:bodyPr>
          <a:lstStyle/>
          <a:p>
            <a:r>
              <a:rPr lang="hu-HU" sz="3600" dirty="0" smtClean="0"/>
              <a:t>S</a:t>
            </a:r>
            <a:endParaRPr lang="hu-HU" sz="3600" dirty="0"/>
          </a:p>
        </p:txBody>
      </p:sp>
      <p:sp>
        <p:nvSpPr>
          <p:cNvPr id="29" name="TextBox 28"/>
          <p:cNvSpPr txBox="1"/>
          <p:nvPr/>
        </p:nvSpPr>
        <p:spPr>
          <a:xfrm>
            <a:off x="4840189" y="2559998"/>
            <a:ext cx="423514" cy="646331"/>
          </a:xfrm>
          <a:prstGeom prst="rect">
            <a:avLst/>
          </a:prstGeom>
          <a:noFill/>
        </p:spPr>
        <p:txBody>
          <a:bodyPr wrap="none" rtlCol="0">
            <a:spAutoFit/>
          </a:bodyPr>
          <a:lstStyle/>
          <a:p>
            <a:r>
              <a:rPr lang="hu-HU" sz="3600" dirty="0" smtClean="0"/>
              <a:t>P</a:t>
            </a:r>
            <a:endParaRPr lang="hu-HU" sz="3600" dirty="0"/>
          </a:p>
        </p:txBody>
      </p:sp>
      <p:sp>
        <p:nvSpPr>
          <p:cNvPr id="30" name="TextBox 29"/>
          <p:cNvSpPr txBox="1"/>
          <p:nvPr/>
        </p:nvSpPr>
        <p:spPr>
          <a:xfrm>
            <a:off x="2805521" y="3581477"/>
            <a:ext cx="482824" cy="646331"/>
          </a:xfrm>
          <a:prstGeom prst="rect">
            <a:avLst/>
          </a:prstGeom>
          <a:noFill/>
        </p:spPr>
        <p:txBody>
          <a:bodyPr wrap="none" rtlCol="0">
            <a:spAutoFit/>
          </a:bodyPr>
          <a:lstStyle/>
          <a:p>
            <a:r>
              <a:rPr lang="hu-HU" sz="3600" dirty="0" smtClean="0"/>
              <a:t>N</a:t>
            </a:r>
            <a:endParaRPr lang="hu-HU" sz="3600" dirty="0"/>
          </a:p>
        </p:txBody>
      </p:sp>
      <p:sp>
        <p:nvSpPr>
          <p:cNvPr id="31" name="TextBox 30"/>
          <p:cNvSpPr txBox="1"/>
          <p:nvPr/>
        </p:nvSpPr>
        <p:spPr>
          <a:xfrm>
            <a:off x="4867223" y="3581477"/>
            <a:ext cx="396262" cy="646331"/>
          </a:xfrm>
          <a:prstGeom prst="rect">
            <a:avLst/>
          </a:prstGeom>
          <a:noFill/>
        </p:spPr>
        <p:txBody>
          <a:bodyPr wrap="none" rtlCol="0">
            <a:spAutoFit/>
          </a:bodyPr>
          <a:lstStyle/>
          <a:p>
            <a:r>
              <a:rPr lang="hu-HU" sz="3600" dirty="0" smtClean="0"/>
              <a:t>S</a:t>
            </a:r>
            <a:endParaRPr lang="hu-HU" sz="3600" dirty="0"/>
          </a:p>
        </p:txBody>
      </p:sp>
      <p:sp>
        <p:nvSpPr>
          <p:cNvPr id="32" name="TextBox 31"/>
          <p:cNvSpPr txBox="1"/>
          <p:nvPr/>
        </p:nvSpPr>
        <p:spPr>
          <a:xfrm>
            <a:off x="2831154" y="4617422"/>
            <a:ext cx="401072" cy="646331"/>
          </a:xfrm>
          <a:prstGeom prst="rect">
            <a:avLst/>
          </a:prstGeom>
          <a:noFill/>
        </p:spPr>
        <p:txBody>
          <a:bodyPr wrap="none" rtlCol="0">
            <a:spAutoFit/>
          </a:bodyPr>
          <a:lstStyle/>
          <a:p>
            <a:r>
              <a:rPr lang="hu-HU" sz="3600" dirty="0" smtClean="0"/>
              <a:t>Z</a:t>
            </a:r>
            <a:endParaRPr lang="hu-HU" sz="3600" dirty="0"/>
          </a:p>
        </p:txBody>
      </p:sp>
      <p:sp>
        <p:nvSpPr>
          <p:cNvPr id="33" name="TextBox 32"/>
          <p:cNvSpPr txBox="1"/>
          <p:nvPr/>
        </p:nvSpPr>
        <p:spPr>
          <a:xfrm>
            <a:off x="3828447" y="4620085"/>
            <a:ext cx="423514" cy="646331"/>
          </a:xfrm>
          <a:prstGeom prst="rect">
            <a:avLst/>
          </a:prstGeom>
          <a:noFill/>
        </p:spPr>
        <p:txBody>
          <a:bodyPr wrap="none" rtlCol="0">
            <a:spAutoFit/>
          </a:bodyPr>
          <a:lstStyle/>
          <a:p>
            <a:r>
              <a:rPr lang="hu-HU" sz="3600" dirty="0" smtClean="0"/>
              <a:t>P</a:t>
            </a:r>
            <a:endParaRPr lang="hu-HU" sz="3600" dirty="0"/>
          </a:p>
        </p:txBody>
      </p:sp>
      <p:sp>
        <p:nvSpPr>
          <p:cNvPr id="34" name="TextBox 33"/>
          <p:cNvSpPr txBox="1"/>
          <p:nvPr/>
        </p:nvSpPr>
        <p:spPr>
          <a:xfrm>
            <a:off x="4840189" y="4617422"/>
            <a:ext cx="425116" cy="646331"/>
          </a:xfrm>
          <a:prstGeom prst="rect">
            <a:avLst/>
          </a:prstGeom>
          <a:noFill/>
        </p:spPr>
        <p:txBody>
          <a:bodyPr wrap="none" rtlCol="0">
            <a:spAutoFit/>
          </a:bodyPr>
          <a:lstStyle/>
          <a:p>
            <a:r>
              <a:rPr lang="hu-HU" sz="3600" dirty="0" smtClean="0"/>
              <a:t>K</a:t>
            </a:r>
            <a:endParaRPr lang="hu-HU" sz="3600" dirty="0"/>
          </a:p>
        </p:txBody>
      </p:sp>
      <p:pic>
        <p:nvPicPr>
          <p:cNvPr id="35" name="Picture 2" descr="Arrows thin couple forming a circ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 y="-960438"/>
            <a:ext cx="632701" cy="521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25872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29" grpId="0"/>
      <p:bldP spid="30" grpId="0"/>
      <p:bldP spid="31" grpId="0"/>
      <p:bldP spid="32" grpId="0"/>
      <p:bldP spid="33"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      ALGORITMUS</a:t>
            </a:r>
            <a:endParaRPr lang="hu-HU" dirty="0"/>
          </a:p>
        </p:txBody>
      </p:sp>
      <p:pic>
        <p:nvPicPr>
          <p:cNvPr id="1026" name="Picture 2" descr="Arrows thin couple forming a circle"/>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1873" y="1044947"/>
            <a:ext cx="632701" cy="5214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4522" y="1859672"/>
            <a:ext cx="4343433" cy="369332"/>
          </a:xfrm>
          <a:prstGeom prst="rect">
            <a:avLst/>
          </a:prstGeom>
          <a:noFill/>
        </p:spPr>
        <p:txBody>
          <a:bodyPr wrap="none" rtlCol="0">
            <a:spAutoFit/>
          </a:bodyPr>
          <a:lstStyle/>
          <a:p>
            <a:r>
              <a:rPr lang="hu-HU" dirty="0" smtClean="0">
                <a:solidFill>
                  <a:srgbClr val="0070C0"/>
                </a:solidFill>
              </a:rPr>
              <a:t>Kezdő módszer </a:t>
            </a:r>
            <a:r>
              <a:rPr lang="hu-HU" dirty="0" smtClean="0"/>
              <a:t>– Layer </a:t>
            </a:r>
            <a:r>
              <a:rPr lang="hu-HU" dirty="0" err="1" smtClean="0"/>
              <a:t>by</a:t>
            </a:r>
            <a:r>
              <a:rPr lang="hu-HU" dirty="0" smtClean="0"/>
              <a:t> </a:t>
            </a:r>
            <a:r>
              <a:rPr lang="hu-HU" dirty="0" err="1" smtClean="0"/>
              <a:t>Layer</a:t>
            </a:r>
            <a:r>
              <a:rPr lang="hu-HU" smtClean="0"/>
              <a:t>/Sorról </a:t>
            </a:r>
            <a:r>
              <a:rPr lang="hu-HU" dirty="0"/>
              <a:t>s</a:t>
            </a:r>
            <a:r>
              <a:rPr lang="hu-HU" smtClean="0"/>
              <a:t>orra</a:t>
            </a:r>
            <a:endParaRPr lang="hu-HU" dirty="0"/>
          </a:p>
        </p:txBody>
      </p:sp>
      <p:pic>
        <p:nvPicPr>
          <p:cNvPr id="5" name="Picture 4"/>
          <p:cNvPicPr>
            <a:picLocks noChangeAspect="1"/>
          </p:cNvPicPr>
          <p:nvPr/>
        </p:nvPicPr>
        <p:blipFill>
          <a:blip r:embed="rId4"/>
          <a:stretch>
            <a:fillRect/>
          </a:stretch>
        </p:blipFill>
        <p:spPr>
          <a:xfrm rot="16200000">
            <a:off x="2490738" y="2618017"/>
            <a:ext cx="1030999" cy="1030999"/>
          </a:xfrm>
          <a:prstGeom prst="rect">
            <a:avLst/>
          </a:prstGeom>
        </p:spPr>
      </p:pic>
      <p:pic>
        <p:nvPicPr>
          <p:cNvPr id="6" name="Picture 5"/>
          <p:cNvPicPr>
            <a:picLocks noChangeAspect="1"/>
          </p:cNvPicPr>
          <p:nvPr/>
        </p:nvPicPr>
        <p:blipFill>
          <a:blip r:embed="rId5"/>
          <a:stretch>
            <a:fillRect/>
          </a:stretch>
        </p:blipFill>
        <p:spPr>
          <a:xfrm>
            <a:off x="793574" y="2618016"/>
            <a:ext cx="1031000" cy="1031000"/>
          </a:xfrm>
          <a:prstGeom prst="rect">
            <a:avLst/>
          </a:prstGeom>
        </p:spPr>
      </p:pic>
      <p:pic>
        <p:nvPicPr>
          <p:cNvPr id="8" name="Picture 6" descr="Arrow point pointing righ"/>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55036" y="2955936"/>
            <a:ext cx="205239" cy="3551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4187901" y="2618016"/>
            <a:ext cx="1031000" cy="1031000"/>
          </a:xfrm>
          <a:prstGeom prst="rect">
            <a:avLst/>
          </a:prstGeom>
        </p:spPr>
      </p:pic>
      <p:pic>
        <p:nvPicPr>
          <p:cNvPr id="10" name="Picture 6" descr="Arrow point pointing righ"/>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52199" y="2955935"/>
            <a:ext cx="205239" cy="3551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88744" y="4017372"/>
            <a:ext cx="2307619" cy="584775"/>
          </a:xfrm>
          <a:prstGeom prst="rect">
            <a:avLst/>
          </a:prstGeom>
          <a:noFill/>
        </p:spPr>
        <p:txBody>
          <a:bodyPr wrap="none" rtlCol="0">
            <a:spAutoFit/>
          </a:bodyPr>
          <a:lstStyle/>
          <a:p>
            <a:r>
              <a:rPr lang="hu-HU" sz="3200" dirty="0" smtClean="0"/>
              <a:t>F R U R’ U’ F’</a:t>
            </a:r>
            <a:endParaRPr lang="hu-HU" sz="3200" dirty="0"/>
          </a:p>
        </p:txBody>
      </p:sp>
      <p:pic>
        <p:nvPicPr>
          <p:cNvPr id="1028" name="Picture 4" descr="Arrow right, IOS 7 interface symb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8747" y="4556016"/>
            <a:ext cx="276332" cy="2763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rrow right, IOS 7 interface symb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3250726" y="4556016"/>
            <a:ext cx="276332" cy="2763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Arrow right, IOS 7 interface symb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3904390" y="4556016"/>
            <a:ext cx="276332" cy="2763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rrow right, IOS 7 interface symb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3544527" y="4556016"/>
            <a:ext cx="276332" cy="2763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Arrow right, IOS 7 interface symb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752972" y="4556016"/>
            <a:ext cx="276332" cy="2763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Arrow right, IOS 7 interface symb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8680" y="4556016"/>
            <a:ext cx="276332" cy="27633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682120" y="2187058"/>
            <a:ext cx="2648225" cy="276999"/>
          </a:xfrm>
          <a:prstGeom prst="rect">
            <a:avLst/>
          </a:prstGeom>
          <a:noFill/>
        </p:spPr>
        <p:txBody>
          <a:bodyPr wrap="none" rtlCol="0">
            <a:spAutoFit/>
          </a:bodyPr>
          <a:lstStyle/>
          <a:p>
            <a:r>
              <a:rPr lang="hu-HU" sz="1200" dirty="0" smtClean="0">
                <a:solidFill>
                  <a:schemeClr val="tx1">
                    <a:lumMod val="85000"/>
                    <a:lumOff val="15000"/>
                  </a:schemeClr>
                </a:solidFill>
              </a:rPr>
              <a:t>Lehetséges helyzetek a sárga keresztnél</a:t>
            </a:r>
            <a:endParaRPr lang="hu-HU" sz="1200" dirty="0">
              <a:solidFill>
                <a:schemeClr val="tx1">
                  <a:lumMod val="85000"/>
                  <a:lumOff val="15000"/>
                </a:schemeClr>
              </a:solidFill>
            </a:endParaRPr>
          </a:p>
        </p:txBody>
      </p:sp>
      <p:sp>
        <p:nvSpPr>
          <p:cNvPr id="11" name="TextBox 10"/>
          <p:cNvSpPr txBox="1"/>
          <p:nvPr/>
        </p:nvSpPr>
        <p:spPr>
          <a:xfrm>
            <a:off x="3165079" y="3754726"/>
            <a:ext cx="2132575" cy="369332"/>
          </a:xfrm>
          <a:prstGeom prst="rect">
            <a:avLst/>
          </a:prstGeom>
          <a:noFill/>
        </p:spPr>
        <p:txBody>
          <a:bodyPr wrap="square" rtlCol="0">
            <a:spAutoFit/>
          </a:bodyPr>
          <a:lstStyle/>
          <a:p>
            <a:r>
              <a:rPr lang="hu-HU" dirty="0" smtClean="0"/>
              <a:t>Így oldjuk meg:</a:t>
            </a:r>
            <a:endParaRPr lang="hu-HU" dirty="0"/>
          </a:p>
        </p:txBody>
      </p:sp>
      <p:pic>
        <p:nvPicPr>
          <p:cNvPr id="12" name="Picture 11"/>
          <p:cNvPicPr>
            <a:picLocks noChangeAspect="1"/>
          </p:cNvPicPr>
          <p:nvPr/>
        </p:nvPicPr>
        <p:blipFill>
          <a:blip r:embed="rId9"/>
          <a:stretch>
            <a:fillRect/>
          </a:stretch>
        </p:blipFill>
        <p:spPr>
          <a:xfrm>
            <a:off x="3748430" y="5125209"/>
            <a:ext cx="1031001" cy="1031001"/>
          </a:xfrm>
          <a:prstGeom prst="rect">
            <a:avLst/>
          </a:prstGeom>
        </p:spPr>
      </p:pic>
      <p:sp>
        <p:nvSpPr>
          <p:cNvPr id="20" name="TextBox 19"/>
          <p:cNvSpPr txBox="1"/>
          <p:nvPr/>
        </p:nvSpPr>
        <p:spPr>
          <a:xfrm>
            <a:off x="3095349" y="5415475"/>
            <a:ext cx="823756" cy="369332"/>
          </a:xfrm>
          <a:prstGeom prst="rect">
            <a:avLst/>
          </a:prstGeom>
          <a:noFill/>
        </p:spPr>
        <p:txBody>
          <a:bodyPr wrap="square" rtlCol="0">
            <a:spAutoFit/>
          </a:bodyPr>
          <a:lstStyle/>
          <a:p>
            <a:r>
              <a:rPr lang="hu-HU" dirty="0" smtClean="0"/>
              <a:t>Cél:</a:t>
            </a:r>
            <a:endParaRPr lang="hu-HU" dirty="0"/>
          </a:p>
        </p:txBody>
      </p:sp>
      <p:cxnSp>
        <p:nvCxnSpPr>
          <p:cNvPr id="25" name="Straight Connector 24"/>
          <p:cNvCxnSpPr/>
          <p:nvPr/>
        </p:nvCxnSpPr>
        <p:spPr>
          <a:xfrm>
            <a:off x="5895975" y="1952625"/>
            <a:ext cx="0" cy="4203585"/>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rotWithShape="1">
          <a:blip r:embed="rId10"/>
          <a:srcRect t="8444" b="7346"/>
          <a:stretch/>
        </p:blipFill>
        <p:spPr>
          <a:xfrm>
            <a:off x="6166672" y="2600324"/>
            <a:ext cx="2600325" cy="3505201"/>
          </a:xfrm>
          <a:prstGeom prst="rect">
            <a:avLst/>
          </a:prstGeom>
        </p:spPr>
      </p:pic>
      <p:sp>
        <p:nvSpPr>
          <p:cNvPr id="30" name="TextBox 29"/>
          <p:cNvSpPr txBox="1"/>
          <p:nvPr/>
        </p:nvSpPr>
        <p:spPr>
          <a:xfrm>
            <a:off x="7129496" y="1859672"/>
            <a:ext cx="4506170" cy="369332"/>
          </a:xfrm>
          <a:prstGeom prst="rect">
            <a:avLst/>
          </a:prstGeom>
          <a:noFill/>
        </p:spPr>
        <p:txBody>
          <a:bodyPr wrap="none" rtlCol="0">
            <a:spAutoFit/>
          </a:bodyPr>
          <a:lstStyle/>
          <a:p>
            <a:r>
              <a:rPr lang="hu-HU" dirty="0" smtClean="0">
                <a:solidFill>
                  <a:srgbClr val="0070C0"/>
                </a:solidFill>
              </a:rPr>
              <a:t>Ortega módszer </a:t>
            </a:r>
            <a:r>
              <a:rPr lang="hu-HU" dirty="0" smtClean="0">
                <a:solidFill>
                  <a:schemeClr val="tx1">
                    <a:lumMod val="85000"/>
                    <a:lumOff val="15000"/>
                  </a:schemeClr>
                </a:solidFill>
              </a:rPr>
              <a:t>– Corner First/Sarkok elősször</a:t>
            </a:r>
            <a:endParaRPr lang="hu-HU" dirty="0">
              <a:solidFill>
                <a:schemeClr val="tx1">
                  <a:lumMod val="85000"/>
                  <a:lumOff val="15000"/>
                </a:schemeClr>
              </a:solidFill>
            </a:endParaRPr>
          </a:p>
        </p:txBody>
      </p:sp>
      <p:pic>
        <p:nvPicPr>
          <p:cNvPr id="28" name="Picture 27"/>
          <p:cNvPicPr>
            <a:picLocks noChangeAspect="1"/>
          </p:cNvPicPr>
          <p:nvPr/>
        </p:nvPicPr>
        <p:blipFill>
          <a:blip r:embed="rId11"/>
          <a:stretch>
            <a:fillRect/>
          </a:stretch>
        </p:blipFill>
        <p:spPr>
          <a:xfrm>
            <a:off x="10114233" y="3512432"/>
            <a:ext cx="1268142" cy="1223252"/>
          </a:xfrm>
          <a:prstGeom prst="rect">
            <a:avLst/>
          </a:prstGeom>
        </p:spPr>
      </p:pic>
      <p:sp>
        <p:nvSpPr>
          <p:cNvPr id="32" name="TextBox 31"/>
          <p:cNvSpPr txBox="1"/>
          <p:nvPr/>
        </p:nvSpPr>
        <p:spPr>
          <a:xfrm>
            <a:off x="9702355" y="3907211"/>
            <a:ext cx="823756" cy="369332"/>
          </a:xfrm>
          <a:prstGeom prst="rect">
            <a:avLst/>
          </a:prstGeom>
          <a:noFill/>
        </p:spPr>
        <p:txBody>
          <a:bodyPr wrap="square" rtlCol="0">
            <a:spAutoFit/>
          </a:bodyPr>
          <a:lstStyle/>
          <a:p>
            <a:r>
              <a:rPr lang="hu-HU" dirty="0" smtClean="0"/>
              <a:t>Cél:</a:t>
            </a:r>
            <a:endParaRPr lang="hu-HU" dirty="0"/>
          </a:p>
        </p:txBody>
      </p:sp>
      <p:sp>
        <p:nvSpPr>
          <p:cNvPr id="33" name="TextBox 32"/>
          <p:cNvSpPr txBox="1"/>
          <p:nvPr/>
        </p:nvSpPr>
        <p:spPr>
          <a:xfrm>
            <a:off x="6148288" y="2291085"/>
            <a:ext cx="2956707" cy="276999"/>
          </a:xfrm>
          <a:prstGeom prst="rect">
            <a:avLst/>
          </a:prstGeom>
          <a:noFill/>
        </p:spPr>
        <p:txBody>
          <a:bodyPr wrap="none" rtlCol="0">
            <a:spAutoFit/>
          </a:bodyPr>
          <a:lstStyle/>
          <a:p>
            <a:r>
              <a:rPr lang="hu-HU" sz="1200" dirty="0" smtClean="0">
                <a:solidFill>
                  <a:schemeClr val="tx1">
                    <a:lumMod val="85000"/>
                    <a:lumOff val="15000"/>
                  </a:schemeClr>
                </a:solidFill>
              </a:rPr>
              <a:t>Lehetséges helyzetek a sarkok megoldásánál</a:t>
            </a:r>
            <a:endParaRPr lang="hu-HU" sz="1200" dirty="0">
              <a:solidFill>
                <a:schemeClr val="tx1">
                  <a:lumMod val="85000"/>
                  <a:lumOff val="15000"/>
                </a:schemeClr>
              </a:solidFill>
            </a:endParaRPr>
          </a:p>
        </p:txBody>
      </p:sp>
      <p:sp>
        <p:nvSpPr>
          <p:cNvPr id="3" name="TextBox 2"/>
          <p:cNvSpPr txBox="1"/>
          <p:nvPr/>
        </p:nvSpPr>
        <p:spPr>
          <a:xfrm>
            <a:off x="753626" y="4219126"/>
            <a:ext cx="1822125" cy="1754326"/>
          </a:xfrm>
          <a:prstGeom prst="rect">
            <a:avLst/>
          </a:prstGeom>
          <a:noFill/>
        </p:spPr>
        <p:txBody>
          <a:bodyPr wrap="square" rtlCol="0">
            <a:spAutoFit/>
          </a:bodyPr>
          <a:lstStyle/>
          <a:p>
            <a:r>
              <a:rPr lang="hu-HU" dirty="0" smtClean="0">
                <a:solidFill>
                  <a:srgbClr val="0070C0"/>
                </a:solidFill>
              </a:rPr>
              <a:t>F</a:t>
            </a:r>
            <a:r>
              <a:rPr lang="hu-HU" dirty="0" smtClean="0"/>
              <a:t> – Front </a:t>
            </a:r>
            <a:r>
              <a:rPr lang="hu-HU" dirty="0" smtClean="0">
                <a:solidFill>
                  <a:srgbClr val="0070C0"/>
                </a:solidFill>
              </a:rPr>
              <a:t>/</a:t>
            </a:r>
            <a:r>
              <a:rPr lang="hu-HU" dirty="0" smtClean="0"/>
              <a:t> Eleje </a:t>
            </a:r>
            <a:br>
              <a:rPr lang="hu-HU" dirty="0" smtClean="0"/>
            </a:br>
            <a:r>
              <a:rPr lang="hu-HU" dirty="0" smtClean="0">
                <a:solidFill>
                  <a:srgbClr val="0070C0"/>
                </a:solidFill>
              </a:rPr>
              <a:t>B</a:t>
            </a:r>
            <a:r>
              <a:rPr lang="hu-HU" dirty="0" smtClean="0"/>
              <a:t> – Back</a:t>
            </a:r>
            <a:r>
              <a:rPr lang="hu-HU" dirty="0" smtClean="0">
                <a:solidFill>
                  <a:srgbClr val="0070C0"/>
                </a:solidFill>
              </a:rPr>
              <a:t> /</a:t>
            </a:r>
            <a:r>
              <a:rPr lang="hu-HU" dirty="0" smtClean="0"/>
              <a:t>Hátulja</a:t>
            </a:r>
            <a:br>
              <a:rPr lang="hu-HU" dirty="0" smtClean="0"/>
            </a:br>
            <a:r>
              <a:rPr lang="hu-HU" dirty="0" smtClean="0">
                <a:solidFill>
                  <a:srgbClr val="0070C0"/>
                </a:solidFill>
              </a:rPr>
              <a:t>U</a:t>
            </a:r>
            <a:r>
              <a:rPr lang="hu-HU" dirty="0"/>
              <a:t> </a:t>
            </a:r>
            <a:r>
              <a:rPr lang="hu-HU" dirty="0" smtClean="0"/>
              <a:t>– Up </a:t>
            </a:r>
            <a:r>
              <a:rPr lang="hu-HU" dirty="0" smtClean="0">
                <a:solidFill>
                  <a:srgbClr val="0070C0"/>
                </a:solidFill>
              </a:rPr>
              <a:t>/</a:t>
            </a:r>
            <a:r>
              <a:rPr lang="hu-HU" dirty="0" smtClean="0"/>
              <a:t> Teteje</a:t>
            </a:r>
            <a:br>
              <a:rPr lang="hu-HU" dirty="0" smtClean="0"/>
            </a:br>
            <a:r>
              <a:rPr lang="hu-HU" dirty="0" smtClean="0">
                <a:solidFill>
                  <a:srgbClr val="0070C0"/>
                </a:solidFill>
              </a:rPr>
              <a:t>D</a:t>
            </a:r>
            <a:r>
              <a:rPr lang="hu-HU" dirty="0"/>
              <a:t> </a:t>
            </a:r>
            <a:r>
              <a:rPr lang="hu-HU" dirty="0" smtClean="0"/>
              <a:t>– Down </a:t>
            </a:r>
            <a:r>
              <a:rPr lang="hu-HU" dirty="0" smtClean="0">
                <a:solidFill>
                  <a:srgbClr val="0070C0"/>
                </a:solidFill>
              </a:rPr>
              <a:t>/ </a:t>
            </a:r>
            <a:r>
              <a:rPr lang="hu-HU" dirty="0" smtClean="0"/>
              <a:t>Alja</a:t>
            </a:r>
            <a:br>
              <a:rPr lang="hu-HU" dirty="0" smtClean="0"/>
            </a:br>
            <a:r>
              <a:rPr lang="hu-HU" dirty="0" smtClean="0">
                <a:solidFill>
                  <a:srgbClr val="0070C0"/>
                </a:solidFill>
              </a:rPr>
              <a:t>L</a:t>
            </a:r>
            <a:r>
              <a:rPr lang="hu-HU" dirty="0"/>
              <a:t> </a:t>
            </a:r>
            <a:r>
              <a:rPr lang="hu-HU" dirty="0" smtClean="0"/>
              <a:t>– Left </a:t>
            </a:r>
            <a:r>
              <a:rPr lang="hu-HU" dirty="0" smtClean="0">
                <a:solidFill>
                  <a:srgbClr val="0070C0"/>
                </a:solidFill>
              </a:rPr>
              <a:t>/ </a:t>
            </a:r>
            <a:r>
              <a:rPr lang="hu-HU" dirty="0" smtClean="0"/>
              <a:t>Bal</a:t>
            </a:r>
            <a:br>
              <a:rPr lang="hu-HU" dirty="0" smtClean="0"/>
            </a:br>
            <a:r>
              <a:rPr lang="hu-HU" dirty="0" smtClean="0">
                <a:solidFill>
                  <a:srgbClr val="0070C0"/>
                </a:solidFill>
              </a:rPr>
              <a:t>R</a:t>
            </a:r>
            <a:r>
              <a:rPr lang="hu-HU" dirty="0"/>
              <a:t> </a:t>
            </a:r>
            <a:r>
              <a:rPr lang="hu-HU" dirty="0" smtClean="0"/>
              <a:t>– Right </a:t>
            </a:r>
            <a:r>
              <a:rPr lang="hu-HU" dirty="0" smtClean="0">
                <a:solidFill>
                  <a:srgbClr val="0070C0"/>
                </a:solidFill>
              </a:rPr>
              <a:t>/</a:t>
            </a:r>
            <a:r>
              <a:rPr lang="hu-HU" dirty="0" smtClean="0"/>
              <a:t> Jobb</a:t>
            </a:r>
            <a:endParaRPr lang="hu-HU" dirty="0"/>
          </a:p>
        </p:txBody>
      </p:sp>
    </p:spTree>
    <p:extLst>
      <p:ext uri="{BB962C8B-B14F-4D97-AF65-F5344CB8AC3E}">
        <p14:creationId xmlns:p14="http://schemas.microsoft.com/office/powerpoint/2010/main" val="159185674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      ALGORITMUS</a:t>
            </a:r>
            <a:endParaRPr lang="hu-HU" dirty="0"/>
          </a:p>
        </p:txBody>
      </p:sp>
      <p:pic>
        <p:nvPicPr>
          <p:cNvPr id="4" name="Picture 2" descr="Arrows thin couple forming a circle"/>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1873" y="1044947"/>
            <a:ext cx="632701" cy="521484"/>
          </a:xfrm>
          <a:prstGeom prst="rect">
            <a:avLst/>
          </a:prstGeom>
          <a:noFill/>
          <a:extLst>
            <a:ext uri="{909E8E84-426E-40DD-AFC4-6F175D3DCCD1}">
              <a14:hiddenFill xmlns:a14="http://schemas.microsoft.com/office/drawing/2010/main">
                <a:solidFill>
                  <a:srgbClr val="FFFFFF"/>
                </a:solidFill>
              </a14:hiddenFill>
            </a:ext>
          </a:extLst>
        </p:spPr>
      </p:pic>
      <p:pic>
        <p:nvPicPr>
          <p:cNvPr id="6" name="oldal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27518" t="13298" r="22113" b="12591"/>
          <a:stretch/>
        </p:blipFill>
        <p:spPr>
          <a:xfrm>
            <a:off x="1263310" y="2153950"/>
            <a:ext cx="3936765" cy="3744726"/>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6" name="Straight Connector 15"/>
          <p:cNvCxnSpPr/>
          <p:nvPr/>
        </p:nvCxnSpPr>
        <p:spPr>
          <a:xfrm flipV="1">
            <a:off x="7526809" y="2153950"/>
            <a:ext cx="3912716" cy="3912716"/>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04975" y="3228975"/>
            <a:ext cx="523875" cy="369332"/>
          </a:xfrm>
          <a:prstGeom prst="rect">
            <a:avLst/>
          </a:prstGeom>
          <a:noFill/>
        </p:spPr>
        <p:txBody>
          <a:bodyPr wrap="square" rtlCol="0">
            <a:spAutoFit/>
          </a:bodyPr>
          <a:lstStyle/>
          <a:p>
            <a:r>
              <a:rPr lang="hu-HU" dirty="0" smtClean="0"/>
              <a:t>1.</a:t>
            </a:r>
            <a:endParaRPr lang="hu-HU" dirty="0"/>
          </a:p>
        </p:txBody>
      </p:sp>
      <p:sp>
        <p:nvSpPr>
          <p:cNvPr id="19" name="TextBox 18"/>
          <p:cNvSpPr txBox="1"/>
          <p:nvPr/>
        </p:nvSpPr>
        <p:spPr>
          <a:xfrm>
            <a:off x="2181225" y="3502376"/>
            <a:ext cx="523875" cy="369332"/>
          </a:xfrm>
          <a:prstGeom prst="rect">
            <a:avLst/>
          </a:prstGeom>
          <a:noFill/>
        </p:spPr>
        <p:txBody>
          <a:bodyPr wrap="square" rtlCol="0">
            <a:spAutoFit/>
          </a:bodyPr>
          <a:lstStyle/>
          <a:p>
            <a:r>
              <a:rPr lang="hu-HU" dirty="0"/>
              <a:t>2</a:t>
            </a:r>
            <a:r>
              <a:rPr lang="hu-HU" dirty="0" smtClean="0"/>
              <a:t>.</a:t>
            </a:r>
            <a:endParaRPr lang="hu-HU" dirty="0"/>
          </a:p>
        </p:txBody>
      </p:sp>
      <p:sp>
        <p:nvSpPr>
          <p:cNvPr id="20" name="TextBox 19"/>
          <p:cNvSpPr txBox="1"/>
          <p:nvPr/>
        </p:nvSpPr>
        <p:spPr>
          <a:xfrm>
            <a:off x="2707817" y="3898614"/>
            <a:ext cx="523875" cy="369332"/>
          </a:xfrm>
          <a:prstGeom prst="rect">
            <a:avLst/>
          </a:prstGeom>
          <a:noFill/>
        </p:spPr>
        <p:txBody>
          <a:bodyPr wrap="square" rtlCol="0">
            <a:spAutoFit/>
          </a:bodyPr>
          <a:lstStyle/>
          <a:p>
            <a:r>
              <a:rPr lang="hu-HU" dirty="0"/>
              <a:t>3</a:t>
            </a:r>
            <a:r>
              <a:rPr lang="hu-HU" dirty="0" smtClean="0"/>
              <a:t>.</a:t>
            </a:r>
            <a:endParaRPr lang="hu-HU" dirty="0"/>
          </a:p>
        </p:txBody>
      </p:sp>
      <p:sp>
        <p:nvSpPr>
          <p:cNvPr id="21" name="TextBox 20"/>
          <p:cNvSpPr txBox="1"/>
          <p:nvPr/>
        </p:nvSpPr>
        <p:spPr>
          <a:xfrm>
            <a:off x="2228850" y="4123524"/>
            <a:ext cx="523875" cy="369332"/>
          </a:xfrm>
          <a:prstGeom prst="rect">
            <a:avLst/>
          </a:prstGeom>
          <a:noFill/>
        </p:spPr>
        <p:txBody>
          <a:bodyPr wrap="square" rtlCol="0">
            <a:spAutoFit/>
          </a:bodyPr>
          <a:lstStyle/>
          <a:p>
            <a:r>
              <a:rPr lang="hu-HU" dirty="0"/>
              <a:t>5</a:t>
            </a:r>
            <a:r>
              <a:rPr lang="hu-HU" dirty="0" smtClean="0"/>
              <a:t>.</a:t>
            </a:r>
            <a:endParaRPr lang="hu-HU" dirty="0"/>
          </a:p>
        </p:txBody>
      </p:sp>
      <p:sp>
        <p:nvSpPr>
          <p:cNvPr id="22" name="TextBox 21"/>
          <p:cNvSpPr txBox="1"/>
          <p:nvPr/>
        </p:nvSpPr>
        <p:spPr>
          <a:xfrm>
            <a:off x="2730271" y="4492856"/>
            <a:ext cx="523875" cy="369332"/>
          </a:xfrm>
          <a:prstGeom prst="rect">
            <a:avLst/>
          </a:prstGeom>
          <a:noFill/>
        </p:spPr>
        <p:txBody>
          <a:bodyPr wrap="square" rtlCol="0">
            <a:spAutoFit/>
          </a:bodyPr>
          <a:lstStyle/>
          <a:p>
            <a:r>
              <a:rPr lang="hu-HU" dirty="0"/>
              <a:t>6</a:t>
            </a:r>
            <a:r>
              <a:rPr lang="hu-HU" dirty="0" smtClean="0"/>
              <a:t>.</a:t>
            </a:r>
            <a:endParaRPr lang="hu-HU" dirty="0"/>
          </a:p>
        </p:txBody>
      </p:sp>
      <p:sp>
        <p:nvSpPr>
          <p:cNvPr id="23" name="TextBox 22"/>
          <p:cNvSpPr txBox="1"/>
          <p:nvPr/>
        </p:nvSpPr>
        <p:spPr>
          <a:xfrm>
            <a:off x="1738683" y="3850123"/>
            <a:ext cx="523875" cy="369332"/>
          </a:xfrm>
          <a:prstGeom prst="rect">
            <a:avLst/>
          </a:prstGeom>
          <a:noFill/>
        </p:spPr>
        <p:txBody>
          <a:bodyPr wrap="square" rtlCol="0">
            <a:spAutoFit/>
          </a:bodyPr>
          <a:lstStyle/>
          <a:p>
            <a:r>
              <a:rPr lang="hu-HU" dirty="0"/>
              <a:t>4</a:t>
            </a:r>
            <a:r>
              <a:rPr lang="hu-HU" dirty="0" smtClean="0"/>
              <a:t>.</a:t>
            </a:r>
            <a:endParaRPr lang="hu-HU" dirty="0"/>
          </a:p>
        </p:txBody>
      </p:sp>
      <p:sp>
        <p:nvSpPr>
          <p:cNvPr id="24" name="TextBox 23"/>
          <p:cNvSpPr txBox="1"/>
          <p:nvPr/>
        </p:nvSpPr>
        <p:spPr>
          <a:xfrm>
            <a:off x="1796821" y="4361650"/>
            <a:ext cx="523875" cy="369332"/>
          </a:xfrm>
          <a:prstGeom prst="rect">
            <a:avLst/>
          </a:prstGeom>
          <a:noFill/>
        </p:spPr>
        <p:txBody>
          <a:bodyPr wrap="square" rtlCol="0">
            <a:spAutoFit/>
          </a:bodyPr>
          <a:lstStyle/>
          <a:p>
            <a:r>
              <a:rPr lang="hu-HU" dirty="0"/>
              <a:t>7</a:t>
            </a:r>
            <a:r>
              <a:rPr lang="hu-HU" dirty="0" smtClean="0"/>
              <a:t>.</a:t>
            </a:r>
            <a:endParaRPr lang="hu-HU" dirty="0"/>
          </a:p>
        </p:txBody>
      </p:sp>
      <p:sp>
        <p:nvSpPr>
          <p:cNvPr id="25" name="TextBox 24"/>
          <p:cNvSpPr txBox="1"/>
          <p:nvPr/>
        </p:nvSpPr>
        <p:spPr>
          <a:xfrm>
            <a:off x="2244496" y="4684536"/>
            <a:ext cx="523875" cy="369332"/>
          </a:xfrm>
          <a:prstGeom prst="rect">
            <a:avLst/>
          </a:prstGeom>
          <a:noFill/>
        </p:spPr>
        <p:txBody>
          <a:bodyPr wrap="square" rtlCol="0">
            <a:spAutoFit/>
          </a:bodyPr>
          <a:lstStyle/>
          <a:p>
            <a:r>
              <a:rPr lang="hu-HU" dirty="0"/>
              <a:t>8</a:t>
            </a:r>
            <a:r>
              <a:rPr lang="hu-HU" dirty="0" smtClean="0"/>
              <a:t>.</a:t>
            </a:r>
            <a:endParaRPr lang="hu-HU" dirty="0"/>
          </a:p>
        </p:txBody>
      </p:sp>
      <p:sp>
        <p:nvSpPr>
          <p:cNvPr id="26" name="TextBox 25"/>
          <p:cNvSpPr txBox="1"/>
          <p:nvPr/>
        </p:nvSpPr>
        <p:spPr>
          <a:xfrm>
            <a:off x="2716354" y="5011100"/>
            <a:ext cx="523875" cy="369332"/>
          </a:xfrm>
          <a:prstGeom prst="rect">
            <a:avLst/>
          </a:prstGeom>
          <a:noFill/>
        </p:spPr>
        <p:txBody>
          <a:bodyPr wrap="square" rtlCol="0">
            <a:spAutoFit/>
          </a:bodyPr>
          <a:lstStyle/>
          <a:p>
            <a:r>
              <a:rPr lang="hu-HU" dirty="0"/>
              <a:t>9</a:t>
            </a:r>
            <a:r>
              <a:rPr lang="hu-HU" dirty="0" smtClean="0"/>
              <a:t>.</a:t>
            </a:r>
            <a:endParaRPr lang="hu-HU" dirty="0"/>
          </a:p>
        </p:txBody>
      </p:sp>
      <p:grpSp>
        <p:nvGrpSpPr>
          <p:cNvPr id="36" name="Group 35"/>
          <p:cNvGrpSpPr/>
          <p:nvPr/>
        </p:nvGrpSpPr>
        <p:grpSpPr>
          <a:xfrm>
            <a:off x="1704975" y="3228975"/>
            <a:ext cx="1549171" cy="2151457"/>
            <a:chOff x="1704975" y="3228975"/>
            <a:chExt cx="1549171" cy="2151457"/>
          </a:xfrm>
        </p:grpSpPr>
        <p:sp>
          <p:nvSpPr>
            <p:cNvPr id="27" name="TextBox 26"/>
            <p:cNvSpPr txBox="1"/>
            <p:nvPr/>
          </p:nvSpPr>
          <p:spPr>
            <a:xfrm>
              <a:off x="1704975" y="3228975"/>
              <a:ext cx="523875" cy="369332"/>
            </a:xfrm>
            <a:prstGeom prst="rect">
              <a:avLst/>
            </a:prstGeom>
            <a:noFill/>
          </p:spPr>
          <p:txBody>
            <a:bodyPr wrap="square" rtlCol="0">
              <a:spAutoFit/>
            </a:bodyPr>
            <a:lstStyle/>
            <a:p>
              <a:r>
                <a:rPr lang="hu-HU" dirty="0"/>
                <a:t>3</a:t>
              </a:r>
              <a:r>
                <a:rPr lang="hu-HU" dirty="0" smtClean="0"/>
                <a:t>.</a:t>
              </a:r>
              <a:endParaRPr lang="hu-HU" dirty="0"/>
            </a:p>
          </p:txBody>
        </p:sp>
        <p:sp>
          <p:nvSpPr>
            <p:cNvPr id="28" name="TextBox 27"/>
            <p:cNvSpPr txBox="1"/>
            <p:nvPr/>
          </p:nvSpPr>
          <p:spPr>
            <a:xfrm>
              <a:off x="2181225" y="3502376"/>
              <a:ext cx="523875" cy="369332"/>
            </a:xfrm>
            <a:prstGeom prst="rect">
              <a:avLst/>
            </a:prstGeom>
            <a:noFill/>
          </p:spPr>
          <p:txBody>
            <a:bodyPr wrap="square" rtlCol="0">
              <a:spAutoFit/>
            </a:bodyPr>
            <a:lstStyle/>
            <a:p>
              <a:r>
                <a:rPr lang="hu-HU" dirty="0" smtClean="0"/>
                <a:t>6.</a:t>
              </a:r>
              <a:endParaRPr lang="hu-HU" dirty="0"/>
            </a:p>
          </p:txBody>
        </p:sp>
        <p:sp>
          <p:nvSpPr>
            <p:cNvPr id="29" name="TextBox 28"/>
            <p:cNvSpPr txBox="1"/>
            <p:nvPr/>
          </p:nvSpPr>
          <p:spPr>
            <a:xfrm>
              <a:off x="2707817" y="3898614"/>
              <a:ext cx="523875" cy="369332"/>
            </a:xfrm>
            <a:prstGeom prst="rect">
              <a:avLst/>
            </a:prstGeom>
            <a:noFill/>
          </p:spPr>
          <p:txBody>
            <a:bodyPr wrap="square" rtlCol="0">
              <a:spAutoFit/>
            </a:bodyPr>
            <a:lstStyle/>
            <a:p>
              <a:r>
                <a:rPr lang="hu-HU" dirty="0" smtClean="0"/>
                <a:t>9.</a:t>
              </a:r>
              <a:endParaRPr lang="hu-HU" dirty="0"/>
            </a:p>
          </p:txBody>
        </p:sp>
        <p:sp>
          <p:nvSpPr>
            <p:cNvPr id="30" name="TextBox 29"/>
            <p:cNvSpPr txBox="1"/>
            <p:nvPr/>
          </p:nvSpPr>
          <p:spPr>
            <a:xfrm>
              <a:off x="2228850" y="4123524"/>
              <a:ext cx="523875" cy="369332"/>
            </a:xfrm>
            <a:prstGeom prst="rect">
              <a:avLst/>
            </a:prstGeom>
            <a:noFill/>
          </p:spPr>
          <p:txBody>
            <a:bodyPr wrap="square" rtlCol="0">
              <a:spAutoFit/>
            </a:bodyPr>
            <a:lstStyle/>
            <a:p>
              <a:r>
                <a:rPr lang="hu-HU" dirty="0"/>
                <a:t>5</a:t>
              </a:r>
              <a:r>
                <a:rPr lang="hu-HU" dirty="0" smtClean="0"/>
                <a:t>.</a:t>
              </a:r>
              <a:endParaRPr lang="hu-HU" dirty="0"/>
            </a:p>
          </p:txBody>
        </p:sp>
        <p:sp>
          <p:nvSpPr>
            <p:cNvPr id="31" name="TextBox 30"/>
            <p:cNvSpPr txBox="1"/>
            <p:nvPr/>
          </p:nvSpPr>
          <p:spPr>
            <a:xfrm>
              <a:off x="2730271" y="4492856"/>
              <a:ext cx="523875" cy="369332"/>
            </a:xfrm>
            <a:prstGeom prst="rect">
              <a:avLst/>
            </a:prstGeom>
            <a:noFill/>
          </p:spPr>
          <p:txBody>
            <a:bodyPr wrap="square" rtlCol="0">
              <a:spAutoFit/>
            </a:bodyPr>
            <a:lstStyle/>
            <a:p>
              <a:r>
                <a:rPr lang="hu-HU" dirty="0" smtClean="0"/>
                <a:t>8.</a:t>
              </a:r>
              <a:endParaRPr lang="hu-HU" dirty="0"/>
            </a:p>
          </p:txBody>
        </p:sp>
        <p:sp>
          <p:nvSpPr>
            <p:cNvPr id="32" name="TextBox 31"/>
            <p:cNvSpPr txBox="1"/>
            <p:nvPr/>
          </p:nvSpPr>
          <p:spPr>
            <a:xfrm>
              <a:off x="1738683" y="3850123"/>
              <a:ext cx="523875" cy="369332"/>
            </a:xfrm>
            <a:prstGeom prst="rect">
              <a:avLst/>
            </a:prstGeom>
            <a:noFill/>
          </p:spPr>
          <p:txBody>
            <a:bodyPr wrap="square" rtlCol="0">
              <a:spAutoFit/>
            </a:bodyPr>
            <a:lstStyle/>
            <a:p>
              <a:r>
                <a:rPr lang="hu-HU" dirty="0" smtClean="0"/>
                <a:t>2.</a:t>
              </a:r>
              <a:endParaRPr lang="hu-HU" dirty="0"/>
            </a:p>
          </p:txBody>
        </p:sp>
        <p:sp>
          <p:nvSpPr>
            <p:cNvPr id="33" name="TextBox 32"/>
            <p:cNvSpPr txBox="1"/>
            <p:nvPr/>
          </p:nvSpPr>
          <p:spPr>
            <a:xfrm>
              <a:off x="1796821" y="4361650"/>
              <a:ext cx="523875" cy="369332"/>
            </a:xfrm>
            <a:prstGeom prst="rect">
              <a:avLst/>
            </a:prstGeom>
            <a:noFill/>
          </p:spPr>
          <p:txBody>
            <a:bodyPr wrap="square" rtlCol="0">
              <a:spAutoFit/>
            </a:bodyPr>
            <a:lstStyle/>
            <a:p>
              <a:r>
                <a:rPr lang="hu-HU" dirty="0" smtClean="0"/>
                <a:t>1.</a:t>
              </a:r>
              <a:endParaRPr lang="hu-HU" dirty="0"/>
            </a:p>
          </p:txBody>
        </p:sp>
        <p:sp>
          <p:nvSpPr>
            <p:cNvPr id="34" name="TextBox 33"/>
            <p:cNvSpPr txBox="1"/>
            <p:nvPr/>
          </p:nvSpPr>
          <p:spPr>
            <a:xfrm>
              <a:off x="2244496" y="4684536"/>
              <a:ext cx="523875" cy="369332"/>
            </a:xfrm>
            <a:prstGeom prst="rect">
              <a:avLst/>
            </a:prstGeom>
            <a:noFill/>
          </p:spPr>
          <p:txBody>
            <a:bodyPr wrap="square" rtlCol="0">
              <a:spAutoFit/>
            </a:bodyPr>
            <a:lstStyle/>
            <a:p>
              <a:r>
                <a:rPr lang="hu-HU" dirty="0" smtClean="0"/>
                <a:t>4.</a:t>
              </a:r>
              <a:endParaRPr lang="hu-HU" dirty="0"/>
            </a:p>
          </p:txBody>
        </p:sp>
        <p:sp>
          <p:nvSpPr>
            <p:cNvPr id="35" name="TextBox 34"/>
            <p:cNvSpPr txBox="1"/>
            <p:nvPr/>
          </p:nvSpPr>
          <p:spPr>
            <a:xfrm>
              <a:off x="2716354" y="5011100"/>
              <a:ext cx="523875" cy="369332"/>
            </a:xfrm>
            <a:prstGeom prst="rect">
              <a:avLst/>
            </a:prstGeom>
            <a:noFill/>
          </p:spPr>
          <p:txBody>
            <a:bodyPr wrap="square" rtlCol="0">
              <a:spAutoFit/>
            </a:bodyPr>
            <a:lstStyle/>
            <a:p>
              <a:r>
                <a:rPr lang="hu-HU" dirty="0" smtClean="0"/>
                <a:t>7.</a:t>
              </a:r>
              <a:endParaRPr lang="hu-HU" dirty="0"/>
            </a:p>
          </p:txBody>
        </p:sp>
      </p:grpSp>
      <p:sp>
        <p:nvSpPr>
          <p:cNvPr id="37" name="TextBox 36"/>
          <p:cNvSpPr txBox="1"/>
          <p:nvPr/>
        </p:nvSpPr>
        <p:spPr>
          <a:xfrm>
            <a:off x="1947587" y="2788546"/>
            <a:ext cx="390525" cy="369332"/>
          </a:xfrm>
          <a:prstGeom prst="rect">
            <a:avLst/>
          </a:prstGeom>
          <a:noFill/>
        </p:spPr>
        <p:txBody>
          <a:bodyPr wrap="square" rtlCol="0">
            <a:spAutoFit/>
          </a:bodyPr>
          <a:lstStyle/>
          <a:p>
            <a:r>
              <a:rPr lang="hu-HU" dirty="0" smtClean="0">
                <a:solidFill>
                  <a:schemeClr val="tx1">
                    <a:lumMod val="95000"/>
                    <a:lumOff val="5000"/>
                  </a:schemeClr>
                </a:solidFill>
              </a:rPr>
              <a:t>1.</a:t>
            </a:r>
            <a:endParaRPr lang="hu-HU" dirty="0">
              <a:solidFill>
                <a:schemeClr val="tx1">
                  <a:lumMod val="95000"/>
                  <a:lumOff val="5000"/>
                </a:schemeClr>
              </a:solidFill>
            </a:endParaRPr>
          </a:p>
        </p:txBody>
      </p:sp>
      <p:sp>
        <p:nvSpPr>
          <p:cNvPr id="38" name="TextBox 37"/>
          <p:cNvSpPr txBox="1"/>
          <p:nvPr/>
        </p:nvSpPr>
        <p:spPr>
          <a:xfrm>
            <a:off x="2470433" y="3065894"/>
            <a:ext cx="390525" cy="369332"/>
          </a:xfrm>
          <a:prstGeom prst="rect">
            <a:avLst/>
          </a:prstGeom>
          <a:noFill/>
        </p:spPr>
        <p:txBody>
          <a:bodyPr wrap="square" rtlCol="0">
            <a:spAutoFit/>
          </a:bodyPr>
          <a:lstStyle/>
          <a:p>
            <a:r>
              <a:rPr lang="hu-HU" dirty="0">
                <a:solidFill>
                  <a:schemeClr val="tx1">
                    <a:lumMod val="95000"/>
                    <a:lumOff val="5000"/>
                  </a:schemeClr>
                </a:solidFill>
              </a:rPr>
              <a:t>2</a:t>
            </a:r>
            <a:r>
              <a:rPr lang="hu-HU" dirty="0" smtClean="0">
                <a:solidFill>
                  <a:schemeClr val="tx1">
                    <a:lumMod val="95000"/>
                    <a:lumOff val="5000"/>
                  </a:schemeClr>
                </a:solidFill>
              </a:rPr>
              <a:t>.</a:t>
            </a:r>
            <a:endParaRPr lang="hu-HU" dirty="0">
              <a:solidFill>
                <a:schemeClr val="tx1">
                  <a:lumMod val="95000"/>
                  <a:lumOff val="5000"/>
                </a:schemeClr>
              </a:solidFill>
            </a:endParaRPr>
          </a:p>
        </p:txBody>
      </p:sp>
      <p:sp>
        <p:nvSpPr>
          <p:cNvPr id="39" name="TextBox 38"/>
          <p:cNvSpPr txBox="1"/>
          <p:nvPr/>
        </p:nvSpPr>
        <p:spPr>
          <a:xfrm>
            <a:off x="2993566" y="3366000"/>
            <a:ext cx="390525" cy="369332"/>
          </a:xfrm>
          <a:prstGeom prst="rect">
            <a:avLst/>
          </a:prstGeom>
          <a:noFill/>
        </p:spPr>
        <p:txBody>
          <a:bodyPr wrap="square" rtlCol="0">
            <a:spAutoFit/>
          </a:bodyPr>
          <a:lstStyle/>
          <a:p>
            <a:r>
              <a:rPr lang="hu-HU" dirty="0">
                <a:solidFill>
                  <a:schemeClr val="tx1">
                    <a:lumMod val="95000"/>
                    <a:lumOff val="5000"/>
                  </a:schemeClr>
                </a:solidFill>
              </a:rPr>
              <a:t>3</a:t>
            </a:r>
            <a:r>
              <a:rPr lang="hu-HU" dirty="0" smtClean="0">
                <a:solidFill>
                  <a:schemeClr val="tx1">
                    <a:lumMod val="95000"/>
                    <a:lumOff val="5000"/>
                  </a:schemeClr>
                </a:solidFill>
              </a:rPr>
              <a:t>.</a:t>
            </a:r>
            <a:endParaRPr lang="hu-HU" dirty="0">
              <a:solidFill>
                <a:schemeClr val="tx1">
                  <a:lumMod val="95000"/>
                  <a:lumOff val="5000"/>
                </a:schemeClr>
              </a:solidFill>
            </a:endParaRPr>
          </a:p>
        </p:txBody>
      </p:sp>
      <p:sp>
        <p:nvSpPr>
          <p:cNvPr id="40" name="TextBox 39"/>
          <p:cNvSpPr txBox="1"/>
          <p:nvPr/>
        </p:nvSpPr>
        <p:spPr>
          <a:xfrm>
            <a:off x="3272208" y="3855367"/>
            <a:ext cx="390525" cy="369332"/>
          </a:xfrm>
          <a:prstGeom prst="rect">
            <a:avLst/>
          </a:prstGeom>
          <a:noFill/>
        </p:spPr>
        <p:txBody>
          <a:bodyPr wrap="square" rtlCol="0">
            <a:spAutoFit/>
          </a:bodyPr>
          <a:lstStyle/>
          <a:p>
            <a:r>
              <a:rPr lang="hu-HU" dirty="0">
                <a:solidFill>
                  <a:schemeClr val="tx1">
                    <a:lumMod val="95000"/>
                    <a:lumOff val="5000"/>
                  </a:schemeClr>
                </a:solidFill>
              </a:rPr>
              <a:t>4</a:t>
            </a:r>
            <a:r>
              <a:rPr lang="hu-HU" dirty="0" smtClean="0">
                <a:solidFill>
                  <a:schemeClr val="tx1">
                    <a:lumMod val="95000"/>
                    <a:lumOff val="5000"/>
                  </a:schemeClr>
                </a:solidFill>
              </a:rPr>
              <a:t>.</a:t>
            </a:r>
            <a:endParaRPr lang="hu-HU" dirty="0">
              <a:solidFill>
                <a:schemeClr val="tx1">
                  <a:lumMod val="95000"/>
                  <a:lumOff val="5000"/>
                </a:schemeClr>
              </a:solidFill>
            </a:endParaRPr>
          </a:p>
        </p:txBody>
      </p:sp>
      <p:sp>
        <p:nvSpPr>
          <p:cNvPr id="41" name="TextBox 40"/>
          <p:cNvSpPr txBox="1"/>
          <p:nvPr/>
        </p:nvSpPr>
        <p:spPr>
          <a:xfrm>
            <a:off x="3243592" y="4492856"/>
            <a:ext cx="390525" cy="369332"/>
          </a:xfrm>
          <a:prstGeom prst="rect">
            <a:avLst/>
          </a:prstGeom>
          <a:noFill/>
        </p:spPr>
        <p:txBody>
          <a:bodyPr wrap="square" rtlCol="0">
            <a:spAutoFit/>
          </a:bodyPr>
          <a:lstStyle/>
          <a:p>
            <a:r>
              <a:rPr lang="hu-HU" dirty="0">
                <a:solidFill>
                  <a:schemeClr val="tx1">
                    <a:lumMod val="95000"/>
                    <a:lumOff val="5000"/>
                  </a:schemeClr>
                </a:solidFill>
              </a:rPr>
              <a:t>5</a:t>
            </a:r>
            <a:r>
              <a:rPr lang="hu-HU" dirty="0" smtClean="0">
                <a:solidFill>
                  <a:schemeClr val="tx1">
                    <a:lumMod val="95000"/>
                    <a:lumOff val="5000"/>
                  </a:schemeClr>
                </a:solidFill>
              </a:rPr>
              <a:t>.</a:t>
            </a:r>
            <a:endParaRPr lang="hu-HU" dirty="0">
              <a:solidFill>
                <a:schemeClr val="tx1">
                  <a:lumMod val="95000"/>
                  <a:lumOff val="5000"/>
                </a:schemeClr>
              </a:solidFill>
            </a:endParaRPr>
          </a:p>
        </p:txBody>
      </p:sp>
      <p:sp>
        <p:nvSpPr>
          <p:cNvPr id="42" name="TextBox 41"/>
          <p:cNvSpPr txBox="1"/>
          <p:nvPr/>
        </p:nvSpPr>
        <p:spPr>
          <a:xfrm>
            <a:off x="3233038" y="5053868"/>
            <a:ext cx="390525" cy="369332"/>
          </a:xfrm>
          <a:prstGeom prst="rect">
            <a:avLst/>
          </a:prstGeom>
          <a:noFill/>
        </p:spPr>
        <p:txBody>
          <a:bodyPr wrap="square" rtlCol="0">
            <a:spAutoFit/>
          </a:bodyPr>
          <a:lstStyle/>
          <a:p>
            <a:r>
              <a:rPr lang="hu-HU" dirty="0">
                <a:solidFill>
                  <a:schemeClr val="tx1">
                    <a:lumMod val="95000"/>
                    <a:lumOff val="5000"/>
                  </a:schemeClr>
                </a:solidFill>
              </a:rPr>
              <a:t>6</a:t>
            </a:r>
            <a:r>
              <a:rPr lang="hu-HU" dirty="0" smtClean="0">
                <a:solidFill>
                  <a:schemeClr val="tx1">
                    <a:lumMod val="95000"/>
                    <a:lumOff val="5000"/>
                  </a:schemeClr>
                </a:solidFill>
              </a:rPr>
              <a:t>.</a:t>
            </a:r>
            <a:endParaRPr lang="hu-HU" dirty="0">
              <a:solidFill>
                <a:schemeClr val="tx1">
                  <a:lumMod val="95000"/>
                  <a:lumOff val="5000"/>
                </a:schemeClr>
              </a:solidFill>
            </a:endParaRPr>
          </a:p>
        </p:txBody>
      </p:sp>
      <p:grpSp>
        <p:nvGrpSpPr>
          <p:cNvPr id="49" name="Group 48"/>
          <p:cNvGrpSpPr/>
          <p:nvPr/>
        </p:nvGrpSpPr>
        <p:grpSpPr>
          <a:xfrm>
            <a:off x="1940767" y="2792981"/>
            <a:ext cx="1715146" cy="2634654"/>
            <a:chOff x="5220470" y="3642001"/>
            <a:chExt cx="1715146" cy="2634654"/>
          </a:xfrm>
        </p:grpSpPr>
        <p:sp>
          <p:nvSpPr>
            <p:cNvPr id="43" name="TextBox 42"/>
            <p:cNvSpPr txBox="1"/>
            <p:nvPr/>
          </p:nvSpPr>
          <p:spPr>
            <a:xfrm>
              <a:off x="5220470" y="3642001"/>
              <a:ext cx="390525" cy="369332"/>
            </a:xfrm>
            <a:prstGeom prst="rect">
              <a:avLst/>
            </a:prstGeom>
            <a:noFill/>
          </p:spPr>
          <p:txBody>
            <a:bodyPr wrap="square" rtlCol="0">
              <a:spAutoFit/>
            </a:bodyPr>
            <a:lstStyle/>
            <a:p>
              <a:r>
                <a:rPr lang="hu-HU" dirty="0">
                  <a:solidFill>
                    <a:schemeClr val="tx1">
                      <a:lumMod val="95000"/>
                      <a:lumOff val="5000"/>
                    </a:schemeClr>
                  </a:solidFill>
                </a:rPr>
                <a:t>4</a:t>
              </a:r>
              <a:r>
                <a:rPr lang="hu-HU" dirty="0" smtClean="0">
                  <a:solidFill>
                    <a:schemeClr val="tx1">
                      <a:lumMod val="95000"/>
                      <a:lumOff val="5000"/>
                    </a:schemeClr>
                  </a:solidFill>
                </a:rPr>
                <a:t>.</a:t>
              </a:r>
              <a:endParaRPr lang="hu-HU" dirty="0">
                <a:solidFill>
                  <a:schemeClr val="tx1">
                    <a:lumMod val="95000"/>
                    <a:lumOff val="5000"/>
                  </a:schemeClr>
                </a:solidFill>
              </a:endParaRPr>
            </a:p>
          </p:txBody>
        </p:sp>
        <p:sp>
          <p:nvSpPr>
            <p:cNvPr id="44" name="TextBox 43"/>
            <p:cNvSpPr txBox="1"/>
            <p:nvPr/>
          </p:nvSpPr>
          <p:spPr>
            <a:xfrm>
              <a:off x="5743316" y="3919349"/>
              <a:ext cx="390525" cy="369332"/>
            </a:xfrm>
            <a:prstGeom prst="rect">
              <a:avLst/>
            </a:prstGeom>
            <a:noFill/>
          </p:spPr>
          <p:txBody>
            <a:bodyPr wrap="square" rtlCol="0">
              <a:spAutoFit/>
            </a:bodyPr>
            <a:lstStyle/>
            <a:p>
              <a:r>
                <a:rPr lang="hu-HU" dirty="0" smtClean="0">
                  <a:solidFill>
                    <a:schemeClr val="tx1">
                      <a:lumMod val="95000"/>
                      <a:lumOff val="5000"/>
                    </a:schemeClr>
                  </a:solidFill>
                </a:rPr>
                <a:t>5.</a:t>
              </a:r>
              <a:endParaRPr lang="hu-HU" dirty="0">
                <a:solidFill>
                  <a:schemeClr val="tx1">
                    <a:lumMod val="95000"/>
                    <a:lumOff val="5000"/>
                  </a:schemeClr>
                </a:solidFill>
              </a:endParaRPr>
            </a:p>
          </p:txBody>
        </p:sp>
        <p:sp>
          <p:nvSpPr>
            <p:cNvPr id="45" name="TextBox 44"/>
            <p:cNvSpPr txBox="1"/>
            <p:nvPr/>
          </p:nvSpPr>
          <p:spPr>
            <a:xfrm>
              <a:off x="6266449" y="4219455"/>
              <a:ext cx="390525" cy="369332"/>
            </a:xfrm>
            <a:prstGeom prst="rect">
              <a:avLst/>
            </a:prstGeom>
            <a:noFill/>
          </p:spPr>
          <p:txBody>
            <a:bodyPr wrap="square" rtlCol="0">
              <a:spAutoFit/>
            </a:bodyPr>
            <a:lstStyle/>
            <a:p>
              <a:r>
                <a:rPr lang="hu-HU" dirty="0" smtClean="0">
                  <a:solidFill>
                    <a:schemeClr val="tx1">
                      <a:lumMod val="95000"/>
                      <a:lumOff val="5000"/>
                    </a:schemeClr>
                  </a:solidFill>
                </a:rPr>
                <a:t>6.</a:t>
              </a:r>
              <a:endParaRPr lang="hu-HU" dirty="0">
                <a:solidFill>
                  <a:schemeClr val="tx1">
                    <a:lumMod val="95000"/>
                    <a:lumOff val="5000"/>
                  </a:schemeClr>
                </a:solidFill>
              </a:endParaRPr>
            </a:p>
          </p:txBody>
        </p:sp>
        <p:sp>
          <p:nvSpPr>
            <p:cNvPr id="46" name="TextBox 45"/>
            <p:cNvSpPr txBox="1"/>
            <p:nvPr/>
          </p:nvSpPr>
          <p:spPr>
            <a:xfrm>
              <a:off x="6545091" y="4708822"/>
              <a:ext cx="390525" cy="369332"/>
            </a:xfrm>
            <a:prstGeom prst="rect">
              <a:avLst/>
            </a:prstGeom>
            <a:noFill/>
          </p:spPr>
          <p:txBody>
            <a:bodyPr wrap="square" rtlCol="0">
              <a:spAutoFit/>
            </a:bodyPr>
            <a:lstStyle/>
            <a:p>
              <a:r>
                <a:rPr lang="hu-HU" dirty="0" smtClean="0">
                  <a:solidFill>
                    <a:schemeClr val="tx1">
                      <a:lumMod val="95000"/>
                      <a:lumOff val="5000"/>
                    </a:schemeClr>
                  </a:solidFill>
                </a:rPr>
                <a:t>7.</a:t>
              </a:r>
              <a:endParaRPr lang="hu-HU" dirty="0">
                <a:solidFill>
                  <a:schemeClr val="tx1">
                    <a:lumMod val="95000"/>
                    <a:lumOff val="5000"/>
                  </a:schemeClr>
                </a:solidFill>
              </a:endParaRPr>
            </a:p>
          </p:txBody>
        </p:sp>
        <p:sp>
          <p:nvSpPr>
            <p:cNvPr id="47" name="TextBox 46"/>
            <p:cNvSpPr txBox="1"/>
            <p:nvPr/>
          </p:nvSpPr>
          <p:spPr>
            <a:xfrm>
              <a:off x="6516475" y="5346311"/>
              <a:ext cx="390525" cy="369332"/>
            </a:xfrm>
            <a:prstGeom prst="rect">
              <a:avLst/>
            </a:prstGeom>
            <a:noFill/>
          </p:spPr>
          <p:txBody>
            <a:bodyPr wrap="square" rtlCol="0">
              <a:spAutoFit/>
            </a:bodyPr>
            <a:lstStyle/>
            <a:p>
              <a:r>
                <a:rPr lang="hu-HU" dirty="0" smtClean="0">
                  <a:solidFill>
                    <a:schemeClr val="tx1">
                      <a:lumMod val="95000"/>
                      <a:lumOff val="5000"/>
                    </a:schemeClr>
                  </a:solidFill>
                </a:rPr>
                <a:t>8.</a:t>
              </a:r>
              <a:endParaRPr lang="hu-HU" dirty="0">
                <a:solidFill>
                  <a:schemeClr val="tx1">
                    <a:lumMod val="95000"/>
                    <a:lumOff val="5000"/>
                  </a:schemeClr>
                </a:solidFill>
              </a:endParaRPr>
            </a:p>
          </p:txBody>
        </p:sp>
        <p:sp>
          <p:nvSpPr>
            <p:cNvPr id="48" name="TextBox 47"/>
            <p:cNvSpPr txBox="1"/>
            <p:nvPr/>
          </p:nvSpPr>
          <p:spPr>
            <a:xfrm>
              <a:off x="6505921" y="5907323"/>
              <a:ext cx="390525" cy="369332"/>
            </a:xfrm>
            <a:prstGeom prst="rect">
              <a:avLst/>
            </a:prstGeom>
            <a:noFill/>
          </p:spPr>
          <p:txBody>
            <a:bodyPr wrap="square" rtlCol="0">
              <a:spAutoFit/>
            </a:bodyPr>
            <a:lstStyle/>
            <a:p>
              <a:r>
                <a:rPr lang="hu-HU" dirty="0" smtClean="0">
                  <a:solidFill>
                    <a:schemeClr val="tx1">
                      <a:lumMod val="95000"/>
                      <a:lumOff val="5000"/>
                    </a:schemeClr>
                  </a:solidFill>
                </a:rPr>
                <a:t>9.</a:t>
              </a:r>
              <a:endParaRPr lang="hu-HU" dirty="0">
                <a:solidFill>
                  <a:schemeClr val="tx1">
                    <a:lumMod val="95000"/>
                    <a:lumOff val="5000"/>
                  </a:schemeClr>
                </a:solidFill>
              </a:endParaRPr>
            </a:p>
          </p:txBody>
        </p:sp>
      </p:grpSp>
      <p:sp>
        <p:nvSpPr>
          <p:cNvPr id="50" name="TextBox 49"/>
          <p:cNvSpPr txBox="1"/>
          <p:nvPr/>
        </p:nvSpPr>
        <p:spPr>
          <a:xfrm>
            <a:off x="5880431" y="2327450"/>
            <a:ext cx="1530034" cy="369332"/>
          </a:xfrm>
          <a:prstGeom prst="rect">
            <a:avLst/>
          </a:prstGeom>
          <a:noFill/>
        </p:spPr>
        <p:txBody>
          <a:bodyPr wrap="none" rtlCol="0">
            <a:spAutoFit/>
          </a:bodyPr>
          <a:lstStyle/>
          <a:p>
            <a:r>
              <a:rPr lang="hu-HU" dirty="0" smtClean="0"/>
              <a:t>Forgatás előtt:</a:t>
            </a:r>
            <a:endParaRPr lang="hu-HU" dirty="0"/>
          </a:p>
        </p:txBody>
      </p:sp>
      <p:sp>
        <p:nvSpPr>
          <p:cNvPr id="51" name="TextBox 50"/>
          <p:cNvSpPr txBox="1"/>
          <p:nvPr/>
        </p:nvSpPr>
        <p:spPr>
          <a:xfrm>
            <a:off x="9243490" y="4342634"/>
            <a:ext cx="701218" cy="369332"/>
          </a:xfrm>
          <a:prstGeom prst="rect">
            <a:avLst/>
          </a:prstGeom>
          <a:noFill/>
        </p:spPr>
        <p:txBody>
          <a:bodyPr wrap="none" rtlCol="0">
            <a:spAutoFit/>
          </a:bodyPr>
          <a:lstStyle/>
          <a:p>
            <a:r>
              <a:rPr lang="hu-HU" dirty="0" smtClean="0"/>
              <a:t>Után:</a:t>
            </a:r>
            <a:endParaRPr lang="hu-HU" dirty="0"/>
          </a:p>
        </p:txBody>
      </p:sp>
      <p:pic>
        <p:nvPicPr>
          <p:cNvPr id="54" name="Picture 53"/>
          <p:cNvPicPr>
            <a:picLocks noChangeAspect="1"/>
          </p:cNvPicPr>
          <p:nvPr/>
        </p:nvPicPr>
        <p:blipFill>
          <a:blip r:embed="rId7"/>
          <a:stretch>
            <a:fillRect/>
          </a:stretch>
        </p:blipFill>
        <p:spPr>
          <a:xfrm>
            <a:off x="7841204" y="3102347"/>
            <a:ext cx="1193258" cy="1187809"/>
          </a:xfrm>
          <a:prstGeom prst="rect">
            <a:avLst/>
          </a:prstGeom>
        </p:spPr>
      </p:pic>
      <p:pic>
        <p:nvPicPr>
          <p:cNvPr id="55" name="Picture 54"/>
          <p:cNvPicPr>
            <a:picLocks noChangeAspect="1"/>
          </p:cNvPicPr>
          <p:nvPr/>
        </p:nvPicPr>
        <p:blipFill>
          <a:blip r:embed="rId8"/>
          <a:stretch>
            <a:fillRect/>
          </a:stretch>
        </p:blipFill>
        <p:spPr>
          <a:xfrm>
            <a:off x="7841204" y="1902991"/>
            <a:ext cx="1203084" cy="1197590"/>
          </a:xfrm>
          <a:prstGeom prst="rect">
            <a:avLst/>
          </a:prstGeom>
        </p:spPr>
      </p:pic>
      <p:pic>
        <p:nvPicPr>
          <p:cNvPr id="56" name="Picture 55"/>
          <p:cNvPicPr>
            <a:picLocks noChangeAspect="1"/>
          </p:cNvPicPr>
          <p:nvPr/>
        </p:nvPicPr>
        <p:blipFill>
          <a:blip r:embed="rId9"/>
          <a:stretch>
            <a:fillRect/>
          </a:stretch>
        </p:blipFill>
        <p:spPr>
          <a:xfrm>
            <a:off x="6649928" y="3125056"/>
            <a:ext cx="1196187" cy="1159662"/>
          </a:xfrm>
          <a:prstGeom prst="rect">
            <a:avLst/>
          </a:prstGeom>
        </p:spPr>
      </p:pic>
      <p:pic>
        <p:nvPicPr>
          <p:cNvPr id="57" name="Picture 56"/>
          <p:cNvPicPr>
            <a:picLocks noChangeAspect="1"/>
          </p:cNvPicPr>
          <p:nvPr/>
        </p:nvPicPr>
        <p:blipFill>
          <a:blip r:embed="rId10"/>
          <a:stretch>
            <a:fillRect/>
          </a:stretch>
        </p:blipFill>
        <p:spPr>
          <a:xfrm>
            <a:off x="9189581" y="4870440"/>
            <a:ext cx="1183144" cy="1177742"/>
          </a:xfrm>
          <a:prstGeom prst="rect">
            <a:avLst/>
          </a:prstGeom>
        </p:spPr>
      </p:pic>
      <p:pic>
        <p:nvPicPr>
          <p:cNvPr id="58" name="Picture 57"/>
          <p:cNvPicPr>
            <a:picLocks noChangeAspect="1"/>
          </p:cNvPicPr>
          <p:nvPr/>
        </p:nvPicPr>
        <p:blipFill>
          <a:blip r:embed="rId11"/>
          <a:stretch>
            <a:fillRect/>
          </a:stretch>
        </p:blipFill>
        <p:spPr>
          <a:xfrm>
            <a:off x="10372725" y="4859948"/>
            <a:ext cx="1183144" cy="1177742"/>
          </a:xfrm>
          <a:prstGeom prst="rect">
            <a:avLst/>
          </a:prstGeom>
        </p:spPr>
      </p:pic>
      <p:pic>
        <p:nvPicPr>
          <p:cNvPr id="59" name="Picture 58"/>
          <p:cNvPicPr>
            <a:picLocks noChangeAspect="1"/>
          </p:cNvPicPr>
          <p:nvPr/>
        </p:nvPicPr>
        <p:blipFill>
          <a:blip r:embed="rId12"/>
          <a:stretch>
            <a:fillRect/>
          </a:stretch>
        </p:blipFill>
        <p:spPr>
          <a:xfrm>
            <a:off x="10372725" y="3687042"/>
            <a:ext cx="1176439" cy="1171067"/>
          </a:xfrm>
          <a:prstGeom prst="rect">
            <a:avLst/>
          </a:prstGeom>
        </p:spPr>
      </p:pic>
    </p:spTree>
    <p:extLst>
      <p:ext uri="{BB962C8B-B14F-4D97-AF65-F5344CB8AC3E}">
        <p14:creationId xmlns:p14="http://schemas.microsoft.com/office/powerpoint/2010/main" val="343849369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 fill="hold"/>
                                        <p:tgtEl>
                                          <p:spTgt spid="6"/>
                                        </p:tgtEl>
                                      </p:cBhvr>
                                    </p:cmd>
                                  </p:childTnLst>
                                </p:cTn>
                              </p:par>
                              <p:par>
                                <p:cTn id="7" presetID="1" presetClass="exit"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hidden"/>
                                      </p:to>
                                    </p:se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par>
                                <p:cTn id="50" presetID="10" presetClass="entr" presetSubtype="0" fill="hold"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par>
                                <p:cTn id="53" presetID="10"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par>
                                <p:cTn id="56" presetID="10" presetClass="entr" presetSubtype="0" fill="hold"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1500" fill="hold"/>
                                        <p:tgtEl>
                                          <p:spTgt spid="6"/>
                                        </p:tgtEl>
                                      </p:cBhvr>
                                    </p:cmd>
                                  </p:childTnLst>
                                </p:cTn>
                              </p:par>
                            </p:childTnLst>
                          </p:cTn>
                        </p:par>
                      </p:childTnLst>
                    </p:cTn>
                  </p:par>
                </p:childTnLst>
              </p:cTn>
              <p:nextCondLst>
                <p:cond evt="onClick" delay="0">
                  <p:tgtEl>
                    <p:spTgt spid="6"/>
                  </p:tgtEl>
                </p:cond>
              </p:nextCondLst>
            </p:seq>
            <p:video>
              <p:cMediaNode vol="80000">
                <p:cTn id="64" fill="hold" display="0">
                  <p:stCondLst>
                    <p:cond delay="indefinite"/>
                  </p:stCondLst>
                </p:cTn>
                <p:tgtEl>
                  <p:spTgt spid="6"/>
                </p:tgtEl>
              </p:cMediaNode>
            </p:video>
          </p:childTnLst>
        </p:cTn>
      </p:par>
    </p:tnLst>
    <p:bldLst>
      <p:bldP spid="18" grpId="0"/>
      <p:bldP spid="19" grpId="0"/>
      <p:bldP spid="20" grpId="0"/>
      <p:bldP spid="21" grpId="0"/>
      <p:bldP spid="22" grpId="0"/>
      <p:bldP spid="23" grpId="0"/>
      <p:bldP spid="24" grpId="0"/>
      <p:bldP spid="25" grpId="0"/>
      <p:bldP spid="26" grpId="0"/>
      <p:bldP spid="37" grpId="0"/>
      <p:bldP spid="38" grpId="0"/>
      <p:bldP spid="39" grpId="0"/>
      <p:bldP spid="40" grpId="0"/>
      <p:bldP spid="41" grpId="0"/>
      <p:bldP spid="42"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      ALGORITMUS – TÖMB RENDEZÉS</a:t>
            </a:r>
            <a:endParaRPr lang="hu-HU" dirty="0"/>
          </a:p>
        </p:txBody>
      </p:sp>
      <p:pic>
        <p:nvPicPr>
          <p:cNvPr id="4" name="Picture 3"/>
          <p:cNvPicPr>
            <a:picLocks noChangeAspect="1"/>
          </p:cNvPicPr>
          <p:nvPr/>
        </p:nvPicPr>
        <p:blipFill>
          <a:blip r:embed="rId3"/>
          <a:stretch>
            <a:fillRect/>
          </a:stretch>
        </p:blipFill>
        <p:spPr>
          <a:xfrm>
            <a:off x="2633663" y="1830691"/>
            <a:ext cx="5921758" cy="4408369"/>
          </a:xfrm>
          <a:prstGeom prst="rect">
            <a:avLst/>
          </a:prstGeom>
        </p:spPr>
      </p:pic>
      <p:sp>
        <p:nvSpPr>
          <p:cNvPr id="6" name="Rounded Rectangle 5"/>
          <p:cNvSpPr/>
          <p:nvPr/>
        </p:nvSpPr>
        <p:spPr>
          <a:xfrm>
            <a:off x="328077" y="1982194"/>
            <a:ext cx="2047262" cy="12444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dirty="0" smtClean="0">
                <a:solidFill>
                  <a:srgbClr val="232323"/>
                </a:solidFill>
                <a:latin typeface="Calibri Light" panose="020F0302020204030204" pitchFamily="34" charset="0"/>
              </a:rPr>
              <a:t>Létrehozunk 12 </a:t>
            </a:r>
            <a:r>
              <a:rPr lang="hu-HU" sz="1200" i="1" dirty="0" smtClean="0">
                <a:solidFill>
                  <a:srgbClr val="232323"/>
                </a:solidFill>
                <a:latin typeface="Calibri Light" panose="020F0302020204030204" pitchFamily="34" charset="0"/>
              </a:rPr>
              <a:t>„tmp” </a:t>
            </a:r>
            <a:r>
              <a:rPr lang="hu-HU" sz="1200" dirty="0" smtClean="0">
                <a:solidFill>
                  <a:srgbClr val="232323"/>
                </a:solidFill>
                <a:latin typeface="Calibri Light" panose="020F0302020204030204" pitchFamily="34" charset="0"/>
              </a:rPr>
              <a:t>azaz </a:t>
            </a:r>
            <a:r>
              <a:rPr lang="hu-HU" sz="1200" i="1" dirty="0" smtClean="0">
                <a:solidFill>
                  <a:srgbClr val="232323"/>
                </a:solidFill>
                <a:latin typeface="Calibri Light" panose="020F0302020204030204" pitchFamily="34" charset="0"/>
              </a:rPr>
              <a:t>temp</a:t>
            </a:r>
            <a:r>
              <a:rPr lang="hu-HU" sz="1200" dirty="0" smtClean="0">
                <a:solidFill>
                  <a:srgbClr val="232323"/>
                </a:solidFill>
                <a:latin typeface="Calibri Light" panose="020F0302020204030204" pitchFamily="34" charset="0"/>
              </a:rPr>
              <a:t>, ideiglenes változót.</a:t>
            </a:r>
          </a:p>
          <a:p>
            <a:pPr algn="just"/>
            <a:r>
              <a:rPr lang="hu-HU" sz="1200" dirty="0" smtClean="0">
                <a:solidFill>
                  <a:srgbClr val="232323"/>
                </a:solidFill>
                <a:latin typeface="Calibri Light" panose="020F0302020204030204" pitchFamily="34" charset="0"/>
              </a:rPr>
              <a:t>Egy oldal elfordításakor, az oldalon található 9 elemből 8 változik, mivel a középső mindig fix.</a:t>
            </a:r>
            <a:endParaRPr lang="hu-HU" sz="1200" dirty="0" smtClean="0">
              <a:solidFill>
                <a:srgbClr val="C00000"/>
              </a:solidFill>
              <a:latin typeface="Calibri Light" panose="020F0302020204030204" pitchFamily="34" charset="0"/>
            </a:endParaRPr>
          </a:p>
        </p:txBody>
      </p:sp>
      <p:sp>
        <p:nvSpPr>
          <p:cNvPr id="7" name="Rounded Rectangle 6"/>
          <p:cNvSpPr/>
          <p:nvPr/>
        </p:nvSpPr>
        <p:spPr>
          <a:xfrm>
            <a:off x="5336254" y="2843545"/>
            <a:ext cx="4984903" cy="766261"/>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dirty="0" smtClean="0">
                <a:solidFill>
                  <a:srgbClr val="232323"/>
                </a:solidFill>
                <a:latin typeface="Calibri Light" panose="020F0302020204030204" pitchFamily="34" charset="0"/>
              </a:rPr>
              <a:t>Megfigyeljük, melyik elem melyik helyére fog átrendeződni. A  szükséges értékeket a </a:t>
            </a:r>
            <a:r>
              <a:rPr lang="hu-HU" sz="1200" i="1" dirty="0" smtClean="0">
                <a:solidFill>
                  <a:srgbClr val="232323"/>
                </a:solidFill>
                <a:latin typeface="Calibri Light" panose="020F0302020204030204" pitchFamily="34" charset="0"/>
              </a:rPr>
              <a:t>tmp </a:t>
            </a:r>
            <a:r>
              <a:rPr lang="hu-HU" sz="1200" dirty="0" smtClean="0">
                <a:solidFill>
                  <a:srgbClr val="232323"/>
                </a:solidFill>
                <a:latin typeface="Calibri Light" panose="020F0302020204030204" pitchFamily="34" charset="0"/>
              </a:rPr>
              <a:t>változókba rakjuk. Ezek az ideiglenes tárolók azért kellenek, hogy a tömbök elemei helyett tudjanak cserélni.</a:t>
            </a:r>
          </a:p>
        </p:txBody>
      </p:sp>
      <p:sp>
        <p:nvSpPr>
          <p:cNvPr id="8" name="Rounded Rectangle 7"/>
          <p:cNvSpPr/>
          <p:nvPr/>
        </p:nvSpPr>
        <p:spPr>
          <a:xfrm>
            <a:off x="5115535" y="4814235"/>
            <a:ext cx="4984903" cy="76626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dirty="0" smtClean="0">
                <a:solidFill>
                  <a:srgbClr val="232323"/>
                </a:solidFill>
                <a:latin typeface="Calibri Light" panose="020F0302020204030204" pitchFamily="34" charset="0"/>
              </a:rPr>
              <a:t>Ebben a kódrészletben csak az oldal „körüli” elemek rendezése látható. Csak az a 3 elem változtatja helyét, amelyet tulajdonképpen megfogunk, amikor egy oldalt elfordítunk a Rubik kockán.</a:t>
            </a:r>
          </a:p>
        </p:txBody>
      </p:sp>
      <p:cxnSp>
        <p:nvCxnSpPr>
          <p:cNvPr id="10" name="Straight Arrow Connector 9"/>
          <p:cNvCxnSpPr>
            <a:stCxn id="6" idx="3"/>
          </p:cNvCxnSpPr>
          <p:nvPr/>
        </p:nvCxnSpPr>
        <p:spPr>
          <a:xfrm flipV="1">
            <a:off x="2375339" y="2123090"/>
            <a:ext cx="536027" cy="481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151586" y="2942897"/>
            <a:ext cx="1184668" cy="28377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1"/>
          </p:cNvCxnSpPr>
          <p:nvPr/>
        </p:nvCxnSpPr>
        <p:spPr>
          <a:xfrm flipH="1" flipV="1">
            <a:off x="4014952" y="4971393"/>
            <a:ext cx="1100583" cy="225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2" descr="Arrows thin couple forming a circle"/>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1873" y="1044947"/>
            <a:ext cx="632701" cy="521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20248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      ALGORITMUS</a:t>
            </a:r>
            <a:endParaRPr lang="hu-HU" dirty="0"/>
          </a:p>
        </p:txBody>
      </p:sp>
      <p:pic>
        <p:nvPicPr>
          <p:cNvPr id="5" name="Picture 2" descr="Arrows thin couple forming a circle"/>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1873" y="1044947"/>
            <a:ext cx="632701" cy="521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srcRect t="685" r="33262"/>
          <a:stretch/>
        </p:blipFill>
        <p:spPr>
          <a:xfrm>
            <a:off x="5110296" y="2979420"/>
            <a:ext cx="2180367" cy="2014921"/>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33281" t="1801" r="23360" b="3789"/>
          <a:stretch/>
        </p:blipFill>
        <p:spPr>
          <a:xfrm>
            <a:off x="1536006" y="2264147"/>
            <a:ext cx="2981647" cy="3062233"/>
          </a:xfrm>
          <a:prstGeom prst="rect">
            <a:avLst/>
          </a:prstGeom>
          <a:ln>
            <a:noFill/>
          </a:ln>
          <a:effectLst>
            <a:outerShdw blurRad="190500" algn="tl" rotWithShape="0">
              <a:srgbClr val="000000">
                <a:alpha val="70000"/>
              </a:srgbClr>
            </a:outerShdw>
          </a:effectLst>
        </p:spPr>
      </p:pic>
      <p:sp>
        <p:nvSpPr>
          <p:cNvPr id="10" name="TextBox 9"/>
          <p:cNvSpPr txBox="1"/>
          <p:nvPr/>
        </p:nvSpPr>
        <p:spPr>
          <a:xfrm>
            <a:off x="7603004" y="3610597"/>
            <a:ext cx="3055132" cy="369332"/>
          </a:xfrm>
          <a:prstGeom prst="rect">
            <a:avLst/>
          </a:prstGeom>
          <a:noFill/>
        </p:spPr>
        <p:txBody>
          <a:bodyPr wrap="none" rtlCol="0">
            <a:spAutoFit/>
          </a:bodyPr>
          <a:lstStyle/>
          <a:p>
            <a:r>
              <a:rPr lang="hu-HU" dirty="0" smtClean="0"/>
              <a:t>Összes lehetséges kombináció:</a:t>
            </a:r>
            <a:endParaRPr lang="hu-HU" dirty="0"/>
          </a:p>
        </p:txBody>
      </p:sp>
      <p:sp>
        <p:nvSpPr>
          <p:cNvPr id="11" name="TextBox 10"/>
          <p:cNvSpPr txBox="1"/>
          <p:nvPr/>
        </p:nvSpPr>
        <p:spPr>
          <a:xfrm>
            <a:off x="7883306" y="3979929"/>
            <a:ext cx="2494529" cy="369332"/>
          </a:xfrm>
          <a:prstGeom prst="rect">
            <a:avLst/>
          </a:prstGeom>
          <a:noFill/>
        </p:spPr>
        <p:txBody>
          <a:bodyPr wrap="none" rtlCol="0">
            <a:spAutoFit/>
          </a:bodyPr>
          <a:lstStyle/>
          <a:p>
            <a:r>
              <a:rPr lang="hu-HU" dirty="0" smtClean="0">
                <a:solidFill>
                  <a:srgbClr val="106CB7"/>
                </a:solidFill>
              </a:rPr>
              <a:t>56</a:t>
            </a:r>
            <a:r>
              <a:rPr lang="hu-HU" dirty="0" smtClean="0"/>
              <a:t> különböző algoritmus</a:t>
            </a:r>
            <a:endParaRPr lang="hu-HU" dirty="0"/>
          </a:p>
        </p:txBody>
      </p:sp>
    </p:spTree>
    <p:extLst>
      <p:ext uri="{BB962C8B-B14F-4D97-AF65-F5344CB8AC3E}">
        <p14:creationId xmlns:p14="http://schemas.microsoft.com/office/powerpoint/2010/main" val="49582885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ALGORITMUS</a:t>
            </a:r>
            <a:endParaRPr lang="hu-HU" dirty="0"/>
          </a:p>
        </p:txBody>
      </p:sp>
      <p:pic>
        <p:nvPicPr>
          <p:cNvPr id="4" name="Picture 3"/>
          <p:cNvPicPr>
            <a:picLocks noChangeAspect="1"/>
          </p:cNvPicPr>
          <p:nvPr/>
        </p:nvPicPr>
        <p:blipFill rotWithShape="1">
          <a:blip r:embed="rId2"/>
          <a:srcRect t="685" r="33262"/>
          <a:stretch/>
        </p:blipFill>
        <p:spPr>
          <a:xfrm>
            <a:off x="1778517" y="2590539"/>
            <a:ext cx="3119304" cy="2882612"/>
          </a:xfrm>
          <a:prstGeom prst="rect">
            <a:avLst/>
          </a:prstGeom>
        </p:spPr>
      </p:pic>
      <p:sp>
        <p:nvSpPr>
          <p:cNvPr id="5" name="Rounded Rectangle 4"/>
          <p:cNvSpPr/>
          <p:nvPr/>
        </p:nvSpPr>
        <p:spPr>
          <a:xfrm>
            <a:off x="6071976" y="2236648"/>
            <a:ext cx="4984903" cy="8812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i="1" dirty="0" smtClean="0">
                <a:solidFill>
                  <a:srgbClr val="232323"/>
                </a:solidFill>
                <a:latin typeface="Calibri Light" panose="020F0302020204030204" pitchFamily="34" charset="0"/>
              </a:rPr>
              <a:t>If</a:t>
            </a:r>
            <a:r>
              <a:rPr lang="hu-HU" sz="1200" dirty="0" smtClean="0">
                <a:solidFill>
                  <a:srgbClr val="232323"/>
                </a:solidFill>
                <a:latin typeface="Calibri Light" panose="020F0302020204030204" pitchFamily="34" charset="0"/>
              </a:rPr>
              <a:t> feltétellel végig vizsgáljuk, hogy melyik sarkon (és az melyik oldalhoz tartozik) találunk fehér színt. Első lépésként leellenőrizzük, hogy pl. a fehér oldal bal felső sarkában fehér szín van-e. Az a célunk, hogy az legyen, szóval ha ez a feltétel igaz, akkor lépünk is tovább.</a:t>
            </a:r>
            <a:endParaRPr lang="hu-HU" sz="1200" i="1" dirty="0" smtClean="0">
              <a:solidFill>
                <a:srgbClr val="232323"/>
              </a:solidFill>
              <a:latin typeface="Calibri Light" panose="020F0302020204030204" pitchFamily="34" charset="0"/>
            </a:endParaRPr>
          </a:p>
        </p:txBody>
      </p:sp>
      <p:cxnSp>
        <p:nvCxnSpPr>
          <p:cNvPr id="7" name="Straight Arrow Connector 6"/>
          <p:cNvCxnSpPr>
            <a:stCxn id="5" idx="1"/>
          </p:cNvCxnSpPr>
          <p:nvPr/>
        </p:nvCxnSpPr>
        <p:spPr>
          <a:xfrm flipH="1" flipV="1">
            <a:off x="5129048" y="2539824"/>
            <a:ext cx="942928" cy="137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5909067" y="3313191"/>
            <a:ext cx="4984903" cy="1050225"/>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dirty="0" smtClean="0">
                <a:solidFill>
                  <a:srgbClr val="232323"/>
                </a:solidFill>
                <a:latin typeface="Calibri Light" panose="020F0302020204030204" pitchFamily="34" charset="0"/>
              </a:rPr>
              <a:t>Ha nem fehér színt találunk ott, akkor tovább kell keresgélnünk. A fehér és zöld oldalt 2 sarokkocka és 1 élkocka határolja. Az előbb a fehér oldal bal felső elemét vizsgáltuk, most megnézzük az a sarokkocka többi elemét is.</a:t>
            </a:r>
          </a:p>
          <a:p>
            <a:pPr algn="just"/>
            <a:r>
              <a:rPr lang="hu-HU" sz="1200" dirty="0" smtClean="0">
                <a:solidFill>
                  <a:srgbClr val="232323"/>
                </a:solidFill>
                <a:latin typeface="Calibri Light" panose="020F0302020204030204" pitchFamily="34" charset="0"/>
              </a:rPr>
              <a:t>Ha igen, akkor felállítjuk hozzá a megfelelő algoritmust amit egy </a:t>
            </a:r>
            <a:r>
              <a:rPr lang="hu-HU" sz="1200" i="1" dirty="0" smtClean="0">
                <a:solidFill>
                  <a:srgbClr val="232323"/>
                </a:solidFill>
                <a:latin typeface="Calibri Light" panose="020F0302020204030204" pitchFamily="34" charset="0"/>
              </a:rPr>
              <a:t>string</a:t>
            </a:r>
            <a:r>
              <a:rPr lang="hu-HU" sz="1200" dirty="0" smtClean="0">
                <a:solidFill>
                  <a:srgbClr val="232323"/>
                </a:solidFill>
                <a:latin typeface="Calibri Light" panose="020F0302020204030204" pitchFamily="34" charset="0"/>
              </a:rPr>
              <a:t> változóban tárolunk.</a:t>
            </a:r>
          </a:p>
        </p:txBody>
      </p:sp>
      <p:cxnSp>
        <p:nvCxnSpPr>
          <p:cNvPr id="10" name="Straight Arrow Connector 9"/>
          <p:cNvCxnSpPr>
            <a:stCxn id="8" idx="1"/>
          </p:cNvCxnSpPr>
          <p:nvPr/>
        </p:nvCxnSpPr>
        <p:spPr>
          <a:xfrm flipH="1" flipV="1">
            <a:off x="4897821" y="3117893"/>
            <a:ext cx="1011246" cy="72041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168837" y="4709267"/>
            <a:ext cx="3293507" cy="108193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dirty="0" smtClean="0">
                <a:solidFill>
                  <a:srgbClr val="232323"/>
                </a:solidFill>
                <a:latin typeface="Calibri Light" panose="020F0302020204030204" pitchFamily="34" charset="0"/>
              </a:rPr>
              <a:t>Minden </a:t>
            </a:r>
            <a:r>
              <a:rPr lang="hu-HU" sz="1200" i="1" dirty="0" smtClean="0">
                <a:solidFill>
                  <a:srgbClr val="232323"/>
                </a:solidFill>
                <a:latin typeface="Calibri Light" panose="020F0302020204030204" pitchFamily="34" charset="0"/>
              </a:rPr>
              <a:t>algoritmus</a:t>
            </a:r>
            <a:r>
              <a:rPr lang="hu-HU" sz="1200" dirty="0" smtClean="0">
                <a:solidFill>
                  <a:srgbClr val="232323"/>
                </a:solidFill>
                <a:latin typeface="Calibri Light" panose="020F0302020204030204" pitchFamily="34" charset="0"/>
              </a:rPr>
              <a:t> elvégzése után a tömbök elemei megváltoznak, mivel forgatjuk a kocka oldalait. Ezért a tömbök rendezését ajánlott külön függvényként megírni, hogy azt szükség esetén csak meg kelljen hívnunk. </a:t>
            </a:r>
          </a:p>
        </p:txBody>
      </p:sp>
      <p:cxnSp>
        <p:nvCxnSpPr>
          <p:cNvPr id="14" name="Straight Arrow Connector 13"/>
          <p:cNvCxnSpPr>
            <a:stCxn id="12" idx="1"/>
          </p:cNvCxnSpPr>
          <p:nvPr/>
        </p:nvCxnSpPr>
        <p:spPr>
          <a:xfrm flipH="1" flipV="1">
            <a:off x="3384331" y="4193628"/>
            <a:ext cx="784506" cy="1056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091908" y="6029841"/>
            <a:ext cx="5023485" cy="276999"/>
          </a:xfrm>
          <a:prstGeom prst="rect">
            <a:avLst/>
          </a:prstGeom>
        </p:spPr>
        <p:txBody>
          <a:bodyPr wrap="square">
            <a:spAutoFit/>
          </a:bodyPr>
          <a:lstStyle/>
          <a:p>
            <a:pPr algn="just"/>
            <a:r>
              <a:rPr lang="hu-HU" sz="1200" b="1" dirty="0" smtClean="0">
                <a:solidFill>
                  <a:srgbClr val="232323"/>
                </a:solidFill>
                <a:latin typeface="Calibri Light" panose="020F0302020204030204" pitchFamily="34" charset="0"/>
              </a:rPr>
              <a:t>algoritmus</a:t>
            </a:r>
            <a:r>
              <a:rPr lang="hu-HU" sz="1200" dirty="0" smtClean="0">
                <a:solidFill>
                  <a:srgbClr val="232323"/>
                </a:solidFill>
                <a:latin typeface="Calibri Light" panose="020F0302020204030204" pitchFamily="34" charset="0"/>
              </a:rPr>
              <a:t> – egymás utáni forgatások a kockán. </a:t>
            </a:r>
          </a:p>
        </p:txBody>
      </p:sp>
    </p:spTree>
    <p:extLst>
      <p:ext uri="{BB962C8B-B14F-4D97-AF65-F5344CB8AC3E}">
        <p14:creationId xmlns:p14="http://schemas.microsoft.com/office/powerpoint/2010/main" val="395654352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ÖSSZEGZÉS</a:t>
            </a:r>
            <a:endParaRPr lang="hu-HU" dirty="0"/>
          </a:p>
        </p:txBody>
      </p:sp>
      <p:sp>
        <p:nvSpPr>
          <p:cNvPr id="4" name="Content Placeholder 3"/>
          <p:cNvSpPr>
            <a:spLocks noGrp="1"/>
          </p:cNvSpPr>
          <p:nvPr>
            <p:ph idx="1"/>
          </p:nvPr>
        </p:nvSpPr>
        <p:spPr/>
        <p:txBody>
          <a:bodyPr/>
          <a:lstStyle/>
          <a:p>
            <a:pPr marL="0" indent="0">
              <a:buNone/>
            </a:pPr>
            <a:r>
              <a:rPr lang="hu-HU" sz="2800" dirty="0" smtClean="0"/>
              <a:t>Mit tanultunk meg?</a:t>
            </a:r>
          </a:p>
          <a:p>
            <a:pPr lvl="1">
              <a:buFont typeface="Wingdings" panose="05000000000000000000" pitchFamily="2" charset="2"/>
              <a:buChar char="§"/>
            </a:pPr>
            <a:r>
              <a:rPr lang="hu-HU" dirty="0" smtClean="0"/>
              <a:t>Hogyan lehet színt érzékelni az okostelefonunk kamerájával</a:t>
            </a:r>
          </a:p>
          <a:p>
            <a:pPr lvl="1">
              <a:buFont typeface="Wingdings" panose="05000000000000000000" pitchFamily="2" charset="2"/>
              <a:buChar char="§"/>
            </a:pPr>
            <a:r>
              <a:rPr lang="hu-HU" dirty="0" smtClean="0"/>
              <a:t>Különböző intervallumok összeállítása (RGB, HSV)</a:t>
            </a:r>
          </a:p>
          <a:p>
            <a:pPr lvl="1">
              <a:buFont typeface="Wingdings" panose="05000000000000000000" pitchFamily="2" charset="2"/>
              <a:buChar char="§"/>
            </a:pPr>
            <a:r>
              <a:rPr lang="hu-HU" dirty="0" smtClean="0"/>
              <a:t>Rubik kocka kirakási módszerek</a:t>
            </a:r>
          </a:p>
          <a:p>
            <a:pPr lvl="1">
              <a:buFont typeface="Wingdings" panose="05000000000000000000" pitchFamily="2" charset="2"/>
              <a:buChar char="§"/>
            </a:pPr>
            <a:r>
              <a:rPr lang="hu-HU" dirty="0" smtClean="0"/>
              <a:t>Tömbök rendezése</a:t>
            </a:r>
          </a:p>
          <a:p>
            <a:pPr lvl="1">
              <a:buFont typeface="Wingdings" panose="05000000000000000000" pitchFamily="2" charset="2"/>
              <a:buChar char="§"/>
            </a:pPr>
            <a:r>
              <a:rPr lang="hu-HU" dirty="0" smtClean="0"/>
              <a:t>Algoritmusok készítése, összeállítása</a:t>
            </a:r>
          </a:p>
          <a:p>
            <a:pPr marL="201168" lvl="1" indent="0">
              <a:buNone/>
            </a:pPr>
            <a:r>
              <a:rPr lang="hu-HU" dirty="0"/>
              <a:t>A kész applikáció letölhető a következő </a:t>
            </a:r>
            <a:r>
              <a:rPr lang="hu-HU" dirty="0" smtClean="0"/>
              <a:t>linken:</a:t>
            </a:r>
            <a:r>
              <a:rPr lang="hu-HU" dirty="0" smtClean="0">
                <a:hlinkClick r:id="rId3"/>
              </a:rPr>
              <a:t>https://play.google.com/store/apps/details?id=aws.rubi</a:t>
            </a:r>
            <a:endParaRPr lang="hu-HU" dirty="0" smtClean="0"/>
          </a:p>
          <a:p>
            <a:pPr marL="0" indent="0">
              <a:buNone/>
            </a:pPr>
            <a:endParaRPr lang="hu-HU" dirty="0" smtClean="0"/>
          </a:p>
          <a:p>
            <a:pPr marL="0" indent="0">
              <a:buNone/>
            </a:pPr>
            <a:endParaRPr lang="hu-HU" dirty="0"/>
          </a:p>
        </p:txBody>
      </p:sp>
      <p:pic>
        <p:nvPicPr>
          <p:cNvPr id="7" name="Picture 2" descr="Robot mind"/>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7280" y="1011981"/>
            <a:ext cx="531824" cy="616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36145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     </a:t>
            </a:r>
            <a:r>
              <a:rPr lang="en-US" dirty="0" smtClean="0"/>
              <a:t>TARTALOM</a:t>
            </a:r>
            <a:endParaRPr lang="hu-HU" dirty="0"/>
          </a:p>
        </p:txBody>
      </p:sp>
      <p:sp>
        <p:nvSpPr>
          <p:cNvPr id="3" name="Content Placeholder 2"/>
          <p:cNvSpPr>
            <a:spLocks noGrp="1"/>
          </p:cNvSpPr>
          <p:nvPr>
            <p:ph idx="1"/>
          </p:nvPr>
        </p:nvSpPr>
        <p:spPr>
          <a:xfrm>
            <a:off x="1097280" y="1845734"/>
            <a:ext cx="10058400" cy="2043094"/>
          </a:xfrm>
        </p:spPr>
        <p:txBody>
          <a:bodyPr>
            <a:normAutofit/>
          </a:bodyPr>
          <a:lstStyle/>
          <a:p>
            <a:pPr>
              <a:buClr>
                <a:srgbClr val="FFC000"/>
              </a:buClr>
              <a:buFont typeface="Wingdings" panose="05000000000000000000" pitchFamily="2" charset="2"/>
              <a:buChar char="§"/>
            </a:pPr>
            <a:r>
              <a:rPr lang="hu-HU" dirty="0" smtClean="0"/>
              <a:t> Ö</a:t>
            </a:r>
            <a:r>
              <a:rPr lang="hu-HU" dirty="0" smtClean="0">
                <a:solidFill>
                  <a:srgbClr val="404040"/>
                </a:solidFill>
              </a:rPr>
              <a:t>T</a:t>
            </a:r>
            <a:r>
              <a:rPr lang="hu-HU" dirty="0" smtClean="0"/>
              <a:t>LET</a:t>
            </a:r>
          </a:p>
          <a:p>
            <a:pPr>
              <a:buClr>
                <a:schemeClr val="accent5">
                  <a:lumMod val="75000"/>
                </a:schemeClr>
              </a:buClr>
              <a:buFont typeface="Wingdings" panose="05000000000000000000" pitchFamily="2" charset="2"/>
              <a:buChar char="§"/>
            </a:pPr>
            <a:r>
              <a:rPr lang="hu-HU" dirty="0" smtClean="0"/>
              <a:t> LÉPÉSEK</a:t>
            </a:r>
          </a:p>
          <a:p>
            <a:pPr>
              <a:buFont typeface="Wingdings" panose="05000000000000000000" pitchFamily="2" charset="2"/>
              <a:buChar char="§"/>
            </a:pPr>
            <a:r>
              <a:rPr lang="hu-HU" dirty="0" smtClean="0"/>
              <a:t> SZÍNÉRZÉKELÉS</a:t>
            </a:r>
          </a:p>
          <a:p>
            <a:pPr lvl="1">
              <a:buFont typeface="Arial" panose="020B0604020202020204" pitchFamily="34" charset="0"/>
              <a:buChar char="•"/>
            </a:pPr>
            <a:r>
              <a:rPr lang="hu-HU" dirty="0" smtClean="0"/>
              <a:t>RGB konvertálása HSV-be</a:t>
            </a:r>
          </a:p>
          <a:p>
            <a:pPr lvl="1">
              <a:buFont typeface="Arial" panose="020B0604020202020204" pitchFamily="34" charset="0"/>
              <a:buChar char="•"/>
            </a:pPr>
            <a:r>
              <a:rPr lang="hu-HU" dirty="0" smtClean="0"/>
              <a:t>HSV intervallumok kialakítása</a:t>
            </a:r>
          </a:p>
          <a:p>
            <a:pPr marL="0" indent="0">
              <a:buNone/>
            </a:pPr>
            <a:endParaRPr lang="hu-HU" dirty="0" smtClean="0"/>
          </a:p>
          <a:p>
            <a:pPr marL="201168" lvl="1" indent="0">
              <a:buNone/>
            </a:pPr>
            <a:endParaRPr lang="hu-HU" dirty="0" smtClean="0"/>
          </a:p>
          <a:p>
            <a:pPr lvl="1"/>
            <a:endParaRPr lang="hu-HU" dirty="0"/>
          </a:p>
        </p:txBody>
      </p:sp>
      <p:pic>
        <p:nvPicPr>
          <p:cNvPr id="5" name="Picture 2" descr="Notebook of spring with lines page"/>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7280" y="1011981"/>
            <a:ext cx="661079" cy="661079"/>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5223641" y="2304565"/>
            <a:ext cx="5108028" cy="146093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hu-HU" dirty="0">
                <a:latin typeface="Calibri Light" panose="020F0302020204030204" pitchFamily="34" charset="0"/>
              </a:rPr>
              <a:t>Ha okostelefonról van szó akkor ésszeszerű, hogy a beépített kamerát használjuk a színérzékeléshez. Készítünk egy fényképet és a kép pixeljeit vizsgálva megkapjuk a szükséges </a:t>
            </a:r>
            <a:r>
              <a:rPr lang="hu-HU" dirty="0" smtClean="0">
                <a:latin typeface="Calibri Light" panose="020F0302020204030204" pitchFamily="34" charset="0"/>
              </a:rPr>
              <a:t>értékeket. Egyszerűnek </a:t>
            </a:r>
            <a:r>
              <a:rPr lang="hu-HU" dirty="0">
                <a:latin typeface="Calibri Light" panose="020F0302020204030204" pitchFamily="34" charset="0"/>
              </a:rPr>
              <a:t>hangzik, viszont koránt sem az. </a:t>
            </a:r>
          </a:p>
        </p:txBody>
      </p:sp>
      <p:cxnSp>
        <p:nvCxnSpPr>
          <p:cNvPr id="10" name="Straight Arrow Connector 9"/>
          <p:cNvCxnSpPr>
            <a:stCxn id="8" idx="1"/>
          </p:cNvCxnSpPr>
          <p:nvPr/>
        </p:nvCxnSpPr>
        <p:spPr>
          <a:xfrm flipH="1">
            <a:off x="4133850" y="3035034"/>
            <a:ext cx="1089791" cy="122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223641" y="4168981"/>
            <a:ext cx="5108028" cy="1168947"/>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hu-HU" dirty="0">
                <a:latin typeface="Calibri Light" panose="020F0302020204030204" pitchFamily="34" charset="0"/>
              </a:rPr>
              <a:t>A ki elemezett értékek alapján algoritmust kell </a:t>
            </a:r>
            <a:r>
              <a:rPr lang="hu-HU" dirty="0" smtClean="0">
                <a:latin typeface="Calibri Light" panose="020F0302020204030204" pitchFamily="34" charset="0"/>
              </a:rPr>
              <a:t>készítenünk, amit ha elvégzünk, </a:t>
            </a:r>
            <a:r>
              <a:rPr lang="hu-HU" dirty="0">
                <a:latin typeface="Calibri Light" panose="020F0302020204030204" pitchFamily="34" charset="0"/>
              </a:rPr>
              <a:t>ki tudjuk rakni a Rubik kockát. De mi az az algoritmus? Ezekre és még sok másra is választ kapunk a továbbiakban. </a:t>
            </a:r>
          </a:p>
        </p:txBody>
      </p:sp>
      <p:sp>
        <p:nvSpPr>
          <p:cNvPr id="16" name="Content Placeholder 2"/>
          <p:cNvSpPr txBox="1">
            <a:spLocks/>
          </p:cNvSpPr>
          <p:nvPr/>
        </p:nvSpPr>
        <p:spPr>
          <a:xfrm>
            <a:off x="1097280" y="3888828"/>
            <a:ext cx="10058400" cy="141889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C00000"/>
              </a:buClr>
              <a:buFont typeface="Wingdings" panose="05000000000000000000" pitchFamily="2" charset="2"/>
              <a:buChar char="§"/>
            </a:pPr>
            <a:r>
              <a:rPr lang="hu-HU" dirty="0" smtClean="0"/>
              <a:t> </a:t>
            </a:r>
            <a:r>
              <a:rPr lang="hu-HU" dirty="0"/>
              <a:t>ALGORITMUS KÉSZÍTÉSE</a:t>
            </a:r>
          </a:p>
          <a:p>
            <a:pPr lvl="1">
              <a:buClr>
                <a:srgbClr val="C00000"/>
              </a:buClr>
              <a:buFont typeface="Arial" panose="020B0604020202020204" pitchFamily="34" charset="0"/>
              <a:buChar char="•"/>
            </a:pPr>
            <a:r>
              <a:rPr lang="hu-HU" dirty="0"/>
              <a:t>Módszer kiválasztása</a:t>
            </a:r>
          </a:p>
          <a:p>
            <a:pPr lvl="1">
              <a:buClr>
                <a:srgbClr val="C00000"/>
              </a:buClr>
              <a:buFont typeface="Arial" panose="020B0604020202020204" pitchFamily="34" charset="0"/>
              <a:buChar char="•"/>
            </a:pPr>
            <a:r>
              <a:rPr lang="hu-HU" dirty="0"/>
              <a:t>Tömbrendezés forgatások </a:t>
            </a:r>
            <a:r>
              <a:rPr lang="hu-HU" dirty="0" smtClean="0"/>
              <a:t>után</a:t>
            </a:r>
          </a:p>
          <a:p>
            <a:pPr lvl="1">
              <a:buClr>
                <a:srgbClr val="C00000"/>
              </a:buClr>
              <a:buFont typeface="Arial" panose="020B0604020202020204" pitchFamily="34" charset="0"/>
              <a:buChar char="•"/>
            </a:pPr>
            <a:r>
              <a:rPr lang="hu-HU" dirty="0"/>
              <a:t>Fehér sarokkockák </a:t>
            </a:r>
            <a:r>
              <a:rPr lang="hu-HU" dirty="0" smtClean="0"/>
              <a:t>megoldása</a:t>
            </a:r>
            <a:endParaRPr lang="hu-HU" dirty="0"/>
          </a:p>
          <a:p>
            <a:pPr marL="0" indent="0">
              <a:buFont typeface="Calibri" panose="020F0502020204030204" pitchFamily="34" charset="0"/>
              <a:buNone/>
            </a:pPr>
            <a:endParaRPr lang="hu-HU" dirty="0" smtClean="0"/>
          </a:p>
          <a:p>
            <a:pPr marL="201168" lvl="1" indent="0">
              <a:buFont typeface="Calibri" pitchFamily="34" charset="0"/>
              <a:buNone/>
            </a:pPr>
            <a:endParaRPr lang="hu-HU" dirty="0" smtClean="0"/>
          </a:p>
          <a:p>
            <a:pPr lvl="1"/>
            <a:endParaRPr lang="hu-HU" dirty="0"/>
          </a:p>
        </p:txBody>
      </p:sp>
      <p:sp>
        <p:nvSpPr>
          <p:cNvPr id="19" name="Rectangle 18"/>
          <p:cNvSpPr/>
          <p:nvPr/>
        </p:nvSpPr>
        <p:spPr>
          <a:xfrm>
            <a:off x="1030605" y="5307724"/>
            <a:ext cx="1516056" cy="400110"/>
          </a:xfrm>
          <a:prstGeom prst="rect">
            <a:avLst/>
          </a:prstGeom>
        </p:spPr>
        <p:txBody>
          <a:bodyPr wrap="none">
            <a:spAutoFit/>
          </a:bodyPr>
          <a:lstStyle/>
          <a:p>
            <a:pPr>
              <a:buClr>
                <a:srgbClr val="404040"/>
              </a:buClr>
              <a:buFont typeface="Wingdings" panose="05000000000000000000" pitchFamily="2" charset="2"/>
              <a:buChar char="§"/>
            </a:pPr>
            <a:r>
              <a:rPr lang="hu-HU" dirty="0"/>
              <a:t> </a:t>
            </a:r>
            <a:r>
              <a:rPr lang="hu-HU" sz="2000" dirty="0" smtClean="0">
                <a:solidFill>
                  <a:srgbClr val="404040"/>
                </a:solidFill>
              </a:rPr>
              <a:t>ÖSSZEGZÉS</a:t>
            </a:r>
            <a:endParaRPr lang="hu-HU" sz="2000" dirty="0">
              <a:solidFill>
                <a:srgbClr val="404040"/>
              </a:solidFill>
            </a:endParaRPr>
          </a:p>
        </p:txBody>
      </p:sp>
      <p:cxnSp>
        <p:nvCxnSpPr>
          <p:cNvPr id="23" name="Straight Arrow Connector 22"/>
          <p:cNvCxnSpPr>
            <a:stCxn id="12" idx="1"/>
          </p:cNvCxnSpPr>
          <p:nvPr/>
        </p:nvCxnSpPr>
        <p:spPr>
          <a:xfrm flipH="1" flipV="1">
            <a:off x="4457701" y="4598277"/>
            <a:ext cx="765940" cy="15517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FELHASZNÁLT IRODALOM</a:t>
            </a:r>
            <a:endParaRPr lang="hu-HU" dirty="0"/>
          </a:p>
        </p:txBody>
      </p:sp>
      <p:sp>
        <p:nvSpPr>
          <p:cNvPr id="3" name="Tartalom helye 2"/>
          <p:cNvSpPr>
            <a:spLocks noGrp="1"/>
          </p:cNvSpPr>
          <p:nvPr>
            <p:ph idx="1"/>
          </p:nvPr>
        </p:nvSpPr>
        <p:spPr>
          <a:xfrm>
            <a:off x="897255" y="2393017"/>
            <a:ext cx="10058400" cy="4023360"/>
          </a:xfrm>
        </p:spPr>
        <p:txBody>
          <a:bodyPr/>
          <a:lstStyle/>
          <a:p>
            <a:r>
              <a:rPr lang="hu-HU" sz="1800" dirty="0" smtClean="0"/>
              <a:t>Ekler Péter, Fehér Marcell,  Forstner Bertalan, Kelényi Imre</a:t>
            </a:r>
          </a:p>
          <a:p>
            <a:r>
              <a:rPr lang="hu-HU" dirty="0" smtClean="0"/>
              <a:t>Android-alapú szoftverfejlesztés, Szak Kiadó Kft., 2012</a:t>
            </a:r>
          </a:p>
          <a:p>
            <a:r>
              <a:rPr lang="hu-HU" sz="1800" dirty="0" smtClean="0"/>
              <a:t>Angster Erzsébet </a:t>
            </a:r>
          </a:p>
          <a:p>
            <a:r>
              <a:rPr lang="hu-HU" dirty="0" smtClean="0"/>
              <a:t>Objektumorientált tervezés és programozás, 4KOR Bt., 2003</a:t>
            </a:r>
          </a:p>
          <a:p>
            <a:endParaRPr lang="hu-HU" dirty="0" smtClean="0"/>
          </a:p>
        </p:txBody>
      </p:sp>
      <p:pic>
        <p:nvPicPr>
          <p:cNvPr id="1026" name="Picture 2" descr="http://s06.static.libri.hu/cover/d0/0/849132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5281" y="1958340"/>
            <a:ext cx="2900045" cy="41688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897255" y="4404697"/>
            <a:ext cx="6879063" cy="646331"/>
          </a:xfrm>
          <a:prstGeom prst="rect">
            <a:avLst/>
          </a:prstGeom>
        </p:spPr>
        <p:txBody>
          <a:bodyPr wrap="none">
            <a:spAutoFit/>
          </a:bodyPr>
          <a:lstStyle/>
          <a:p>
            <a:r>
              <a:rPr lang="hu-HU" dirty="0" smtClean="0">
                <a:solidFill>
                  <a:srgbClr val="0070C0"/>
                </a:solidFill>
              </a:rPr>
              <a:t>Ortega metódus: </a:t>
            </a:r>
            <a:r>
              <a:rPr lang="hu-HU" dirty="0" smtClean="0"/>
              <a:t>http</a:t>
            </a:r>
            <a:r>
              <a:rPr lang="hu-HU" dirty="0"/>
              <a:t>://</a:t>
            </a:r>
            <a:r>
              <a:rPr lang="hu-HU" dirty="0" smtClean="0"/>
              <a:t>rubikscube.info/ortega.php</a:t>
            </a:r>
            <a:endParaRPr lang="hu-HU" dirty="0" smtClean="0">
              <a:hlinkClick r:id="rId4"/>
            </a:endParaRPr>
          </a:p>
          <a:p>
            <a:r>
              <a:rPr lang="hu-HU" dirty="0">
                <a:solidFill>
                  <a:srgbClr val="0070C0"/>
                </a:solidFill>
              </a:rPr>
              <a:t>RGB és HSV: </a:t>
            </a:r>
            <a:r>
              <a:rPr lang="hu-HU" dirty="0"/>
              <a:t>http://www.rapidtables.com/convert/color/rgb-to-hsv.htm</a:t>
            </a:r>
          </a:p>
        </p:txBody>
      </p:sp>
      <p:sp>
        <p:nvSpPr>
          <p:cNvPr id="6" name="Rectangle 5"/>
          <p:cNvSpPr/>
          <p:nvPr/>
        </p:nvSpPr>
        <p:spPr>
          <a:xfrm>
            <a:off x="897255" y="1958340"/>
            <a:ext cx="1029705" cy="369332"/>
          </a:xfrm>
          <a:prstGeom prst="rect">
            <a:avLst/>
          </a:prstGeom>
        </p:spPr>
        <p:txBody>
          <a:bodyPr wrap="none">
            <a:spAutoFit/>
          </a:bodyPr>
          <a:lstStyle/>
          <a:p>
            <a:r>
              <a:rPr lang="hu-HU" dirty="0" smtClean="0">
                <a:solidFill>
                  <a:srgbClr val="0070C0"/>
                </a:solidFill>
              </a:rPr>
              <a:t>Könyvek:</a:t>
            </a:r>
            <a:endParaRPr lang="hu-HU" dirty="0"/>
          </a:p>
        </p:txBody>
      </p:sp>
      <p:cxnSp>
        <p:nvCxnSpPr>
          <p:cNvPr id="7" name="Straight Connector 6"/>
          <p:cNvCxnSpPr/>
          <p:nvPr/>
        </p:nvCxnSpPr>
        <p:spPr>
          <a:xfrm>
            <a:off x="1097280" y="3238500"/>
            <a:ext cx="5674995"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4" descr="Book with magnifying glass"/>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2818" y="1011981"/>
            <a:ext cx="578577" cy="616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53301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u-HU" dirty="0" smtClean="0"/>
              <a:t>KÖSZÖNÖM A FIGYELMET</a:t>
            </a:r>
            <a:r>
              <a:rPr lang="hu-HU" dirty="0" smtClean="0">
                <a:solidFill>
                  <a:srgbClr val="0070C0"/>
                </a:solidFill>
              </a:rPr>
              <a:t>!</a:t>
            </a:r>
            <a:endParaRPr lang="hu-HU" dirty="0">
              <a:solidFill>
                <a:srgbClr val="0070C0"/>
              </a:solidFill>
            </a:endParaRPr>
          </a:p>
        </p:txBody>
      </p:sp>
      <p:pic>
        <p:nvPicPr>
          <p:cNvPr id="4" name="prezvegeanim.50">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863725" y="1846263"/>
            <a:ext cx="8524875" cy="4022725"/>
          </a:xfrm>
        </p:spPr>
      </p:pic>
    </p:spTree>
    <p:extLst>
      <p:ext uri="{BB962C8B-B14F-4D97-AF65-F5344CB8AC3E}">
        <p14:creationId xmlns:p14="http://schemas.microsoft.com/office/powerpoint/2010/main" val="189796482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     ÖTLET, MOTIVÁCIÓ</a:t>
            </a:r>
            <a:endParaRPr lang="hu-HU" dirty="0"/>
          </a:p>
        </p:txBody>
      </p:sp>
      <p:pic>
        <p:nvPicPr>
          <p:cNvPr id="10" name="Picture 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41288" y="5666071"/>
            <a:ext cx="447675" cy="447675"/>
          </a:xfrm>
          <a:prstGeom prst="rect">
            <a:avLst/>
          </a:prstGeom>
        </p:spPr>
      </p:pic>
      <p:pic>
        <p:nvPicPr>
          <p:cNvPr id="2052" name="Picture 4" descr="Bright lightbulb"/>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51833" y="1011981"/>
            <a:ext cx="574675" cy="5746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188963" y="5635033"/>
            <a:ext cx="3234796" cy="461665"/>
          </a:xfrm>
          <a:prstGeom prst="rect">
            <a:avLst/>
          </a:prstGeom>
          <a:noFill/>
        </p:spPr>
        <p:txBody>
          <a:bodyPr wrap="none" rtlCol="0">
            <a:spAutoFit/>
          </a:bodyPr>
          <a:lstStyle/>
          <a:p>
            <a:r>
              <a:rPr lang="hu-HU" sz="2400" dirty="0" smtClean="0"/>
              <a:t>Rubik kocka kirakó robot</a:t>
            </a:r>
          </a:p>
        </p:txBody>
      </p:sp>
      <p:pic>
        <p:nvPicPr>
          <p:cNvPr id="1026" name="Picture 2" descr="http://api.ning.com/files/71*CYvdMXwTBTi9m0UTOsmO-Pk4cLtD8PuSHiTwBOHh*bq7BIXv6imM7UZnzmq2ECJAOHlwAjfeC-Tae0DxnoiHuy9kbO7Rv/CubeExplor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8662" y="2998766"/>
            <a:ext cx="3867805" cy="24853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1559735" y="2998766"/>
            <a:ext cx="4341024" cy="2446183"/>
          </a:xfrm>
          <a:prstGeom prst="rect">
            <a:avLst/>
          </a:prstGeom>
          <a:ln>
            <a:noFill/>
          </a:ln>
          <a:effectLst>
            <a:outerShdw blurRad="190500" algn="tl" rotWithShape="0">
              <a:srgbClr val="000000">
                <a:alpha val="70000"/>
              </a:srgbClr>
            </a:outerShdw>
          </a:effectLst>
        </p:spPr>
      </p:pic>
      <p:pic>
        <p:nvPicPr>
          <p:cNvPr id="21" name="Picture 2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495134" y="5666071"/>
            <a:ext cx="454846" cy="454846"/>
          </a:xfrm>
          <a:prstGeom prst="rect">
            <a:avLst/>
          </a:prstGeom>
        </p:spPr>
      </p:pic>
      <p:sp>
        <p:nvSpPr>
          <p:cNvPr id="23" name="TextBox 22"/>
          <p:cNvSpPr txBox="1"/>
          <p:nvPr/>
        </p:nvSpPr>
        <p:spPr>
          <a:xfrm>
            <a:off x="7920047" y="5635033"/>
            <a:ext cx="1898520" cy="461665"/>
          </a:xfrm>
          <a:prstGeom prst="rect">
            <a:avLst/>
          </a:prstGeom>
          <a:noFill/>
        </p:spPr>
        <p:txBody>
          <a:bodyPr wrap="square" rtlCol="0">
            <a:spAutoFit/>
          </a:bodyPr>
          <a:lstStyle/>
          <a:p>
            <a:r>
              <a:rPr lang="hu-HU" sz="2400" dirty="0" smtClean="0"/>
              <a:t>CubeExplorer</a:t>
            </a:r>
          </a:p>
        </p:txBody>
      </p:sp>
      <p:sp>
        <p:nvSpPr>
          <p:cNvPr id="5" name="TextBox 4"/>
          <p:cNvSpPr txBox="1"/>
          <p:nvPr/>
        </p:nvSpPr>
        <p:spPr>
          <a:xfrm>
            <a:off x="1097280" y="1934228"/>
            <a:ext cx="10058400" cy="923330"/>
          </a:xfrm>
          <a:prstGeom prst="rect">
            <a:avLst/>
          </a:prstGeom>
          <a:noFill/>
        </p:spPr>
        <p:txBody>
          <a:bodyPr wrap="square" rtlCol="0">
            <a:spAutoFit/>
          </a:bodyPr>
          <a:lstStyle/>
          <a:p>
            <a:r>
              <a:rPr lang="hu-HU" dirty="0">
                <a:latin typeface="Calibri Light" panose="020F0302020204030204" pitchFamily="34" charset="0"/>
              </a:rPr>
              <a:t>Egy munka elkezdése előtt érdemes tájékozódni, hogy milyen hasonló, már meglévő applikációk vannak az adott témán belül. Ez egyrészt különböző ötleteket adhat </a:t>
            </a:r>
            <a:r>
              <a:rPr lang="hu-HU" dirty="0" smtClean="0">
                <a:latin typeface="Calibri Light" panose="020F0302020204030204" pitchFamily="34" charset="0"/>
              </a:rPr>
              <a:t>nekünk, </a:t>
            </a:r>
            <a:r>
              <a:rPr lang="hu-HU" dirty="0">
                <a:latin typeface="Calibri Light" panose="020F0302020204030204" pitchFamily="34" charset="0"/>
              </a:rPr>
              <a:t>illetve motivációt is jelent számunka.</a:t>
            </a:r>
          </a:p>
        </p:txBody>
      </p:sp>
    </p:spTree>
    <p:extLst>
      <p:ext uri="{BB962C8B-B14F-4D97-AF65-F5344CB8AC3E}">
        <p14:creationId xmlns:p14="http://schemas.microsoft.com/office/powerpoint/2010/main" val="2350961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      SZÍNÉRZÉKELÉS - RÁCSOZÁS</a:t>
            </a:r>
            <a:endParaRPr lang="hu-HU" dirty="0"/>
          </a:p>
        </p:txBody>
      </p:sp>
      <p:pic>
        <p:nvPicPr>
          <p:cNvPr id="4098" name="Picture 2" descr="Color palette with brush for art educatio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71904" y="1011981"/>
            <a:ext cx="547757" cy="590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cdn3.volusion.com/jants.petuy/v/vspfiles/photos/31133-2.jpg?139214090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97280" y="2327909"/>
            <a:ext cx="3249612" cy="32496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7593" y="2692240"/>
            <a:ext cx="387350" cy="5008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28411" y="2654933"/>
            <a:ext cx="387350" cy="5008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1262" y="2692239"/>
            <a:ext cx="387350" cy="5008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1262" y="3702299"/>
            <a:ext cx="387350" cy="5008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28411" y="4712357"/>
            <a:ext cx="387350" cy="5008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1262" y="4712357"/>
            <a:ext cx="387350" cy="5008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5029" y="4712357"/>
            <a:ext cx="387350" cy="5008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5029" y="3702299"/>
            <a:ext cx="387350" cy="5008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72221" y="1952179"/>
            <a:ext cx="421910" cy="461665"/>
          </a:xfrm>
          <a:prstGeom prst="rect">
            <a:avLst/>
          </a:prstGeom>
          <a:noFill/>
        </p:spPr>
        <p:txBody>
          <a:bodyPr wrap="none" rtlCol="0">
            <a:spAutoFit/>
          </a:bodyPr>
          <a:lstStyle/>
          <a:p>
            <a:r>
              <a:rPr lang="hu-HU" sz="2400" b="1" dirty="0" smtClean="0"/>
              <a:t>1.</a:t>
            </a:r>
            <a:endParaRPr lang="hu-HU" sz="2400" b="1" dirty="0"/>
          </a:p>
        </p:txBody>
      </p:sp>
      <p:sp>
        <p:nvSpPr>
          <p:cNvPr id="16" name="TextBox 15"/>
          <p:cNvSpPr txBox="1"/>
          <p:nvPr/>
        </p:nvSpPr>
        <p:spPr>
          <a:xfrm>
            <a:off x="2552007" y="1952178"/>
            <a:ext cx="421910" cy="461665"/>
          </a:xfrm>
          <a:prstGeom prst="rect">
            <a:avLst/>
          </a:prstGeom>
          <a:noFill/>
        </p:spPr>
        <p:txBody>
          <a:bodyPr wrap="none" rtlCol="0">
            <a:spAutoFit/>
          </a:bodyPr>
          <a:lstStyle/>
          <a:p>
            <a:r>
              <a:rPr lang="hu-HU" sz="2400" b="1" dirty="0" smtClean="0"/>
              <a:t>2.</a:t>
            </a:r>
            <a:endParaRPr lang="hu-HU" sz="2400" b="1" dirty="0"/>
          </a:p>
        </p:txBody>
      </p:sp>
      <p:sp>
        <p:nvSpPr>
          <p:cNvPr id="17" name="TextBox 16"/>
          <p:cNvSpPr txBox="1"/>
          <p:nvPr/>
        </p:nvSpPr>
        <p:spPr>
          <a:xfrm>
            <a:off x="3564858" y="1952178"/>
            <a:ext cx="421910" cy="461665"/>
          </a:xfrm>
          <a:prstGeom prst="rect">
            <a:avLst/>
          </a:prstGeom>
          <a:noFill/>
        </p:spPr>
        <p:txBody>
          <a:bodyPr wrap="none" rtlCol="0">
            <a:spAutoFit/>
          </a:bodyPr>
          <a:lstStyle/>
          <a:p>
            <a:r>
              <a:rPr lang="hu-HU" sz="2400" b="1" dirty="0" smtClean="0"/>
              <a:t>3.</a:t>
            </a:r>
            <a:endParaRPr lang="hu-HU" sz="2400" b="1" dirty="0"/>
          </a:p>
        </p:txBody>
      </p:sp>
      <p:sp>
        <p:nvSpPr>
          <p:cNvPr id="18" name="TextBox 17"/>
          <p:cNvSpPr txBox="1"/>
          <p:nvPr/>
        </p:nvSpPr>
        <p:spPr>
          <a:xfrm>
            <a:off x="4298525" y="3721881"/>
            <a:ext cx="421910" cy="461665"/>
          </a:xfrm>
          <a:prstGeom prst="rect">
            <a:avLst/>
          </a:prstGeom>
          <a:noFill/>
        </p:spPr>
        <p:txBody>
          <a:bodyPr wrap="none" rtlCol="0">
            <a:spAutoFit/>
          </a:bodyPr>
          <a:lstStyle/>
          <a:p>
            <a:r>
              <a:rPr lang="hu-HU" sz="2400" b="1" dirty="0" smtClean="0"/>
              <a:t>6.</a:t>
            </a:r>
            <a:endParaRPr lang="hu-HU" sz="2400" b="1" dirty="0"/>
          </a:p>
        </p:txBody>
      </p:sp>
      <p:sp>
        <p:nvSpPr>
          <p:cNvPr id="19" name="TextBox 18"/>
          <p:cNvSpPr txBox="1"/>
          <p:nvPr/>
        </p:nvSpPr>
        <p:spPr>
          <a:xfrm>
            <a:off x="772094" y="3721880"/>
            <a:ext cx="421910" cy="461665"/>
          </a:xfrm>
          <a:prstGeom prst="rect">
            <a:avLst/>
          </a:prstGeom>
          <a:noFill/>
        </p:spPr>
        <p:txBody>
          <a:bodyPr wrap="none" rtlCol="0">
            <a:spAutoFit/>
          </a:bodyPr>
          <a:lstStyle/>
          <a:p>
            <a:r>
              <a:rPr lang="hu-HU" sz="2400" b="1" dirty="0" smtClean="0"/>
              <a:t>4.</a:t>
            </a:r>
            <a:endParaRPr lang="hu-HU" sz="2400" b="1" dirty="0"/>
          </a:p>
        </p:txBody>
      </p:sp>
      <p:sp>
        <p:nvSpPr>
          <p:cNvPr id="20" name="TextBox 19"/>
          <p:cNvSpPr txBox="1"/>
          <p:nvPr/>
        </p:nvSpPr>
        <p:spPr>
          <a:xfrm>
            <a:off x="2389656" y="3720562"/>
            <a:ext cx="421910" cy="461665"/>
          </a:xfrm>
          <a:prstGeom prst="rect">
            <a:avLst/>
          </a:prstGeom>
          <a:noFill/>
        </p:spPr>
        <p:txBody>
          <a:bodyPr wrap="none" rtlCol="0">
            <a:spAutoFit/>
          </a:bodyPr>
          <a:lstStyle/>
          <a:p>
            <a:r>
              <a:rPr lang="hu-HU" sz="2400" b="1" dirty="0" smtClean="0"/>
              <a:t>5.</a:t>
            </a:r>
            <a:endParaRPr lang="hu-HU" sz="2400" b="1" dirty="0"/>
          </a:p>
        </p:txBody>
      </p:sp>
      <p:sp>
        <p:nvSpPr>
          <p:cNvPr id="21" name="TextBox 20"/>
          <p:cNvSpPr txBox="1"/>
          <p:nvPr/>
        </p:nvSpPr>
        <p:spPr>
          <a:xfrm>
            <a:off x="1548625" y="5491586"/>
            <a:ext cx="421910" cy="461665"/>
          </a:xfrm>
          <a:prstGeom prst="rect">
            <a:avLst/>
          </a:prstGeom>
          <a:noFill/>
        </p:spPr>
        <p:txBody>
          <a:bodyPr wrap="none" rtlCol="0">
            <a:spAutoFit/>
          </a:bodyPr>
          <a:lstStyle/>
          <a:p>
            <a:r>
              <a:rPr lang="hu-HU" sz="2400" b="1" dirty="0" smtClean="0"/>
              <a:t>7.</a:t>
            </a:r>
            <a:endParaRPr lang="hu-HU" sz="2400" b="1" dirty="0"/>
          </a:p>
        </p:txBody>
      </p:sp>
      <p:sp>
        <p:nvSpPr>
          <p:cNvPr id="22" name="TextBox 21"/>
          <p:cNvSpPr txBox="1"/>
          <p:nvPr/>
        </p:nvSpPr>
        <p:spPr>
          <a:xfrm>
            <a:off x="2556986" y="5491586"/>
            <a:ext cx="421910" cy="461665"/>
          </a:xfrm>
          <a:prstGeom prst="rect">
            <a:avLst/>
          </a:prstGeom>
          <a:noFill/>
        </p:spPr>
        <p:txBody>
          <a:bodyPr wrap="none" rtlCol="0">
            <a:spAutoFit/>
          </a:bodyPr>
          <a:lstStyle/>
          <a:p>
            <a:r>
              <a:rPr lang="hu-HU" sz="2400" b="1" dirty="0" smtClean="0"/>
              <a:t>8.</a:t>
            </a:r>
            <a:endParaRPr lang="hu-HU" sz="2400" b="1" dirty="0"/>
          </a:p>
        </p:txBody>
      </p:sp>
      <p:sp>
        <p:nvSpPr>
          <p:cNvPr id="23" name="TextBox 22"/>
          <p:cNvSpPr txBox="1"/>
          <p:nvPr/>
        </p:nvSpPr>
        <p:spPr>
          <a:xfrm>
            <a:off x="3564858" y="5491586"/>
            <a:ext cx="421910" cy="461665"/>
          </a:xfrm>
          <a:prstGeom prst="rect">
            <a:avLst/>
          </a:prstGeom>
          <a:noFill/>
        </p:spPr>
        <p:txBody>
          <a:bodyPr wrap="none" rtlCol="0">
            <a:spAutoFit/>
          </a:bodyPr>
          <a:lstStyle/>
          <a:p>
            <a:r>
              <a:rPr lang="hu-HU" sz="2400" b="1" dirty="0" smtClean="0"/>
              <a:t>9.</a:t>
            </a:r>
            <a:endParaRPr lang="hu-HU" sz="2400" b="1" dirty="0"/>
          </a:p>
        </p:txBody>
      </p:sp>
      <p:sp>
        <p:nvSpPr>
          <p:cNvPr id="24" name="TextBox 23"/>
          <p:cNvSpPr txBox="1"/>
          <p:nvPr/>
        </p:nvSpPr>
        <p:spPr>
          <a:xfrm>
            <a:off x="2687819" y="3720562"/>
            <a:ext cx="325730" cy="461665"/>
          </a:xfrm>
          <a:prstGeom prst="rect">
            <a:avLst/>
          </a:prstGeom>
          <a:noFill/>
        </p:spPr>
        <p:txBody>
          <a:bodyPr wrap="none" rtlCol="0">
            <a:spAutoFit/>
          </a:bodyPr>
          <a:lstStyle/>
          <a:p>
            <a:r>
              <a:rPr lang="hu-HU" sz="2400" b="1" dirty="0"/>
              <a:t>F</a:t>
            </a:r>
          </a:p>
        </p:txBody>
      </p:sp>
      <p:pic>
        <p:nvPicPr>
          <p:cNvPr id="4104" name="Picture 8" descr="http://i-cdn.phonearena.com/images/articles/85455-image/LG-Optimus-L4-II-images.jpg"/>
          <p:cNvPicPr>
            <a:picLocks noChangeAspect="1" noChangeArrowheads="1"/>
          </p:cNvPicPr>
          <p:nvPr/>
        </p:nvPicPr>
        <p:blipFill rotWithShape="1">
          <a:blip r:embed="rId6">
            <a:extLst>
              <a:ext uri="{28A0092B-C50C-407E-A947-70E740481C1C}">
                <a14:useLocalDpi xmlns:a14="http://schemas.microsoft.com/office/drawing/2010/main" val="0"/>
              </a:ext>
            </a:extLst>
          </a:blip>
          <a:srcRect l="17428" r="22072" b="4103"/>
          <a:stretch/>
        </p:blipFill>
        <p:spPr bwMode="auto">
          <a:xfrm>
            <a:off x="4972393" y="1923854"/>
            <a:ext cx="2542094" cy="40293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88422" y="2642788"/>
            <a:ext cx="2009775" cy="283845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hu-HU"/>
          </a:p>
        </p:txBody>
      </p:sp>
      <p:pic>
        <p:nvPicPr>
          <p:cNvPr id="28" name="Picture 2" descr="http://cdn3.volusion.com/jants.petuy/v/vspfiles/photos/31133-2.jpg?13921409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095" y="3157799"/>
            <a:ext cx="1808427" cy="1808427"/>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5582109" y="3335731"/>
            <a:ext cx="1427956" cy="1457325"/>
            <a:chOff x="6968331" y="3359943"/>
            <a:chExt cx="1427956" cy="1457325"/>
          </a:xfrm>
        </p:grpSpPr>
        <p:cxnSp>
          <p:nvCxnSpPr>
            <p:cNvPr id="25" name="Straight Connector 24"/>
            <p:cNvCxnSpPr/>
            <p:nvPr/>
          </p:nvCxnSpPr>
          <p:spPr>
            <a:xfrm>
              <a:off x="6968331" y="3359943"/>
              <a:ext cx="284956"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253287" y="3359943"/>
              <a:ext cx="0" cy="319087"/>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968331" y="3359943"/>
              <a:ext cx="0" cy="319087"/>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968331" y="3679030"/>
              <a:ext cx="284956"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537450" y="3359943"/>
              <a:ext cx="284956"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822406" y="3359943"/>
              <a:ext cx="0" cy="319087"/>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537450" y="3359943"/>
              <a:ext cx="0" cy="319087"/>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537450" y="3679030"/>
              <a:ext cx="284956"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111331" y="3359943"/>
              <a:ext cx="284956"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396287" y="3359943"/>
              <a:ext cx="0" cy="319087"/>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111331" y="3359943"/>
              <a:ext cx="0" cy="319087"/>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8111331" y="3679030"/>
              <a:ext cx="284956"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537450" y="3936206"/>
              <a:ext cx="284956"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822406" y="3936206"/>
              <a:ext cx="0" cy="319087"/>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537450" y="3936206"/>
              <a:ext cx="0" cy="319087"/>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537450" y="4255293"/>
              <a:ext cx="284956"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111331" y="3936206"/>
              <a:ext cx="284956"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396287" y="3936206"/>
              <a:ext cx="0" cy="319087"/>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8111331" y="3936206"/>
              <a:ext cx="0" cy="319087"/>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8111331" y="4255293"/>
              <a:ext cx="284956"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968331" y="3936206"/>
              <a:ext cx="284956"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253287" y="3936206"/>
              <a:ext cx="0" cy="319087"/>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968331" y="3936206"/>
              <a:ext cx="0" cy="319087"/>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6968331" y="4255293"/>
              <a:ext cx="284956"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968331" y="4498181"/>
              <a:ext cx="284956"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253287" y="4498181"/>
              <a:ext cx="0" cy="319087"/>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968331" y="4498181"/>
              <a:ext cx="0" cy="319087"/>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6968331" y="4817268"/>
              <a:ext cx="284956"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537450" y="4498181"/>
              <a:ext cx="284956"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822406" y="4498181"/>
              <a:ext cx="0" cy="319087"/>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537450" y="4498181"/>
              <a:ext cx="0" cy="319087"/>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7537450" y="4817268"/>
              <a:ext cx="284956"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8111331" y="4498181"/>
              <a:ext cx="284956"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396287" y="4498181"/>
              <a:ext cx="0" cy="319087"/>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8111331" y="4498181"/>
              <a:ext cx="0" cy="319087"/>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8111331" y="4817268"/>
              <a:ext cx="284956" cy="0"/>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5639739" y="3385566"/>
            <a:ext cx="1319087" cy="1359866"/>
            <a:chOff x="7025961" y="3409778"/>
            <a:chExt cx="1319087" cy="1359866"/>
          </a:xfrm>
        </p:grpSpPr>
        <p:pic>
          <p:nvPicPr>
            <p:cNvPr id="80"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5961" y="3409780"/>
              <a:ext cx="169696" cy="21941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4961" y="3409779"/>
              <a:ext cx="169696" cy="21941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68961" y="3409778"/>
              <a:ext cx="169696" cy="21941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33092" y="3990972"/>
              <a:ext cx="169696" cy="219411"/>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3096" y="3990972"/>
              <a:ext cx="169696" cy="219411"/>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75352" y="3989281"/>
              <a:ext cx="169696" cy="219411"/>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33092" y="4550233"/>
              <a:ext cx="169696" cy="219411"/>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06116" y="4545435"/>
              <a:ext cx="169696" cy="219411"/>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65934" y="4545434"/>
              <a:ext cx="169696" cy="219411"/>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p:cNvPicPr>
            <a:picLocks noChangeAspect="1"/>
          </p:cNvPicPr>
          <p:nvPr/>
        </p:nvPicPr>
        <p:blipFill>
          <a:blip r:embed="rId7"/>
          <a:stretch>
            <a:fillRect/>
          </a:stretch>
        </p:blipFill>
        <p:spPr>
          <a:xfrm>
            <a:off x="7798649" y="1952178"/>
            <a:ext cx="3742378" cy="3786470"/>
          </a:xfrm>
          <a:prstGeom prst="rect">
            <a:avLst/>
          </a:prstGeom>
        </p:spPr>
      </p:pic>
      <p:sp>
        <p:nvSpPr>
          <p:cNvPr id="26" name="TextBox 25"/>
          <p:cNvSpPr txBox="1"/>
          <p:nvPr/>
        </p:nvSpPr>
        <p:spPr>
          <a:xfrm>
            <a:off x="8959849" y="5717136"/>
            <a:ext cx="1638963" cy="369332"/>
          </a:xfrm>
          <a:prstGeom prst="rect">
            <a:avLst/>
          </a:prstGeom>
          <a:noFill/>
        </p:spPr>
        <p:txBody>
          <a:bodyPr wrap="square" rtlCol="0">
            <a:spAutoFit/>
          </a:bodyPr>
          <a:lstStyle/>
          <a:p>
            <a:r>
              <a:rPr lang="hu-HU" dirty="0" smtClean="0">
                <a:solidFill>
                  <a:srgbClr val="106CB7"/>
                </a:solidFill>
              </a:rPr>
              <a:t>1</a:t>
            </a:r>
            <a:r>
              <a:rPr lang="hu-HU" dirty="0" smtClean="0"/>
              <a:t> mm = </a:t>
            </a:r>
            <a:r>
              <a:rPr lang="hu-HU" dirty="0" smtClean="0">
                <a:solidFill>
                  <a:srgbClr val="106CB7"/>
                </a:solidFill>
              </a:rPr>
              <a:t>4</a:t>
            </a:r>
            <a:r>
              <a:rPr lang="hu-HU" dirty="0"/>
              <a:t> </a:t>
            </a:r>
            <a:r>
              <a:rPr lang="hu-HU" dirty="0" smtClean="0"/>
              <a:t>px</a:t>
            </a:r>
            <a:endParaRPr lang="hu-HU" dirty="0"/>
          </a:p>
        </p:txBody>
      </p:sp>
    </p:spTree>
    <p:extLst>
      <p:ext uri="{BB962C8B-B14F-4D97-AF65-F5344CB8AC3E}">
        <p14:creationId xmlns:p14="http://schemas.microsoft.com/office/powerpoint/2010/main" val="124138895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      SZÍNÉRZÉKELÉS </a:t>
            </a:r>
            <a:r>
              <a:rPr lang="hu-HU" dirty="0"/>
              <a:t>- RÁCSOZÁS</a:t>
            </a:r>
          </a:p>
        </p:txBody>
      </p:sp>
      <p:pic>
        <p:nvPicPr>
          <p:cNvPr id="5" name="Picture 2" descr="Color palette with brush for art educatio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71904" y="1011981"/>
            <a:ext cx="547757" cy="5905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srcRect t="3798" b="1856"/>
          <a:stretch/>
        </p:blipFill>
        <p:spPr>
          <a:xfrm>
            <a:off x="2305436" y="1823085"/>
            <a:ext cx="3800089" cy="4456219"/>
          </a:xfrm>
          <a:prstGeom prst="rect">
            <a:avLst/>
          </a:prstGeom>
        </p:spPr>
      </p:pic>
      <p:sp>
        <p:nvSpPr>
          <p:cNvPr id="6" name="Rounded Rectangle 5"/>
          <p:cNvSpPr/>
          <p:nvPr/>
        </p:nvSpPr>
        <p:spPr>
          <a:xfrm>
            <a:off x="6700016" y="1860700"/>
            <a:ext cx="3901309" cy="7047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dirty="0" smtClean="0">
                <a:latin typeface="Calibri Light" panose="020F0302020204030204" pitchFamily="34" charset="0"/>
              </a:rPr>
              <a:t>Létrehozunk egy </a:t>
            </a:r>
            <a:r>
              <a:rPr lang="hu-HU" sz="1200" i="1" dirty="0" smtClean="0">
                <a:latin typeface="Calibri Light" panose="020F0302020204030204" pitchFamily="34" charset="0"/>
              </a:rPr>
              <a:t>„paint”</a:t>
            </a:r>
            <a:r>
              <a:rPr lang="hu-HU" sz="1200" dirty="0" smtClean="0">
                <a:latin typeface="Calibri Light" panose="020F0302020204030204" pitchFamily="34" charset="0"/>
              </a:rPr>
              <a:t> nevű objektumot, melynek típusa </a:t>
            </a:r>
            <a:r>
              <a:rPr lang="hu-HU" sz="1200" i="1" dirty="0" smtClean="0">
                <a:latin typeface="Calibri Light" panose="020F0302020204030204" pitchFamily="34" charset="0"/>
              </a:rPr>
              <a:t>„paint”</a:t>
            </a:r>
            <a:r>
              <a:rPr lang="hu-HU" sz="1200" dirty="0" smtClean="0">
                <a:latin typeface="Calibri Light" panose="020F0302020204030204" pitchFamily="34" charset="0"/>
              </a:rPr>
              <a:t>,</a:t>
            </a:r>
            <a:r>
              <a:rPr lang="hu-HU" sz="1200" i="1" dirty="0" smtClean="0">
                <a:latin typeface="Calibri Light" panose="020F0302020204030204" pitchFamily="34" charset="0"/>
              </a:rPr>
              <a:t> </a:t>
            </a:r>
            <a:r>
              <a:rPr lang="hu-HU" sz="1200" dirty="0" smtClean="0">
                <a:latin typeface="Calibri Light" panose="020F0302020204030204" pitchFamily="34" charset="0"/>
              </a:rPr>
              <a:t>tehát valamilyen szín lesz. </a:t>
            </a:r>
          </a:p>
          <a:p>
            <a:pPr algn="just"/>
            <a:r>
              <a:rPr lang="hu-HU" sz="1200" dirty="0" smtClean="0">
                <a:latin typeface="Calibri Light" panose="020F0302020204030204" pitchFamily="34" charset="0"/>
              </a:rPr>
              <a:t>Megadjuk, hogy a </a:t>
            </a:r>
            <a:r>
              <a:rPr lang="hu-HU" sz="1200" i="1" dirty="0" smtClean="0">
                <a:latin typeface="Calibri Light" panose="020F0302020204030204" pitchFamily="34" charset="0"/>
              </a:rPr>
              <a:t>„paint” </a:t>
            </a:r>
            <a:r>
              <a:rPr lang="hu-HU" sz="1200" dirty="0" smtClean="0">
                <a:latin typeface="Calibri Light" panose="020F0302020204030204" pitchFamily="34" charset="0"/>
              </a:rPr>
              <a:t>objektum színe </a:t>
            </a:r>
            <a:r>
              <a:rPr lang="hu-HU" sz="1200" dirty="0" smtClean="0">
                <a:solidFill>
                  <a:srgbClr val="95428A"/>
                </a:solidFill>
                <a:latin typeface="Calibri Light" panose="020F0302020204030204" pitchFamily="34" charset="0"/>
              </a:rPr>
              <a:t>Magenta </a:t>
            </a:r>
            <a:r>
              <a:rPr lang="hu-HU" sz="1200" dirty="0" smtClean="0">
                <a:solidFill>
                  <a:srgbClr val="232323"/>
                </a:solidFill>
                <a:latin typeface="Calibri Light" panose="020F0302020204030204" pitchFamily="34" charset="0"/>
              </a:rPr>
              <a:t>legyen.</a:t>
            </a:r>
            <a:endParaRPr lang="hu-HU" sz="1200" dirty="0">
              <a:solidFill>
                <a:srgbClr val="232323"/>
              </a:solidFill>
              <a:latin typeface="Calibri Light" panose="020F0302020204030204" pitchFamily="34" charset="0"/>
            </a:endParaRPr>
          </a:p>
        </p:txBody>
      </p:sp>
      <p:cxnSp>
        <p:nvCxnSpPr>
          <p:cNvPr id="7" name="Straight Arrow Connector 6"/>
          <p:cNvCxnSpPr>
            <a:stCxn id="6" idx="1"/>
          </p:cNvCxnSpPr>
          <p:nvPr/>
        </p:nvCxnSpPr>
        <p:spPr>
          <a:xfrm flipH="1" flipV="1">
            <a:off x="5076826" y="2095500"/>
            <a:ext cx="1623190" cy="117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817566" y="2251468"/>
            <a:ext cx="1786758" cy="853682"/>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dirty="0" smtClean="0">
                <a:latin typeface="Calibri Light" panose="020F0302020204030204" pitchFamily="34" charset="0"/>
              </a:rPr>
              <a:t>Létrehozunk integer típusú változókat. Ezek lesznek a koordináták, amikkel rajzolni fogunk.</a:t>
            </a:r>
            <a:endParaRPr lang="hu-HU" sz="1200" dirty="0">
              <a:solidFill>
                <a:srgbClr val="232323"/>
              </a:solidFill>
              <a:latin typeface="Calibri Light" panose="020F0302020204030204" pitchFamily="34" charset="0"/>
            </a:endParaRPr>
          </a:p>
        </p:txBody>
      </p:sp>
      <p:cxnSp>
        <p:nvCxnSpPr>
          <p:cNvPr id="10" name="Straight Arrow Connector 9"/>
          <p:cNvCxnSpPr/>
          <p:nvPr/>
        </p:nvCxnSpPr>
        <p:spPr>
          <a:xfrm flipV="1">
            <a:off x="2604324" y="2368550"/>
            <a:ext cx="421451" cy="1968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454271" y="2840112"/>
            <a:ext cx="4651879" cy="530075"/>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dirty="0" smtClean="0">
                <a:latin typeface="Calibri Light" panose="020F0302020204030204" pitchFamily="34" charset="0"/>
              </a:rPr>
              <a:t>Értékeket adunk a változóknak, pontosabban koordinátákat. Az </a:t>
            </a:r>
            <a:r>
              <a:rPr lang="hu-HU" sz="1200" i="1" dirty="0" smtClean="0">
                <a:latin typeface="Calibri Light" panose="020F0302020204030204" pitchFamily="34" charset="0"/>
              </a:rPr>
              <a:t>sX</a:t>
            </a:r>
            <a:r>
              <a:rPr lang="hu-HU" sz="1200" dirty="0" smtClean="0">
                <a:latin typeface="Calibri Light" panose="020F0302020204030204" pitchFamily="34" charset="0"/>
              </a:rPr>
              <a:t> és </a:t>
            </a:r>
            <a:r>
              <a:rPr lang="hu-HU" sz="1200" i="1" dirty="0" smtClean="0">
                <a:latin typeface="Calibri Light" panose="020F0302020204030204" pitchFamily="34" charset="0"/>
              </a:rPr>
              <a:t>sY</a:t>
            </a:r>
            <a:r>
              <a:rPr lang="hu-HU" sz="1200" dirty="0" smtClean="0">
                <a:latin typeface="Calibri Light" panose="020F0302020204030204" pitchFamily="34" charset="0"/>
              </a:rPr>
              <a:t> a kezdőpont koordinátája az </a:t>
            </a:r>
            <a:r>
              <a:rPr lang="hu-HU" sz="1200" i="1" dirty="0" smtClean="0">
                <a:latin typeface="Calibri Light" panose="020F0302020204030204" pitchFamily="34" charset="0"/>
              </a:rPr>
              <a:t>stX</a:t>
            </a:r>
            <a:r>
              <a:rPr lang="hu-HU" sz="1200" dirty="0" smtClean="0">
                <a:latin typeface="Calibri Light" panose="020F0302020204030204" pitchFamily="34" charset="0"/>
              </a:rPr>
              <a:t> és </a:t>
            </a:r>
            <a:r>
              <a:rPr lang="hu-HU" sz="1200" i="1" dirty="0" smtClean="0">
                <a:latin typeface="Calibri Light" panose="020F0302020204030204" pitchFamily="34" charset="0"/>
              </a:rPr>
              <a:t>stY</a:t>
            </a:r>
            <a:r>
              <a:rPr lang="hu-HU" sz="1200" dirty="0" smtClean="0">
                <a:latin typeface="Calibri Light" panose="020F0302020204030204" pitchFamily="34" charset="0"/>
              </a:rPr>
              <a:t> pedig a végponté.</a:t>
            </a:r>
            <a:endParaRPr lang="hu-HU" sz="1200" dirty="0">
              <a:solidFill>
                <a:srgbClr val="232323"/>
              </a:solidFill>
              <a:latin typeface="Calibri Light" panose="020F0302020204030204" pitchFamily="34" charset="0"/>
            </a:endParaRPr>
          </a:p>
        </p:txBody>
      </p:sp>
      <p:cxnSp>
        <p:nvCxnSpPr>
          <p:cNvPr id="15" name="Straight Arrow Connector 14"/>
          <p:cNvCxnSpPr>
            <a:stCxn id="11" idx="1"/>
          </p:cNvCxnSpPr>
          <p:nvPr/>
        </p:nvCxnSpPr>
        <p:spPr>
          <a:xfrm flipH="1" flipV="1">
            <a:off x="3851275" y="3028950"/>
            <a:ext cx="2602996" cy="762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700016" y="3668152"/>
            <a:ext cx="4651879" cy="902578"/>
          </a:xfrm>
          <a:prstGeom prst="roundRect">
            <a:avLst/>
          </a:prstGeom>
          <a:ln>
            <a:solidFill>
              <a:srgbClr val="23B0E5"/>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i="1" dirty="0" smtClean="0">
                <a:latin typeface="Calibri Light" panose="020F0302020204030204" pitchFamily="34" charset="0"/>
              </a:rPr>
              <a:t>canvas.drawLine</a:t>
            </a:r>
            <a:r>
              <a:rPr lang="hu-HU" sz="1200" dirty="0" smtClean="0">
                <a:latin typeface="Calibri Light" panose="020F0302020204030204" pitchFamily="34" charset="0"/>
              </a:rPr>
              <a:t> paranccsal egy egyszerű szakaszt tudunk rajzolni. Az előbb adtuk meg a kezdőpont és a végpont koordinátáit. A zárójelbe a paraméterek kerülnek:</a:t>
            </a:r>
          </a:p>
          <a:p>
            <a:pPr algn="just"/>
            <a:r>
              <a:rPr lang="hu-HU" sz="1200" dirty="0">
                <a:latin typeface="Calibri Light" panose="020F0302020204030204" pitchFamily="34" charset="0"/>
              </a:rPr>
              <a:t>(</a:t>
            </a:r>
            <a:r>
              <a:rPr lang="hu-HU" sz="1200" dirty="0" smtClean="0">
                <a:latin typeface="Calibri Light" panose="020F0302020204030204" pitchFamily="34" charset="0"/>
              </a:rPr>
              <a:t>KezdőpontX, KezdőpontY, VégpontX, VégpontY, szín)</a:t>
            </a:r>
            <a:endParaRPr lang="hu-HU" sz="1200" dirty="0">
              <a:solidFill>
                <a:srgbClr val="232323"/>
              </a:solidFill>
              <a:latin typeface="Calibri Light" panose="020F0302020204030204" pitchFamily="34" charset="0"/>
            </a:endParaRPr>
          </a:p>
        </p:txBody>
      </p:sp>
      <p:cxnSp>
        <p:nvCxnSpPr>
          <p:cNvPr id="18" name="Straight Arrow Connector 17"/>
          <p:cNvCxnSpPr>
            <a:stCxn id="16" idx="1"/>
          </p:cNvCxnSpPr>
          <p:nvPr/>
        </p:nvCxnSpPr>
        <p:spPr>
          <a:xfrm flipH="1" flipV="1">
            <a:off x="5832475" y="3492500"/>
            <a:ext cx="867541" cy="626941"/>
          </a:xfrm>
          <a:prstGeom prst="straightConnector1">
            <a:avLst/>
          </a:prstGeom>
          <a:ln>
            <a:solidFill>
              <a:srgbClr val="23B0E5"/>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796103" y="5139251"/>
            <a:ext cx="1977324" cy="615557"/>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dirty="0" smtClean="0">
                <a:solidFill>
                  <a:srgbClr val="232323"/>
                </a:solidFill>
                <a:latin typeface="Calibri Light" panose="020F0302020204030204" pitchFamily="34" charset="0"/>
              </a:rPr>
              <a:t>Egy kis négyzet 4 szakaszból áll. Tulajdonképpen csak a koordináták változnak.</a:t>
            </a:r>
            <a:endParaRPr lang="hu-HU" sz="1200" dirty="0">
              <a:solidFill>
                <a:srgbClr val="232323"/>
              </a:solidFill>
              <a:latin typeface="Calibri Light" panose="020F0302020204030204" pitchFamily="34" charset="0"/>
            </a:endParaRPr>
          </a:p>
        </p:txBody>
      </p:sp>
      <p:cxnSp>
        <p:nvCxnSpPr>
          <p:cNvPr id="21" name="Straight Arrow Connector 20"/>
          <p:cNvCxnSpPr>
            <a:stCxn id="19" idx="3"/>
          </p:cNvCxnSpPr>
          <p:nvPr/>
        </p:nvCxnSpPr>
        <p:spPr>
          <a:xfrm flipV="1">
            <a:off x="2773427" y="5424488"/>
            <a:ext cx="252348" cy="2254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59121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      SZÍNÉRZÉKELÉS - BEOLVASÁS</a:t>
            </a:r>
            <a:endParaRPr lang="hu-HU" dirty="0"/>
          </a:p>
        </p:txBody>
      </p:sp>
      <p:pic>
        <p:nvPicPr>
          <p:cNvPr id="4" name="Picture 2" descr="Color palette with brush for art educatio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71904" y="1011981"/>
            <a:ext cx="547757" cy="590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cdn3.volusion.com/jants.petuy/v/vspfiles/photos/31133-2.jpg?139214090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51016" y="2327909"/>
            <a:ext cx="3249612" cy="32496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90854" y="2692240"/>
            <a:ext cx="387350" cy="5008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91672" y="2654933"/>
            <a:ext cx="387350" cy="5008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4523" y="2692239"/>
            <a:ext cx="387350" cy="5008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4523" y="3702299"/>
            <a:ext cx="387350" cy="5008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91672" y="4712357"/>
            <a:ext cx="387350" cy="5008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4523" y="4712357"/>
            <a:ext cx="387350" cy="5008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88290" y="4712357"/>
            <a:ext cx="387350" cy="5008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Question mark"/>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88290" y="3702299"/>
            <a:ext cx="387350" cy="50083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35482" y="1952179"/>
            <a:ext cx="421910" cy="461665"/>
          </a:xfrm>
          <a:prstGeom prst="rect">
            <a:avLst/>
          </a:prstGeom>
          <a:noFill/>
        </p:spPr>
        <p:txBody>
          <a:bodyPr wrap="none" rtlCol="0">
            <a:spAutoFit/>
          </a:bodyPr>
          <a:lstStyle/>
          <a:p>
            <a:r>
              <a:rPr lang="hu-HU" sz="2400" b="1" dirty="0" smtClean="0"/>
              <a:t>1.</a:t>
            </a:r>
            <a:endParaRPr lang="hu-HU" sz="2400" b="1" dirty="0"/>
          </a:p>
        </p:txBody>
      </p:sp>
      <p:sp>
        <p:nvSpPr>
          <p:cNvPr id="15" name="TextBox 14"/>
          <p:cNvSpPr txBox="1"/>
          <p:nvPr/>
        </p:nvSpPr>
        <p:spPr>
          <a:xfrm>
            <a:off x="2715268" y="1952178"/>
            <a:ext cx="421910" cy="461665"/>
          </a:xfrm>
          <a:prstGeom prst="rect">
            <a:avLst/>
          </a:prstGeom>
          <a:noFill/>
        </p:spPr>
        <p:txBody>
          <a:bodyPr wrap="none" rtlCol="0">
            <a:spAutoFit/>
          </a:bodyPr>
          <a:lstStyle/>
          <a:p>
            <a:r>
              <a:rPr lang="hu-HU" sz="2400" b="1" dirty="0" smtClean="0"/>
              <a:t>2.</a:t>
            </a:r>
            <a:endParaRPr lang="hu-HU" sz="2400" b="1" dirty="0"/>
          </a:p>
        </p:txBody>
      </p:sp>
      <p:sp>
        <p:nvSpPr>
          <p:cNvPr id="16" name="TextBox 15"/>
          <p:cNvSpPr txBox="1"/>
          <p:nvPr/>
        </p:nvSpPr>
        <p:spPr>
          <a:xfrm>
            <a:off x="3728119" y="1952178"/>
            <a:ext cx="421910" cy="461665"/>
          </a:xfrm>
          <a:prstGeom prst="rect">
            <a:avLst/>
          </a:prstGeom>
          <a:noFill/>
        </p:spPr>
        <p:txBody>
          <a:bodyPr wrap="none" rtlCol="0">
            <a:spAutoFit/>
          </a:bodyPr>
          <a:lstStyle/>
          <a:p>
            <a:r>
              <a:rPr lang="hu-HU" sz="2400" b="1" dirty="0" smtClean="0"/>
              <a:t>3.</a:t>
            </a:r>
            <a:endParaRPr lang="hu-HU" sz="2400" b="1" dirty="0"/>
          </a:p>
        </p:txBody>
      </p:sp>
      <p:sp>
        <p:nvSpPr>
          <p:cNvPr id="17" name="TextBox 16"/>
          <p:cNvSpPr txBox="1"/>
          <p:nvPr/>
        </p:nvSpPr>
        <p:spPr>
          <a:xfrm>
            <a:off x="4461786" y="3721881"/>
            <a:ext cx="421910" cy="461665"/>
          </a:xfrm>
          <a:prstGeom prst="rect">
            <a:avLst/>
          </a:prstGeom>
          <a:noFill/>
        </p:spPr>
        <p:txBody>
          <a:bodyPr wrap="none" rtlCol="0">
            <a:spAutoFit/>
          </a:bodyPr>
          <a:lstStyle/>
          <a:p>
            <a:r>
              <a:rPr lang="hu-HU" sz="2400" b="1" dirty="0" smtClean="0"/>
              <a:t>6.</a:t>
            </a:r>
            <a:endParaRPr lang="hu-HU" sz="2400" b="1" dirty="0"/>
          </a:p>
        </p:txBody>
      </p:sp>
      <p:sp>
        <p:nvSpPr>
          <p:cNvPr id="18" name="TextBox 17"/>
          <p:cNvSpPr txBox="1"/>
          <p:nvPr/>
        </p:nvSpPr>
        <p:spPr>
          <a:xfrm>
            <a:off x="935355" y="3721880"/>
            <a:ext cx="421910" cy="461665"/>
          </a:xfrm>
          <a:prstGeom prst="rect">
            <a:avLst/>
          </a:prstGeom>
          <a:noFill/>
        </p:spPr>
        <p:txBody>
          <a:bodyPr wrap="none" rtlCol="0">
            <a:spAutoFit/>
          </a:bodyPr>
          <a:lstStyle/>
          <a:p>
            <a:r>
              <a:rPr lang="hu-HU" sz="2400" b="1" dirty="0" smtClean="0"/>
              <a:t>4.</a:t>
            </a:r>
            <a:endParaRPr lang="hu-HU" sz="2400" b="1" dirty="0"/>
          </a:p>
        </p:txBody>
      </p:sp>
      <p:sp>
        <p:nvSpPr>
          <p:cNvPr id="19" name="TextBox 18"/>
          <p:cNvSpPr txBox="1"/>
          <p:nvPr/>
        </p:nvSpPr>
        <p:spPr>
          <a:xfrm>
            <a:off x="2552917" y="3720562"/>
            <a:ext cx="421910" cy="461665"/>
          </a:xfrm>
          <a:prstGeom prst="rect">
            <a:avLst/>
          </a:prstGeom>
          <a:noFill/>
        </p:spPr>
        <p:txBody>
          <a:bodyPr wrap="none" rtlCol="0">
            <a:spAutoFit/>
          </a:bodyPr>
          <a:lstStyle/>
          <a:p>
            <a:r>
              <a:rPr lang="hu-HU" sz="2400" b="1" dirty="0" smtClean="0"/>
              <a:t>5.</a:t>
            </a:r>
            <a:endParaRPr lang="hu-HU" sz="2400" b="1" dirty="0"/>
          </a:p>
        </p:txBody>
      </p:sp>
      <p:sp>
        <p:nvSpPr>
          <p:cNvPr id="20" name="TextBox 19"/>
          <p:cNvSpPr txBox="1"/>
          <p:nvPr/>
        </p:nvSpPr>
        <p:spPr>
          <a:xfrm>
            <a:off x="1711886" y="5491586"/>
            <a:ext cx="421910" cy="461665"/>
          </a:xfrm>
          <a:prstGeom prst="rect">
            <a:avLst/>
          </a:prstGeom>
          <a:noFill/>
        </p:spPr>
        <p:txBody>
          <a:bodyPr wrap="none" rtlCol="0">
            <a:spAutoFit/>
          </a:bodyPr>
          <a:lstStyle/>
          <a:p>
            <a:r>
              <a:rPr lang="hu-HU" sz="2400" b="1" dirty="0" smtClean="0"/>
              <a:t>7.</a:t>
            </a:r>
            <a:endParaRPr lang="hu-HU" sz="2400" b="1" dirty="0"/>
          </a:p>
        </p:txBody>
      </p:sp>
      <p:sp>
        <p:nvSpPr>
          <p:cNvPr id="21" name="TextBox 20"/>
          <p:cNvSpPr txBox="1"/>
          <p:nvPr/>
        </p:nvSpPr>
        <p:spPr>
          <a:xfrm>
            <a:off x="2720247" y="5491586"/>
            <a:ext cx="421910" cy="461665"/>
          </a:xfrm>
          <a:prstGeom prst="rect">
            <a:avLst/>
          </a:prstGeom>
          <a:noFill/>
        </p:spPr>
        <p:txBody>
          <a:bodyPr wrap="none" rtlCol="0">
            <a:spAutoFit/>
          </a:bodyPr>
          <a:lstStyle/>
          <a:p>
            <a:r>
              <a:rPr lang="hu-HU" sz="2400" b="1" dirty="0" smtClean="0"/>
              <a:t>8.</a:t>
            </a:r>
            <a:endParaRPr lang="hu-HU" sz="2400" b="1" dirty="0"/>
          </a:p>
        </p:txBody>
      </p:sp>
      <p:sp>
        <p:nvSpPr>
          <p:cNvPr id="22" name="TextBox 21"/>
          <p:cNvSpPr txBox="1"/>
          <p:nvPr/>
        </p:nvSpPr>
        <p:spPr>
          <a:xfrm>
            <a:off x="3728119" y="5491586"/>
            <a:ext cx="421910" cy="461665"/>
          </a:xfrm>
          <a:prstGeom prst="rect">
            <a:avLst/>
          </a:prstGeom>
          <a:noFill/>
        </p:spPr>
        <p:txBody>
          <a:bodyPr wrap="none" rtlCol="0">
            <a:spAutoFit/>
          </a:bodyPr>
          <a:lstStyle/>
          <a:p>
            <a:r>
              <a:rPr lang="hu-HU" sz="2400" b="1" dirty="0" smtClean="0"/>
              <a:t>9.</a:t>
            </a:r>
            <a:endParaRPr lang="hu-HU" sz="2400" b="1" dirty="0"/>
          </a:p>
        </p:txBody>
      </p:sp>
      <p:sp>
        <p:nvSpPr>
          <p:cNvPr id="23" name="TextBox 22"/>
          <p:cNvSpPr txBox="1"/>
          <p:nvPr/>
        </p:nvSpPr>
        <p:spPr>
          <a:xfrm>
            <a:off x="2851080" y="3720562"/>
            <a:ext cx="325730" cy="461665"/>
          </a:xfrm>
          <a:prstGeom prst="rect">
            <a:avLst/>
          </a:prstGeom>
          <a:noFill/>
        </p:spPr>
        <p:txBody>
          <a:bodyPr wrap="none" rtlCol="0">
            <a:spAutoFit/>
          </a:bodyPr>
          <a:lstStyle/>
          <a:p>
            <a:r>
              <a:rPr lang="hu-HU" sz="2400" b="1" dirty="0"/>
              <a:t>F</a:t>
            </a:r>
          </a:p>
        </p:txBody>
      </p:sp>
      <p:sp>
        <p:nvSpPr>
          <p:cNvPr id="24" name="Rectangle 23"/>
          <p:cNvSpPr/>
          <p:nvPr/>
        </p:nvSpPr>
        <p:spPr>
          <a:xfrm>
            <a:off x="6460010" y="3802357"/>
            <a:ext cx="933450" cy="933450"/>
          </a:xfrm>
          <a:prstGeom prst="rect">
            <a:avLst/>
          </a:prstGeom>
          <a:solidFill>
            <a:srgbClr val="106C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TextBox 26"/>
          <p:cNvSpPr txBox="1"/>
          <p:nvPr/>
        </p:nvSpPr>
        <p:spPr>
          <a:xfrm>
            <a:off x="6773895" y="3310405"/>
            <a:ext cx="421910" cy="461665"/>
          </a:xfrm>
          <a:prstGeom prst="rect">
            <a:avLst/>
          </a:prstGeom>
          <a:noFill/>
        </p:spPr>
        <p:txBody>
          <a:bodyPr wrap="none" rtlCol="0">
            <a:spAutoFit/>
          </a:bodyPr>
          <a:lstStyle/>
          <a:p>
            <a:r>
              <a:rPr lang="hu-HU" sz="2400" b="1" dirty="0" smtClean="0"/>
              <a:t>1.</a:t>
            </a:r>
            <a:endParaRPr lang="hu-HU" sz="2400" b="1" dirty="0"/>
          </a:p>
        </p:txBody>
      </p:sp>
      <p:sp>
        <p:nvSpPr>
          <p:cNvPr id="28" name="TextBox 27"/>
          <p:cNvSpPr txBox="1"/>
          <p:nvPr/>
        </p:nvSpPr>
        <p:spPr>
          <a:xfrm>
            <a:off x="5943288" y="3008404"/>
            <a:ext cx="2152128" cy="369332"/>
          </a:xfrm>
          <a:prstGeom prst="rect">
            <a:avLst/>
          </a:prstGeom>
          <a:noFill/>
        </p:spPr>
        <p:txBody>
          <a:bodyPr wrap="none" rtlCol="0">
            <a:spAutoFit/>
          </a:bodyPr>
          <a:lstStyle/>
          <a:p>
            <a:r>
              <a:rPr lang="hu-HU" dirty="0" smtClean="0"/>
              <a:t>A kinagyított négyzet</a:t>
            </a:r>
            <a:endParaRPr lang="hu-HU" dirty="0"/>
          </a:p>
        </p:txBody>
      </p:sp>
      <p:pic>
        <p:nvPicPr>
          <p:cNvPr id="5122" name="Picture 2" descr="Zoom to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402" y="2592718"/>
            <a:ext cx="619315" cy="614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7"/>
          <a:stretch>
            <a:fillRect/>
          </a:stretch>
        </p:blipFill>
        <p:spPr>
          <a:xfrm>
            <a:off x="8429882" y="3384388"/>
            <a:ext cx="2971800" cy="1828800"/>
          </a:xfrm>
          <a:prstGeom prst="rect">
            <a:avLst/>
          </a:prstGeom>
        </p:spPr>
      </p:pic>
      <p:sp>
        <p:nvSpPr>
          <p:cNvPr id="34" name="TextBox 33"/>
          <p:cNvSpPr txBox="1"/>
          <p:nvPr/>
        </p:nvSpPr>
        <p:spPr>
          <a:xfrm>
            <a:off x="5606361" y="4038249"/>
            <a:ext cx="796244" cy="461665"/>
          </a:xfrm>
          <a:prstGeom prst="rect">
            <a:avLst/>
          </a:prstGeom>
          <a:noFill/>
        </p:spPr>
        <p:txBody>
          <a:bodyPr wrap="none" rtlCol="0">
            <a:spAutoFit/>
          </a:bodyPr>
          <a:lstStyle/>
          <a:p>
            <a:r>
              <a:rPr lang="hu-HU" sz="2400" b="1" dirty="0" smtClean="0"/>
              <a:t>48px</a:t>
            </a:r>
            <a:endParaRPr lang="hu-HU" sz="2400" b="1" dirty="0"/>
          </a:p>
        </p:txBody>
      </p:sp>
      <p:sp>
        <p:nvSpPr>
          <p:cNvPr id="36" name="TextBox 35"/>
          <p:cNvSpPr txBox="1"/>
          <p:nvPr/>
        </p:nvSpPr>
        <p:spPr>
          <a:xfrm>
            <a:off x="6527905" y="4722414"/>
            <a:ext cx="796244" cy="461665"/>
          </a:xfrm>
          <a:prstGeom prst="rect">
            <a:avLst/>
          </a:prstGeom>
          <a:noFill/>
        </p:spPr>
        <p:txBody>
          <a:bodyPr wrap="none" rtlCol="0">
            <a:spAutoFit/>
          </a:bodyPr>
          <a:lstStyle/>
          <a:p>
            <a:r>
              <a:rPr lang="hu-HU" sz="2400" b="1" dirty="0" smtClean="0"/>
              <a:t>48px</a:t>
            </a:r>
            <a:endParaRPr lang="hu-HU" sz="2400" b="1" dirty="0"/>
          </a:p>
        </p:txBody>
      </p:sp>
    </p:spTree>
    <p:extLst>
      <p:ext uri="{BB962C8B-B14F-4D97-AF65-F5344CB8AC3E}">
        <p14:creationId xmlns:p14="http://schemas.microsoft.com/office/powerpoint/2010/main" val="55146826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      SZÍNÉRZÉKELÉS - BEOLVASÁS</a:t>
            </a:r>
            <a:endParaRPr lang="hu-HU" dirty="0"/>
          </a:p>
        </p:txBody>
      </p:sp>
      <p:pic>
        <p:nvPicPr>
          <p:cNvPr id="4" name="Picture 2" descr="Color palette with brush for art education"/>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71904" y="1011981"/>
            <a:ext cx="547757" cy="590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t="2149" b="6068"/>
          <a:stretch/>
        </p:blipFill>
        <p:spPr>
          <a:xfrm>
            <a:off x="1933575" y="1905000"/>
            <a:ext cx="4876799" cy="4334836"/>
          </a:xfrm>
          <a:prstGeom prst="rect">
            <a:avLst/>
          </a:prstGeom>
        </p:spPr>
      </p:pic>
      <p:sp>
        <p:nvSpPr>
          <p:cNvPr id="7" name="Rounded Rectangle 6"/>
          <p:cNvSpPr/>
          <p:nvPr/>
        </p:nvSpPr>
        <p:spPr>
          <a:xfrm>
            <a:off x="7557266" y="1904999"/>
            <a:ext cx="4463284" cy="12382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dirty="0" smtClean="0">
                <a:solidFill>
                  <a:srgbClr val="232323"/>
                </a:solidFill>
                <a:latin typeface="Calibri Light" panose="020F0302020204030204" pitchFamily="34" charset="0"/>
              </a:rPr>
              <a:t>A kamerától kapott képet egy új </a:t>
            </a:r>
            <a:r>
              <a:rPr lang="hu-HU" sz="1200" i="1" dirty="0" smtClean="0">
                <a:solidFill>
                  <a:srgbClr val="232323"/>
                </a:solidFill>
                <a:latin typeface="Calibri Light" panose="020F0302020204030204" pitchFamily="34" charset="0"/>
              </a:rPr>
              <a:t>bitmap</a:t>
            </a:r>
            <a:r>
              <a:rPr lang="hu-HU" sz="1200" dirty="0" smtClean="0">
                <a:solidFill>
                  <a:srgbClr val="232323"/>
                </a:solidFill>
                <a:latin typeface="Calibri Light" panose="020F0302020204030204" pitchFamily="34" charset="0"/>
              </a:rPr>
              <a:t>-ba töltsük bele és közben transzformáljuk is. Az a célunk, hogy a vizsgált </a:t>
            </a:r>
            <a:r>
              <a:rPr lang="hu-HU" sz="1200" i="1" dirty="0" smtClean="0">
                <a:solidFill>
                  <a:srgbClr val="232323"/>
                </a:solidFill>
                <a:latin typeface="Calibri Light" panose="020F0302020204030204" pitchFamily="34" charset="0"/>
              </a:rPr>
              <a:t>bitmap</a:t>
            </a:r>
            <a:r>
              <a:rPr lang="hu-HU" sz="1200" dirty="0" smtClean="0">
                <a:solidFill>
                  <a:srgbClr val="232323"/>
                </a:solidFill>
                <a:latin typeface="Calibri Light" panose="020F0302020204030204" pitchFamily="34" charset="0"/>
              </a:rPr>
              <a:t>-ba csak a vizsgált kis négyzet képe legyen, a környezőke ne. </a:t>
            </a:r>
          </a:p>
          <a:p>
            <a:pPr algn="just"/>
            <a:r>
              <a:rPr lang="hu-HU" sz="1200" dirty="0" smtClean="0">
                <a:solidFill>
                  <a:srgbClr val="232323"/>
                </a:solidFill>
                <a:latin typeface="Calibri Light" panose="020F0302020204030204" pitchFamily="34" charset="0"/>
              </a:rPr>
              <a:t>Létrehozunk egy </a:t>
            </a:r>
            <a:r>
              <a:rPr lang="hu-HU" sz="1200" i="1" dirty="0" smtClean="0">
                <a:solidFill>
                  <a:srgbClr val="232323"/>
                </a:solidFill>
                <a:latin typeface="Calibri Light" panose="020F0302020204030204" pitchFamily="34" charset="0"/>
              </a:rPr>
              <a:t>„result” </a:t>
            </a:r>
            <a:r>
              <a:rPr lang="hu-HU" sz="1200" dirty="0" smtClean="0">
                <a:solidFill>
                  <a:srgbClr val="232323"/>
                </a:solidFill>
                <a:latin typeface="Calibri Light" panose="020F0302020204030204" pitchFamily="34" charset="0"/>
              </a:rPr>
              <a:t>nevű bitmap-ot.</a:t>
            </a:r>
          </a:p>
          <a:p>
            <a:pPr algn="just"/>
            <a:r>
              <a:rPr lang="hu-HU" sz="1200" dirty="0" smtClean="0">
                <a:solidFill>
                  <a:srgbClr val="232323"/>
                </a:solidFill>
                <a:latin typeface="Calibri Light" panose="020F0302020204030204" pitchFamily="34" charset="0"/>
              </a:rPr>
              <a:t>A </a:t>
            </a:r>
            <a:r>
              <a:rPr lang="hu-HU" sz="1200" i="1" dirty="0" smtClean="0">
                <a:solidFill>
                  <a:srgbClr val="232323"/>
                </a:solidFill>
                <a:latin typeface="Calibri Light" panose="020F0302020204030204" pitchFamily="34" charset="0"/>
              </a:rPr>
              <a:t>bitmap.createBitmap(forrásBitmap, kezdőpontX, kezdőpontY, szélesség, hosszúság)</a:t>
            </a:r>
          </a:p>
        </p:txBody>
      </p:sp>
      <p:cxnSp>
        <p:nvCxnSpPr>
          <p:cNvPr id="10" name="Straight Arrow Connector 9"/>
          <p:cNvCxnSpPr>
            <a:stCxn id="7" idx="1"/>
          </p:cNvCxnSpPr>
          <p:nvPr/>
        </p:nvCxnSpPr>
        <p:spPr>
          <a:xfrm flipH="1" flipV="1">
            <a:off x="6553200" y="2447927"/>
            <a:ext cx="1004066" cy="76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168515" y="5852845"/>
            <a:ext cx="5023485" cy="461665"/>
          </a:xfrm>
          <a:prstGeom prst="rect">
            <a:avLst/>
          </a:prstGeom>
        </p:spPr>
        <p:txBody>
          <a:bodyPr wrap="square">
            <a:spAutoFit/>
          </a:bodyPr>
          <a:lstStyle/>
          <a:p>
            <a:pPr algn="just"/>
            <a:r>
              <a:rPr lang="hu-HU" sz="1200" b="1" dirty="0" smtClean="0">
                <a:solidFill>
                  <a:srgbClr val="232323"/>
                </a:solidFill>
                <a:latin typeface="Calibri Light" panose="020F0302020204030204" pitchFamily="34" charset="0"/>
              </a:rPr>
              <a:t>bitmap</a:t>
            </a:r>
            <a:r>
              <a:rPr lang="hu-HU" sz="1200" dirty="0" smtClean="0">
                <a:solidFill>
                  <a:srgbClr val="232323"/>
                </a:solidFill>
                <a:latin typeface="Calibri Light" panose="020F0302020204030204" pitchFamily="34" charset="0"/>
              </a:rPr>
              <a:t> </a:t>
            </a:r>
            <a:r>
              <a:rPr lang="hu-HU" sz="1200" dirty="0">
                <a:solidFill>
                  <a:srgbClr val="232323"/>
                </a:solidFill>
                <a:latin typeface="Calibri Light" panose="020F0302020204030204" pitchFamily="34" charset="0"/>
              </a:rPr>
              <a:t>= bit térkép, egy olyan tömb amiben a kép bitei </a:t>
            </a:r>
            <a:r>
              <a:rPr lang="hu-HU" sz="1200" dirty="0" smtClean="0">
                <a:solidFill>
                  <a:srgbClr val="232323"/>
                </a:solidFill>
                <a:latin typeface="Calibri Light" panose="020F0302020204030204" pitchFamily="34" charset="0"/>
              </a:rPr>
              <a:t>találhatóak.</a:t>
            </a:r>
          </a:p>
          <a:p>
            <a:pPr algn="just"/>
            <a:r>
              <a:rPr lang="hu-HU" sz="1200" b="1" dirty="0" smtClean="0">
                <a:solidFill>
                  <a:srgbClr val="232323"/>
                </a:solidFill>
                <a:latin typeface="Calibri Light" panose="020F0302020204030204" pitchFamily="34" charset="0"/>
              </a:rPr>
              <a:t>RGB</a:t>
            </a:r>
            <a:r>
              <a:rPr lang="hu-HU" sz="1200" dirty="0" smtClean="0">
                <a:solidFill>
                  <a:srgbClr val="232323"/>
                </a:solidFill>
                <a:latin typeface="Calibri Light" panose="020F0302020204030204" pitchFamily="34" charset="0"/>
              </a:rPr>
              <a:t> = </a:t>
            </a:r>
            <a:r>
              <a:rPr lang="hu-HU" sz="1200" dirty="0" smtClean="0">
                <a:solidFill>
                  <a:srgbClr val="C00000"/>
                </a:solidFill>
                <a:latin typeface="Calibri Light" panose="020F0302020204030204" pitchFamily="34" charset="0"/>
              </a:rPr>
              <a:t>red</a:t>
            </a:r>
            <a:r>
              <a:rPr lang="hu-HU" sz="1200" dirty="0" smtClean="0">
                <a:solidFill>
                  <a:srgbClr val="232323"/>
                </a:solidFill>
                <a:latin typeface="Calibri Light" panose="020F0302020204030204" pitchFamily="34" charset="0"/>
              </a:rPr>
              <a:t> , </a:t>
            </a:r>
            <a:r>
              <a:rPr lang="hu-HU" sz="1200" dirty="0" smtClean="0">
                <a:solidFill>
                  <a:schemeClr val="accent5"/>
                </a:solidFill>
                <a:latin typeface="Calibri Light" panose="020F0302020204030204" pitchFamily="34" charset="0"/>
              </a:rPr>
              <a:t>green</a:t>
            </a:r>
            <a:r>
              <a:rPr lang="hu-HU" sz="1200" dirty="0" smtClean="0">
                <a:solidFill>
                  <a:srgbClr val="232323"/>
                </a:solidFill>
                <a:latin typeface="Calibri Light" panose="020F0302020204030204" pitchFamily="34" charset="0"/>
              </a:rPr>
              <a:t> , </a:t>
            </a:r>
            <a:r>
              <a:rPr lang="hu-HU" sz="1200" dirty="0" smtClean="0">
                <a:solidFill>
                  <a:srgbClr val="0070C0"/>
                </a:solidFill>
                <a:latin typeface="Calibri Light" panose="020F0302020204030204" pitchFamily="34" charset="0"/>
              </a:rPr>
              <a:t>blue</a:t>
            </a:r>
            <a:r>
              <a:rPr lang="hu-HU" sz="1200" dirty="0" smtClean="0">
                <a:solidFill>
                  <a:srgbClr val="232323"/>
                </a:solidFill>
                <a:latin typeface="Calibri Light" panose="020F0302020204030204" pitchFamily="34" charset="0"/>
              </a:rPr>
              <a:t> érték. Minden szín ezekből az értékekből tevődik össze.</a:t>
            </a:r>
            <a:endParaRPr lang="hu-HU" sz="1200" dirty="0">
              <a:solidFill>
                <a:srgbClr val="232323"/>
              </a:solidFill>
              <a:latin typeface="Calibri Light" panose="020F0302020204030204" pitchFamily="34" charset="0"/>
            </a:endParaRPr>
          </a:p>
        </p:txBody>
      </p:sp>
      <p:sp>
        <p:nvSpPr>
          <p:cNvPr id="18" name="Rounded Rectangle 17"/>
          <p:cNvSpPr/>
          <p:nvPr/>
        </p:nvSpPr>
        <p:spPr>
          <a:xfrm>
            <a:off x="164782" y="3143250"/>
            <a:ext cx="1864995" cy="499583"/>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dirty="0" smtClean="0">
                <a:solidFill>
                  <a:srgbClr val="232323"/>
                </a:solidFill>
                <a:latin typeface="Calibri Light" panose="020F0302020204030204" pitchFamily="34" charset="0"/>
              </a:rPr>
              <a:t>Létrehozzuk a szükséges </a:t>
            </a:r>
            <a:r>
              <a:rPr lang="hu-HU" sz="1200" i="1" dirty="0" smtClean="0">
                <a:solidFill>
                  <a:srgbClr val="232323"/>
                </a:solidFill>
                <a:latin typeface="Calibri Light" panose="020F0302020204030204" pitchFamily="34" charset="0"/>
              </a:rPr>
              <a:t>intenger</a:t>
            </a:r>
            <a:r>
              <a:rPr lang="hu-HU" sz="1200" dirty="0" smtClean="0">
                <a:solidFill>
                  <a:srgbClr val="232323"/>
                </a:solidFill>
                <a:latin typeface="Calibri Light" panose="020F0302020204030204" pitchFamily="34" charset="0"/>
              </a:rPr>
              <a:t> típusú változókat.</a:t>
            </a:r>
          </a:p>
        </p:txBody>
      </p:sp>
      <p:cxnSp>
        <p:nvCxnSpPr>
          <p:cNvPr id="20" name="Straight Arrow Connector 19"/>
          <p:cNvCxnSpPr>
            <a:stCxn id="18" idx="3"/>
          </p:cNvCxnSpPr>
          <p:nvPr/>
        </p:nvCxnSpPr>
        <p:spPr>
          <a:xfrm flipV="1">
            <a:off x="2029777" y="3393041"/>
            <a:ext cx="313373" cy="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156084" y="3822626"/>
            <a:ext cx="1864995" cy="10584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dirty="0" smtClean="0">
                <a:solidFill>
                  <a:srgbClr val="232323"/>
                </a:solidFill>
                <a:latin typeface="Calibri Light" panose="020F0302020204030204" pitchFamily="34" charset="0"/>
              </a:rPr>
              <a:t>Az adott színt </a:t>
            </a:r>
            <a:r>
              <a:rPr lang="hu-HU" sz="1200" i="1" dirty="0" smtClean="0">
                <a:solidFill>
                  <a:srgbClr val="232323"/>
                </a:solidFill>
                <a:latin typeface="Calibri Light" panose="020F0302020204030204" pitchFamily="34" charset="0"/>
              </a:rPr>
              <a:t>RGB</a:t>
            </a:r>
            <a:r>
              <a:rPr lang="hu-HU" sz="1200" dirty="0" smtClean="0">
                <a:solidFill>
                  <a:srgbClr val="232323"/>
                </a:solidFill>
                <a:latin typeface="Calibri Light" panose="020F0302020204030204" pitchFamily="34" charset="0"/>
              </a:rPr>
              <a:t> értékeit fogjuk megkapni, ezért a </a:t>
            </a:r>
            <a:r>
              <a:rPr lang="hu-HU" sz="1200" i="1" dirty="0" smtClean="0">
                <a:solidFill>
                  <a:srgbClr val="232323"/>
                </a:solidFill>
                <a:latin typeface="Calibri Light" panose="020F0302020204030204" pitchFamily="34" charset="0"/>
              </a:rPr>
              <a:t>red, green,</a:t>
            </a:r>
            <a:r>
              <a:rPr lang="hu-HU" sz="1200" dirty="0" smtClean="0">
                <a:solidFill>
                  <a:srgbClr val="232323"/>
                </a:solidFill>
                <a:latin typeface="Calibri Light" panose="020F0302020204030204" pitchFamily="34" charset="0"/>
              </a:rPr>
              <a:t> és </a:t>
            </a:r>
            <a:r>
              <a:rPr lang="hu-HU" sz="1200" i="1" dirty="0" smtClean="0">
                <a:solidFill>
                  <a:srgbClr val="232323"/>
                </a:solidFill>
                <a:latin typeface="Calibri Light" panose="020F0302020204030204" pitchFamily="34" charset="0"/>
              </a:rPr>
              <a:t>blue</a:t>
            </a:r>
            <a:r>
              <a:rPr lang="hu-HU" sz="1200" dirty="0" smtClean="0">
                <a:solidFill>
                  <a:srgbClr val="232323"/>
                </a:solidFill>
                <a:latin typeface="Calibri Light" panose="020F0302020204030204" pitchFamily="34" charset="0"/>
              </a:rPr>
              <a:t> értékre is létrehozunk egy tömböt.</a:t>
            </a:r>
          </a:p>
        </p:txBody>
      </p:sp>
      <p:cxnSp>
        <p:nvCxnSpPr>
          <p:cNvPr id="23" name="Straight Arrow Connector 22"/>
          <p:cNvCxnSpPr/>
          <p:nvPr/>
        </p:nvCxnSpPr>
        <p:spPr>
          <a:xfrm flipV="1">
            <a:off x="2029777" y="4038600"/>
            <a:ext cx="313373" cy="327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6307454" y="3439110"/>
            <a:ext cx="4333875" cy="599490"/>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dirty="0" smtClean="0">
                <a:solidFill>
                  <a:srgbClr val="232323"/>
                </a:solidFill>
                <a:latin typeface="Calibri Light" panose="020F0302020204030204" pitchFamily="34" charset="0"/>
              </a:rPr>
              <a:t>Egy ismétlődő szerkezettel (</a:t>
            </a:r>
            <a:r>
              <a:rPr lang="hu-HU" sz="1200" i="1" dirty="0" smtClean="0">
                <a:solidFill>
                  <a:srgbClr val="232323"/>
                </a:solidFill>
                <a:latin typeface="Calibri Light" panose="020F0302020204030204" pitchFamily="34" charset="0"/>
              </a:rPr>
              <a:t>for</a:t>
            </a:r>
            <a:r>
              <a:rPr lang="hu-HU" sz="1200" dirty="0" smtClean="0">
                <a:solidFill>
                  <a:srgbClr val="232323"/>
                </a:solidFill>
                <a:latin typeface="Calibri Light" panose="020F0302020204030204" pitchFamily="34" charset="0"/>
              </a:rPr>
              <a:t>) végignézzük a vizsgált négyzet sorait és oszlopait. Két </a:t>
            </a:r>
            <a:r>
              <a:rPr lang="hu-HU" sz="1200" i="1" dirty="0" smtClean="0">
                <a:solidFill>
                  <a:srgbClr val="232323"/>
                </a:solidFill>
                <a:latin typeface="Calibri Light" panose="020F0302020204030204" pitchFamily="34" charset="0"/>
              </a:rPr>
              <a:t>for</a:t>
            </a:r>
            <a:r>
              <a:rPr lang="hu-HU" sz="1200" dirty="0" smtClean="0">
                <a:solidFill>
                  <a:srgbClr val="232323"/>
                </a:solidFill>
                <a:latin typeface="Calibri Light" panose="020F0302020204030204" pitchFamily="34" charset="0"/>
              </a:rPr>
              <a:t>-t ágyazunk egymásba, a felső a oszlopokat az alsó pedig a sorok számát növeli.</a:t>
            </a:r>
          </a:p>
        </p:txBody>
      </p:sp>
      <p:cxnSp>
        <p:nvCxnSpPr>
          <p:cNvPr id="26" name="Straight Arrow Connector 25"/>
          <p:cNvCxnSpPr>
            <a:stCxn id="24" idx="1"/>
          </p:cNvCxnSpPr>
          <p:nvPr/>
        </p:nvCxnSpPr>
        <p:spPr>
          <a:xfrm flipH="1">
            <a:off x="4555331" y="3738855"/>
            <a:ext cx="1752123" cy="57597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6126480" y="4180062"/>
            <a:ext cx="4333875" cy="6457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dirty="0" smtClean="0">
                <a:solidFill>
                  <a:srgbClr val="232323"/>
                </a:solidFill>
                <a:latin typeface="Calibri Light" panose="020F0302020204030204" pitchFamily="34" charset="0"/>
              </a:rPr>
              <a:t>Létrehozzuk a pixel nevű integer típusú változónkat melynek rögtön értéket is adunk. A </a:t>
            </a:r>
            <a:r>
              <a:rPr lang="hu-HU" sz="1200" i="1" dirty="0" smtClean="0">
                <a:solidFill>
                  <a:srgbClr val="232323"/>
                </a:solidFill>
                <a:latin typeface="Calibri Light" panose="020F0302020204030204" pitchFamily="34" charset="0"/>
              </a:rPr>
              <a:t>result</a:t>
            </a:r>
            <a:r>
              <a:rPr lang="hu-HU" sz="1200" dirty="0" smtClean="0">
                <a:solidFill>
                  <a:srgbClr val="232323"/>
                </a:solidFill>
                <a:latin typeface="Calibri Light" panose="020F0302020204030204" pitchFamily="34" charset="0"/>
              </a:rPr>
              <a:t> változónk értéke az </a:t>
            </a:r>
            <a:r>
              <a:rPr lang="hu-HU" sz="1200" i="1" dirty="0" smtClean="0">
                <a:solidFill>
                  <a:srgbClr val="232323"/>
                </a:solidFill>
                <a:latin typeface="Calibri Light" panose="020F0302020204030204" pitchFamily="34" charset="0"/>
              </a:rPr>
              <a:t>x</a:t>
            </a:r>
            <a:r>
              <a:rPr lang="hu-HU" sz="1200" dirty="0" smtClean="0">
                <a:solidFill>
                  <a:srgbClr val="232323"/>
                </a:solidFill>
                <a:latin typeface="Calibri Light" panose="020F0302020204030204" pitchFamily="34" charset="0"/>
              </a:rPr>
              <a:t> és </a:t>
            </a:r>
            <a:r>
              <a:rPr lang="hu-HU" sz="1200" i="1" dirty="0" smtClean="0">
                <a:solidFill>
                  <a:srgbClr val="232323"/>
                </a:solidFill>
                <a:latin typeface="Calibri Light" panose="020F0302020204030204" pitchFamily="34" charset="0"/>
              </a:rPr>
              <a:t>y</a:t>
            </a:r>
            <a:r>
              <a:rPr lang="hu-HU" sz="1200" dirty="0" smtClean="0">
                <a:solidFill>
                  <a:srgbClr val="232323"/>
                </a:solidFill>
                <a:latin typeface="Calibri Light" panose="020F0302020204030204" pitchFamily="34" charset="0"/>
              </a:rPr>
              <a:t> koordinátából kikért RGB érték lesz. </a:t>
            </a:r>
          </a:p>
        </p:txBody>
      </p:sp>
      <p:cxnSp>
        <p:nvCxnSpPr>
          <p:cNvPr id="30" name="Straight Arrow Connector 29"/>
          <p:cNvCxnSpPr>
            <a:stCxn id="28" idx="1"/>
          </p:cNvCxnSpPr>
          <p:nvPr/>
        </p:nvCxnSpPr>
        <p:spPr>
          <a:xfrm flipH="1">
            <a:off x="5130800" y="4502948"/>
            <a:ext cx="995680" cy="107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002655" y="5027291"/>
            <a:ext cx="4333875" cy="545419"/>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dirty="0" smtClean="0">
                <a:solidFill>
                  <a:srgbClr val="232323"/>
                </a:solidFill>
                <a:latin typeface="Calibri Light" panose="020F0302020204030204" pitchFamily="34" charset="0"/>
              </a:rPr>
              <a:t>Az </a:t>
            </a:r>
            <a:r>
              <a:rPr lang="hu-HU" sz="1200" i="1" dirty="0" smtClean="0">
                <a:solidFill>
                  <a:srgbClr val="232323"/>
                </a:solidFill>
                <a:latin typeface="Calibri Light" panose="020F0302020204030204" pitchFamily="34" charset="0"/>
              </a:rPr>
              <a:t>RGB</a:t>
            </a:r>
            <a:r>
              <a:rPr lang="hu-HU" sz="1200" dirty="0" smtClean="0">
                <a:solidFill>
                  <a:srgbClr val="232323"/>
                </a:solidFill>
                <a:latin typeface="Calibri Light" panose="020F0302020204030204" pitchFamily="34" charset="0"/>
              </a:rPr>
              <a:t> értékeket külön tömbökre bontjuk, és az adott értéket eltároljuk. Így kapunk 2304 darab </a:t>
            </a:r>
            <a:r>
              <a:rPr lang="hu-HU" sz="1200" i="1" dirty="0" smtClean="0">
                <a:solidFill>
                  <a:srgbClr val="232323"/>
                </a:solidFill>
                <a:latin typeface="Calibri Light" panose="020F0302020204030204" pitchFamily="34" charset="0"/>
              </a:rPr>
              <a:t>red</a:t>
            </a:r>
            <a:r>
              <a:rPr lang="hu-HU" sz="1200" dirty="0" smtClean="0">
                <a:solidFill>
                  <a:srgbClr val="232323"/>
                </a:solidFill>
                <a:latin typeface="Calibri Light" panose="020F0302020204030204" pitchFamily="34" charset="0"/>
              </a:rPr>
              <a:t>, </a:t>
            </a:r>
            <a:r>
              <a:rPr lang="hu-HU" sz="1200" i="1" dirty="0" smtClean="0">
                <a:solidFill>
                  <a:srgbClr val="232323"/>
                </a:solidFill>
                <a:latin typeface="Calibri Light" panose="020F0302020204030204" pitchFamily="34" charset="0"/>
              </a:rPr>
              <a:t>green</a:t>
            </a:r>
            <a:r>
              <a:rPr lang="hu-HU" sz="1200" dirty="0" smtClean="0">
                <a:solidFill>
                  <a:srgbClr val="232323"/>
                </a:solidFill>
                <a:latin typeface="Calibri Light" panose="020F0302020204030204" pitchFamily="34" charset="0"/>
              </a:rPr>
              <a:t> és </a:t>
            </a:r>
            <a:r>
              <a:rPr lang="hu-HU" sz="1200" i="1" dirty="0" smtClean="0">
                <a:solidFill>
                  <a:srgbClr val="232323"/>
                </a:solidFill>
                <a:latin typeface="Calibri Light" panose="020F0302020204030204" pitchFamily="34" charset="0"/>
              </a:rPr>
              <a:t>blue</a:t>
            </a:r>
            <a:r>
              <a:rPr lang="hu-HU" sz="1200" dirty="0" smtClean="0">
                <a:solidFill>
                  <a:srgbClr val="232323"/>
                </a:solidFill>
                <a:latin typeface="Calibri Light" panose="020F0302020204030204" pitchFamily="34" charset="0"/>
              </a:rPr>
              <a:t> értéket.</a:t>
            </a:r>
          </a:p>
        </p:txBody>
      </p:sp>
      <p:cxnSp>
        <p:nvCxnSpPr>
          <p:cNvPr id="34" name="Straight Arrow Connector 33"/>
          <p:cNvCxnSpPr>
            <a:stCxn id="32" idx="1"/>
          </p:cNvCxnSpPr>
          <p:nvPr/>
        </p:nvCxnSpPr>
        <p:spPr>
          <a:xfrm flipH="1" flipV="1">
            <a:off x="5038725" y="5229225"/>
            <a:ext cx="963930" cy="7077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39062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      SZÍNÉRZÉKELÉS </a:t>
            </a:r>
            <a:r>
              <a:rPr lang="hu-HU" dirty="0"/>
              <a:t>- </a:t>
            </a:r>
            <a:r>
              <a:rPr lang="hu-HU" dirty="0" smtClean="0"/>
              <a:t>ÁTLAGOLÁS</a:t>
            </a:r>
            <a:endParaRPr lang="hu-HU" dirty="0"/>
          </a:p>
        </p:txBody>
      </p:sp>
      <p:pic>
        <p:nvPicPr>
          <p:cNvPr id="4" name="Content Placeholder 3"/>
          <p:cNvPicPr>
            <a:picLocks noGrp="1" noChangeAspect="1"/>
          </p:cNvPicPr>
          <p:nvPr>
            <p:ph idx="1"/>
          </p:nvPr>
        </p:nvPicPr>
        <p:blipFill>
          <a:blip r:embed="rId2"/>
          <a:stretch>
            <a:fillRect/>
          </a:stretch>
        </p:blipFill>
        <p:spPr>
          <a:xfrm>
            <a:off x="844476" y="2046288"/>
            <a:ext cx="4162574" cy="4022725"/>
          </a:xfrm>
          <a:prstGeom prst="rect">
            <a:avLst/>
          </a:prstGeom>
        </p:spPr>
      </p:pic>
      <p:pic>
        <p:nvPicPr>
          <p:cNvPr id="5" name="Picture 2" descr="Color palette with brush for art educatio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71904" y="1011981"/>
            <a:ext cx="547757" cy="59055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5938016" y="2162174"/>
            <a:ext cx="4463284" cy="12382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dirty="0" smtClean="0">
                <a:solidFill>
                  <a:srgbClr val="232323"/>
                </a:solidFill>
                <a:latin typeface="Calibri Light" panose="020F0302020204030204" pitchFamily="34" charset="0"/>
              </a:rPr>
              <a:t>Az átlagoláshoz szintén egy </a:t>
            </a:r>
            <a:r>
              <a:rPr lang="hu-HU" sz="1200" i="1" dirty="0" smtClean="0">
                <a:solidFill>
                  <a:srgbClr val="232323"/>
                </a:solidFill>
                <a:latin typeface="Calibri Light" panose="020F0302020204030204" pitchFamily="34" charset="0"/>
              </a:rPr>
              <a:t>for</a:t>
            </a:r>
            <a:r>
              <a:rPr lang="hu-HU" sz="1200" dirty="0" smtClean="0">
                <a:solidFill>
                  <a:srgbClr val="232323"/>
                </a:solidFill>
                <a:latin typeface="Calibri Light" panose="020F0302020204030204" pitchFamily="34" charset="0"/>
              </a:rPr>
              <a:t> ismétlő szerkezetet használunk ami 2304-szer fog ismétlődi, tehát pont annyiszor ahány </a:t>
            </a:r>
            <a:r>
              <a:rPr lang="hu-HU" sz="1200" i="1" dirty="0" smtClean="0">
                <a:solidFill>
                  <a:srgbClr val="232323"/>
                </a:solidFill>
                <a:latin typeface="Calibri Light" panose="020F0302020204030204" pitchFamily="34" charset="0"/>
              </a:rPr>
              <a:t>red, green, blue </a:t>
            </a:r>
            <a:r>
              <a:rPr lang="hu-HU" sz="1200" dirty="0" smtClean="0">
                <a:solidFill>
                  <a:srgbClr val="232323"/>
                </a:solidFill>
                <a:latin typeface="Calibri Light" panose="020F0302020204030204" pitchFamily="34" charset="0"/>
              </a:rPr>
              <a:t>értékünk van. Létrehoztunk még egy </a:t>
            </a:r>
            <a:r>
              <a:rPr lang="hu-HU" sz="1200" i="1" dirty="0" smtClean="0">
                <a:solidFill>
                  <a:srgbClr val="232323"/>
                </a:solidFill>
                <a:latin typeface="Calibri Light" panose="020F0302020204030204" pitchFamily="34" charset="0"/>
              </a:rPr>
              <a:t>atlr, altg, atlb </a:t>
            </a:r>
            <a:r>
              <a:rPr lang="hu-HU" sz="1200" dirty="0" smtClean="0">
                <a:solidFill>
                  <a:srgbClr val="232323"/>
                </a:solidFill>
                <a:latin typeface="Calibri Light" panose="020F0302020204030204" pitchFamily="34" charset="0"/>
              </a:rPr>
              <a:t>ideglenes változót is. Ez olyan mint amikor egy tantárgyból számítanánk az átlagunkat. A </a:t>
            </a:r>
            <a:r>
              <a:rPr lang="hu-HU" sz="1200" i="1" dirty="0" smtClean="0">
                <a:solidFill>
                  <a:srgbClr val="232323"/>
                </a:solidFill>
                <a:latin typeface="Calibri Light" panose="020F0302020204030204" pitchFamily="34" charset="0"/>
              </a:rPr>
              <a:t>+= </a:t>
            </a:r>
            <a:r>
              <a:rPr lang="hu-HU" sz="1200" dirty="0" smtClean="0">
                <a:solidFill>
                  <a:srgbClr val="232323"/>
                </a:solidFill>
                <a:latin typeface="Calibri Light" panose="020F0302020204030204" pitchFamily="34" charset="0"/>
              </a:rPr>
              <a:t>azt jelenti hogy pl. atlr értéke nem egyenlő lesz, hanem folyton hozzáadódik a </a:t>
            </a:r>
            <a:r>
              <a:rPr lang="hu-HU" sz="1200" i="1" dirty="0" smtClean="0">
                <a:solidFill>
                  <a:srgbClr val="232323"/>
                </a:solidFill>
                <a:latin typeface="Calibri Light" panose="020F0302020204030204" pitchFamily="34" charset="0"/>
              </a:rPr>
              <a:t>clr[i] </a:t>
            </a:r>
            <a:r>
              <a:rPr lang="hu-HU" sz="1200" dirty="0" smtClean="0">
                <a:solidFill>
                  <a:srgbClr val="232323"/>
                </a:solidFill>
                <a:latin typeface="Calibri Light" panose="020F0302020204030204" pitchFamily="34" charset="0"/>
              </a:rPr>
              <a:t>értéke.</a:t>
            </a:r>
            <a:endParaRPr lang="hu-HU" sz="1200" i="1" dirty="0" smtClean="0">
              <a:solidFill>
                <a:srgbClr val="232323"/>
              </a:solidFill>
              <a:latin typeface="Calibri Light" panose="020F0302020204030204" pitchFamily="34" charset="0"/>
            </a:endParaRPr>
          </a:p>
        </p:txBody>
      </p:sp>
      <p:cxnSp>
        <p:nvCxnSpPr>
          <p:cNvPr id="8" name="Straight Arrow Connector 7"/>
          <p:cNvCxnSpPr>
            <a:stCxn id="6" idx="1"/>
          </p:cNvCxnSpPr>
          <p:nvPr/>
        </p:nvCxnSpPr>
        <p:spPr>
          <a:xfrm flipH="1" flipV="1">
            <a:off x="4048125" y="2771775"/>
            <a:ext cx="1889891"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5833241" y="3806031"/>
            <a:ext cx="4463284" cy="1070770"/>
          </a:xfrm>
          <a:prstGeom prst="round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dirty="0" smtClean="0">
                <a:solidFill>
                  <a:srgbClr val="232323"/>
                </a:solidFill>
                <a:latin typeface="Calibri Light" panose="020F0302020204030204" pitchFamily="34" charset="0"/>
              </a:rPr>
              <a:t>Ha átlagot számítunk akkor nem elég összeadnunk a számokat, hanem el is kell osztanunk annyival amennyi számot összeadtunk. Így a következő lépésben tulajdonképpen </a:t>
            </a:r>
            <a:r>
              <a:rPr lang="hu-HU" sz="1200" i="1" dirty="0" smtClean="0">
                <a:solidFill>
                  <a:srgbClr val="232323"/>
                </a:solidFill>
                <a:latin typeface="Calibri Light" panose="020F0302020204030204" pitchFamily="34" charset="0"/>
              </a:rPr>
              <a:t>2304</a:t>
            </a:r>
            <a:r>
              <a:rPr lang="hu-HU" sz="1200" dirty="0" smtClean="0">
                <a:solidFill>
                  <a:srgbClr val="232323"/>
                </a:solidFill>
                <a:latin typeface="Calibri Light" panose="020F0302020204030204" pitchFamily="34" charset="0"/>
              </a:rPr>
              <a:t>-el is oszthatnánk, mivel annyi értékünk van, de ezt dinamikusabban is megtehetjük:</a:t>
            </a:r>
            <a:r>
              <a:rPr lang="hu-HU" sz="1200" i="1" dirty="0">
                <a:solidFill>
                  <a:srgbClr val="232323"/>
                </a:solidFill>
                <a:latin typeface="Calibri Light" panose="020F0302020204030204" pitchFamily="34" charset="0"/>
              </a:rPr>
              <a:t> </a:t>
            </a:r>
            <a:endParaRPr lang="hu-HU" sz="1200" i="1" dirty="0" smtClean="0">
              <a:solidFill>
                <a:srgbClr val="232323"/>
              </a:solidFill>
              <a:latin typeface="Calibri Light" panose="020F0302020204030204" pitchFamily="34" charset="0"/>
            </a:endParaRPr>
          </a:p>
          <a:p>
            <a:pPr algn="just"/>
            <a:r>
              <a:rPr lang="hu-HU" sz="1200" dirty="0" smtClean="0">
                <a:solidFill>
                  <a:srgbClr val="232323"/>
                </a:solidFill>
                <a:latin typeface="Calibri Light" panose="020F0302020204030204" pitchFamily="34" charset="0"/>
              </a:rPr>
              <a:t>pl. </a:t>
            </a:r>
            <a:r>
              <a:rPr lang="hu-HU" sz="1200" i="1" dirty="0" smtClean="0">
                <a:solidFill>
                  <a:srgbClr val="232323"/>
                </a:solidFill>
                <a:latin typeface="Calibri Light" panose="020F0302020204030204" pitchFamily="34" charset="0"/>
              </a:rPr>
              <a:t>clr.length </a:t>
            </a:r>
            <a:r>
              <a:rPr lang="hu-HU" sz="1200" dirty="0" smtClean="0">
                <a:solidFill>
                  <a:srgbClr val="232323"/>
                </a:solidFill>
                <a:latin typeface="Calibri Light" panose="020F0302020204030204" pitchFamily="34" charset="0"/>
              </a:rPr>
              <a:t>parancs a </a:t>
            </a:r>
            <a:r>
              <a:rPr lang="hu-HU" sz="1200" i="1" dirty="0" smtClean="0">
                <a:solidFill>
                  <a:srgbClr val="232323"/>
                </a:solidFill>
                <a:latin typeface="Calibri Light" panose="020F0302020204030204" pitchFamily="34" charset="0"/>
              </a:rPr>
              <a:t>clr</a:t>
            </a:r>
            <a:r>
              <a:rPr lang="hu-HU" sz="1200" dirty="0" smtClean="0">
                <a:solidFill>
                  <a:srgbClr val="232323"/>
                </a:solidFill>
                <a:latin typeface="Calibri Light" panose="020F0302020204030204" pitchFamily="34" charset="0"/>
              </a:rPr>
              <a:t> tömb méretét fogja nekünk visszaadni.</a:t>
            </a:r>
          </a:p>
        </p:txBody>
      </p:sp>
      <p:cxnSp>
        <p:nvCxnSpPr>
          <p:cNvPr id="11" name="Straight Arrow Connector 10"/>
          <p:cNvCxnSpPr>
            <a:stCxn id="9" idx="1"/>
          </p:cNvCxnSpPr>
          <p:nvPr/>
        </p:nvCxnSpPr>
        <p:spPr>
          <a:xfrm flipH="1" flipV="1">
            <a:off x="4371975" y="4238625"/>
            <a:ext cx="1461266" cy="10279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3256663" y="5066707"/>
            <a:ext cx="4463284" cy="4976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hu-HU" sz="1200" dirty="0" smtClean="0">
                <a:solidFill>
                  <a:srgbClr val="232323"/>
                </a:solidFill>
                <a:latin typeface="Calibri Light" panose="020F0302020204030204" pitchFamily="34" charset="0"/>
              </a:rPr>
              <a:t>Az </a:t>
            </a:r>
            <a:r>
              <a:rPr lang="hu-HU" sz="1200" i="1" dirty="0" smtClean="0">
                <a:solidFill>
                  <a:srgbClr val="232323"/>
                </a:solidFill>
                <a:latin typeface="Calibri Light" panose="020F0302020204030204" pitchFamily="34" charset="0"/>
              </a:rPr>
              <a:t>Rc, Gc, Bc </a:t>
            </a:r>
            <a:r>
              <a:rPr lang="hu-HU" sz="1200" dirty="0" smtClean="0">
                <a:solidFill>
                  <a:srgbClr val="232323"/>
                </a:solidFill>
                <a:latin typeface="Calibri Light" panose="020F0302020204030204" pitchFamily="34" charset="0"/>
              </a:rPr>
              <a:t>változók lesznek a végleges értékek amivel dolgozni fogunk. Pl. az </a:t>
            </a:r>
            <a:r>
              <a:rPr lang="hu-HU" sz="1200" i="1" dirty="0" smtClean="0">
                <a:solidFill>
                  <a:srgbClr val="232323"/>
                </a:solidFill>
                <a:latin typeface="Calibri Light" panose="020F0302020204030204" pitchFamily="34" charset="0"/>
              </a:rPr>
              <a:t>Rc </a:t>
            </a:r>
            <a:r>
              <a:rPr lang="hu-HU" sz="1200" dirty="0" smtClean="0">
                <a:solidFill>
                  <a:srgbClr val="232323"/>
                </a:solidFill>
                <a:latin typeface="Calibri Light" panose="020F0302020204030204" pitchFamily="34" charset="0"/>
              </a:rPr>
              <a:t>a 2304 darab </a:t>
            </a:r>
            <a:r>
              <a:rPr lang="hu-HU" sz="1200" dirty="0" smtClean="0">
                <a:solidFill>
                  <a:srgbClr val="C00000"/>
                </a:solidFill>
                <a:latin typeface="Calibri Light" panose="020F0302020204030204" pitchFamily="34" charset="0"/>
              </a:rPr>
              <a:t>red </a:t>
            </a:r>
            <a:r>
              <a:rPr lang="hu-HU" sz="1200" dirty="0" smtClean="0">
                <a:solidFill>
                  <a:srgbClr val="232323"/>
                </a:solidFill>
                <a:latin typeface="Calibri Light" panose="020F0302020204030204" pitchFamily="34" charset="0"/>
              </a:rPr>
              <a:t>érték átlaga.</a:t>
            </a:r>
            <a:endParaRPr lang="hu-HU" sz="1200" dirty="0" smtClean="0">
              <a:solidFill>
                <a:srgbClr val="C00000"/>
              </a:solidFill>
              <a:latin typeface="Calibri Light" panose="020F0302020204030204" pitchFamily="34" charset="0"/>
            </a:endParaRPr>
          </a:p>
        </p:txBody>
      </p:sp>
      <p:cxnSp>
        <p:nvCxnSpPr>
          <p:cNvPr id="14" name="Straight Arrow Connector 13"/>
          <p:cNvCxnSpPr>
            <a:stCxn id="12" idx="1"/>
          </p:cNvCxnSpPr>
          <p:nvPr/>
        </p:nvCxnSpPr>
        <p:spPr>
          <a:xfrm flipH="1" flipV="1">
            <a:off x="2619375" y="5066707"/>
            <a:ext cx="637288" cy="248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52426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      </a:t>
            </a:r>
            <a:r>
              <a:rPr lang="hu-HU" dirty="0"/>
              <a:t>SZÍNÉRZÉKELÉS</a:t>
            </a:r>
          </a:p>
        </p:txBody>
      </p:sp>
      <p:sp>
        <p:nvSpPr>
          <p:cNvPr id="4" name="Rectangle 3"/>
          <p:cNvSpPr/>
          <p:nvPr/>
        </p:nvSpPr>
        <p:spPr>
          <a:xfrm>
            <a:off x="1478435" y="3592807"/>
            <a:ext cx="933450" cy="933450"/>
          </a:xfrm>
          <a:prstGeom prst="rect">
            <a:avLst/>
          </a:prstGeom>
          <a:solidFill>
            <a:srgbClr val="106C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106CB7"/>
              </a:solidFill>
            </a:endParaRPr>
          </a:p>
        </p:txBody>
      </p:sp>
      <p:sp>
        <p:nvSpPr>
          <p:cNvPr id="6" name="TextBox 5"/>
          <p:cNvSpPr txBox="1"/>
          <p:nvPr/>
        </p:nvSpPr>
        <p:spPr>
          <a:xfrm>
            <a:off x="961713" y="3113179"/>
            <a:ext cx="2152128" cy="369332"/>
          </a:xfrm>
          <a:prstGeom prst="rect">
            <a:avLst/>
          </a:prstGeom>
          <a:noFill/>
        </p:spPr>
        <p:txBody>
          <a:bodyPr wrap="none" rtlCol="0">
            <a:spAutoFit/>
          </a:bodyPr>
          <a:lstStyle/>
          <a:p>
            <a:r>
              <a:rPr lang="hu-HU" dirty="0" smtClean="0"/>
              <a:t>A kinagyított négyzet</a:t>
            </a:r>
            <a:endParaRPr lang="hu-HU" dirty="0"/>
          </a:p>
        </p:txBody>
      </p:sp>
      <p:pic>
        <p:nvPicPr>
          <p:cNvPr id="9" name="Picture 2" descr="Color palette with brush for art educatio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71904" y="1011981"/>
            <a:ext cx="54775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2837616" y="3760389"/>
            <a:ext cx="2409825" cy="752475"/>
          </a:xfrm>
          <a:prstGeom prst="rect">
            <a:avLst/>
          </a:prstGeom>
        </p:spPr>
      </p:pic>
      <p:sp>
        <p:nvSpPr>
          <p:cNvPr id="12" name="Rectangle 11"/>
          <p:cNvSpPr/>
          <p:nvPr/>
        </p:nvSpPr>
        <p:spPr>
          <a:xfrm>
            <a:off x="6126480" y="3592807"/>
            <a:ext cx="933450" cy="933450"/>
          </a:xfrm>
          <a:prstGeom prst="rect">
            <a:avLst/>
          </a:prstGeom>
          <a:solidFill>
            <a:srgbClr val="106C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extBox 13"/>
          <p:cNvSpPr txBox="1"/>
          <p:nvPr/>
        </p:nvSpPr>
        <p:spPr>
          <a:xfrm>
            <a:off x="7100769" y="3551051"/>
            <a:ext cx="817853" cy="369332"/>
          </a:xfrm>
          <a:prstGeom prst="rect">
            <a:avLst/>
          </a:prstGeom>
          <a:noFill/>
        </p:spPr>
        <p:txBody>
          <a:bodyPr wrap="none" rtlCol="0">
            <a:spAutoFit/>
          </a:bodyPr>
          <a:lstStyle/>
          <a:p>
            <a:r>
              <a:rPr lang="hu-HU" dirty="0" smtClean="0">
                <a:solidFill>
                  <a:srgbClr val="C00000"/>
                </a:solidFill>
              </a:rPr>
              <a:t>R</a:t>
            </a:r>
            <a:r>
              <a:rPr lang="hu-HU" dirty="0" smtClean="0"/>
              <a:t> = 16 </a:t>
            </a:r>
            <a:endParaRPr lang="hu-HU" dirty="0"/>
          </a:p>
        </p:txBody>
      </p:sp>
      <p:sp>
        <p:nvSpPr>
          <p:cNvPr id="15" name="TextBox 14"/>
          <p:cNvSpPr txBox="1"/>
          <p:nvPr/>
        </p:nvSpPr>
        <p:spPr>
          <a:xfrm>
            <a:off x="7099272" y="3874865"/>
            <a:ext cx="955711" cy="369332"/>
          </a:xfrm>
          <a:prstGeom prst="rect">
            <a:avLst/>
          </a:prstGeom>
          <a:noFill/>
        </p:spPr>
        <p:txBody>
          <a:bodyPr wrap="none" rtlCol="0">
            <a:spAutoFit/>
          </a:bodyPr>
          <a:lstStyle/>
          <a:p>
            <a:r>
              <a:rPr lang="hu-HU" dirty="0">
                <a:solidFill>
                  <a:schemeClr val="accent5">
                    <a:lumMod val="75000"/>
                  </a:schemeClr>
                </a:solidFill>
              </a:rPr>
              <a:t>G</a:t>
            </a:r>
            <a:r>
              <a:rPr lang="hu-HU" dirty="0" smtClean="0"/>
              <a:t> = 108 </a:t>
            </a:r>
            <a:endParaRPr lang="hu-HU" dirty="0"/>
          </a:p>
        </p:txBody>
      </p:sp>
      <p:sp>
        <p:nvSpPr>
          <p:cNvPr id="16" name="TextBox 15"/>
          <p:cNvSpPr txBox="1"/>
          <p:nvPr/>
        </p:nvSpPr>
        <p:spPr>
          <a:xfrm>
            <a:off x="7097775" y="4185498"/>
            <a:ext cx="934871" cy="369332"/>
          </a:xfrm>
          <a:prstGeom prst="rect">
            <a:avLst/>
          </a:prstGeom>
          <a:noFill/>
        </p:spPr>
        <p:txBody>
          <a:bodyPr wrap="none" rtlCol="0">
            <a:spAutoFit/>
          </a:bodyPr>
          <a:lstStyle/>
          <a:p>
            <a:r>
              <a:rPr lang="hu-HU" dirty="0">
                <a:solidFill>
                  <a:srgbClr val="0070C0"/>
                </a:solidFill>
              </a:rPr>
              <a:t>B</a:t>
            </a:r>
            <a:r>
              <a:rPr lang="hu-HU" dirty="0" smtClean="0"/>
              <a:t> = 183 </a:t>
            </a:r>
            <a:endParaRPr lang="hu-HU" dirty="0"/>
          </a:p>
        </p:txBody>
      </p:sp>
      <p:sp>
        <p:nvSpPr>
          <p:cNvPr id="17" name="TextBox 16"/>
          <p:cNvSpPr txBox="1"/>
          <p:nvPr/>
        </p:nvSpPr>
        <p:spPr>
          <a:xfrm>
            <a:off x="9379034" y="3204425"/>
            <a:ext cx="1191801" cy="369332"/>
          </a:xfrm>
          <a:prstGeom prst="rect">
            <a:avLst/>
          </a:prstGeom>
          <a:noFill/>
        </p:spPr>
        <p:txBody>
          <a:bodyPr wrap="none" rtlCol="0">
            <a:spAutoFit/>
          </a:bodyPr>
          <a:lstStyle/>
          <a:p>
            <a:r>
              <a:rPr lang="hu-HU" dirty="0" smtClean="0"/>
              <a:t>Color.</a:t>
            </a:r>
            <a:r>
              <a:rPr lang="hu-HU" i="1" dirty="0" smtClean="0">
                <a:solidFill>
                  <a:srgbClr val="0000FF"/>
                </a:solidFill>
              </a:rPr>
              <a:t>BLUE</a:t>
            </a:r>
            <a:endParaRPr lang="hu-HU" i="1" dirty="0">
              <a:solidFill>
                <a:srgbClr val="0000FF"/>
              </a:solidFill>
            </a:endParaRPr>
          </a:p>
        </p:txBody>
      </p:sp>
      <p:pic>
        <p:nvPicPr>
          <p:cNvPr id="6146" name="Picture 2" descr="Is not equal to mathematical symbol"/>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8216190" y="3722289"/>
            <a:ext cx="943583" cy="64871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0472619" y="3551051"/>
            <a:ext cx="700833" cy="369332"/>
          </a:xfrm>
          <a:prstGeom prst="rect">
            <a:avLst/>
          </a:prstGeom>
          <a:noFill/>
        </p:spPr>
        <p:txBody>
          <a:bodyPr wrap="none" rtlCol="0">
            <a:spAutoFit/>
          </a:bodyPr>
          <a:lstStyle/>
          <a:p>
            <a:r>
              <a:rPr lang="hu-HU" dirty="0" smtClean="0">
                <a:solidFill>
                  <a:srgbClr val="C00000"/>
                </a:solidFill>
              </a:rPr>
              <a:t>R</a:t>
            </a:r>
            <a:r>
              <a:rPr lang="hu-HU" dirty="0" smtClean="0"/>
              <a:t> = 0 </a:t>
            </a:r>
            <a:endParaRPr lang="hu-HU" dirty="0"/>
          </a:p>
        </p:txBody>
      </p:sp>
      <p:sp>
        <p:nvSpPr>
          <p:cNvPr id="20" name="TextBox 19"/>
          <p:cNvSpPr txBox="1"/>
          <p:nvPr/>
        </p:nvSpPr>
        <p:spPr>
          <a:xfrm>
            <a:off x="10471122" y="3874865"/>
            <a:ext cx="721672" cy="369332"/>
          </a:xfrm>
          <a:prstGeom prst="rect">
            <a:avLst/>
          </a:prstGeom>
          <a:noFill/>
        </p:spPr>
        <p:txBody>
          <a:bodyPr wrap="none" rtlCol="0">
            <a:spAutoFit/>
          </a:bodyPr>
          <a:lstStyle/>
          <a:p>
            <a:r>
              <a:rPr lang="hu-HU" dirty="0">
                <a:solidFill>
                  <a:schemeClr val="accent5">
                    <a:lumMod val="75000"/>
                  </a:schemeClr>
                </a:solidFill>
              </a:rPr>
              <a:t>G</a:t>
            </a:r>
            <a:r>
              <a:rPr lang="hu-HU" dirty="0" smtClean="0"/>
              <a:t> = 0 </a:t>
            </a:r>
            <a:endParaRPr lang="hu-HU" dirty="0"/>
          </a:p>
        </p:txBody>
      </p:sp>
      <p:sp>
        <p:nvSpPr>
          <p:cNvPr id="21" name="TextBox 20"/>
          <p:cNvSpPr txBox="1"/>
          <p:nvPr/>
        </p:nvSpPr>
        <p:spPr>
          <a:xfrm>
            <a:off x="10469625" y="4185498"/>
            <a:ext cx="934871" cy="369332"/>
          </a:xfrm>
          <a:prstGeom prst="rect">
            <a:avLst/>
          </a:prstGeom>
          <a:noFill/>
        </p:spPr>
        <p:txBody>
          <a:bodyPr wrap="none" rtlCol="0">
            <a:spAutoFit/>
          </a:bodyPr>
          <a:lstStyle/>
          <a:p>
            <a:r>
              <a:rPr lang="hu-HU" dirty="0">
                <a:solidFill>
                  <a:srgbClr val="0070C0"/>
                </a:solidFill>
              </a:rPr>
              <a:t>B</a:t>
            </a:r>
            <a:r>
              <a:rPr lang="hu-HU" dirty="0" smtClean="0"/>
              <a:t> = 255 </a:t>
            </a:r>
            <a:endParaRPr lang="hu-HU" dirty="0"/>
          </a:p>
        </p:txBody>
      </p:sp>
      <p:cxnSp>
        <p:nvCxnSpPr>
          <p:cNvPr id="22" name="Straight Connector 21"/>
          <p:cNvCxnSpPr/>
          <p:nvPr/>
        </p:nvCxnSpPr>
        <p:spPr>
          <a:xfrm>
            <a:off x="5581650" y="2695575"/>
            <a:ext cx="0" cy="276225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9508210" y="3592807"/>
            <a:ext cx="933450" cy="93345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TextBox 22"/>
          <p:cNvSpPr txBox="1"/>
          <p:nvPr/>
        </p:nvSpPr>
        <p:spPr>
          <a:xfrm>
            <a:off x="5664230" y="3179101"/>
            <a:ext cx="1952201" cy="369332"/>
          </a:xfrm>
          <a:prstGeom prst="rect">
            <a:avLst/>
          </a:prstGeom>
          <a:noFill/>
        </p:spPr>
        <p:txBody>
          <a:bodyPr wrap="none" rtlCol="0">
            <a:spAutoFit/>
          </a:bodyPr>
          <a:lstStyle/>
          <a:p>
            <a:r>
              <a:rPr lang="hu-HU" dirty="0" smtClean="0"/>
              <a:t>Beolvasott négyzet</a:t>
            </a:r>
            <a:endParaRPr lang="hu-HU" i="1" dirty="0">
              <a:solidFill>
                <a:srgbClr val="0000FF"/>
              </a:solidFill>
            </a:endParaRPr>
          </a:p>
        </p:txBody>
      </p:sp>
    </p:spTree>
    <p:extLst>
      <p:ext uri="{BB962C8B-B14F-4D97-AF65-F5344CB8AC3E}">
        <p14:creationId xmlns:p14="http://schemas.microsoft.com/office/powerpoint/2010/main" val="5636741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1819</TotalTime>
  <Words>2660</Words>
  <Application>Microsoft Office PowerPoint</Application>
  <PresentationFormat>Widescreen</PresentationFormat>
  <Paragraphs>236</Paragraphs>
  <Slides>21</Slides>
  <Notes>17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Retrospect</vt:lpstr>
      <vt:lpstr>Java programozás  Rubik kockás applikáció készítése</vt:lpstr>
      <vt:lpstr>     TARTALOM</vt:lpstr>
      <vt:lpstr>     ÖTLET, MOTIVÁCIÓ</vt:lpstr>
      <vt:lpstr>      SZÍNÉRZÉKELÉS - RÁCSOZÁS</vt:lpstr>
      <vt:lpstr>      SZÍNÉRZÉKELÉS - RÁCSOZÁS</vt:lpstr>
      <vt:lpstr>      SZÍNÉRZÉKELÉS - BEOLVASÁS</vt:lpstr>
      <vt:lpstr>      SZÍNÉRZÉKELÉS - BEOLVASÁS</vt:lpstr>
      <vt:lpstr>      SZÍNÉRZÉKELÉS - ÁTLAGOLÁS</vt:lpstr>
      <vt:lpstr>      SZÍNÉRZÉKELÉS</vt:lpstr>
      <vt:lpstr>       SZÍNÉRZÉKELÉS - KONVERTÁLÁS</vt:lpstr>
      <vt:lpstr>       SZÍNÉRZÉKELÉS - HUE</vt:lpstr>
      <vt:lpstr>       SZÍNÉRZÉKELÉS - FELADAT</vt:lpstr>
      <vt:lpstr>      SZÍNÉRZÉKELÉS</vt:lpstr>
      <vt:lpstr>      ALGORITMUS</vt:lpstr>
      <vt:lpstr>      ALGORITMUS</vt:lpstr>
      <vt:lpstr>      ALGORITMUS – TÖMB RENDEZÉS</vt:lpstr>
      <vt:lpstr>      ALGORITMUS</vt:lpstr>
      <vt:lpstr>ALGORITMUS</vt:lpstr>
      <vt:lpstr>     ÖSSZEGZÉS</vt:lpstr>
      <vt:lpstr>     FELHASZNÁLT IRODALOM</vt:lpstr>
      <vt:lpstr>KÖSZÖNÖM A FIGYELMET!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Androidos applikáció a Rubik kocka kirakásához</dc:title>
  <dc:creator>Kristóf Muhi</dc:creator>
  <cp:lastModifiedBy>Kristóf Muhi</cp:lastModifiedBy>
  <cp:revision>211</cp:revision>
  <dcterms:created xsi:type="dcterms:W3CDTF">2014-11-24T16:46:50Z</dcterms:created>
  <dcterms:modified xsi:type="dcterms:W3CDTF">2015-01-10T13:47:15Z</dcterms:modified>
</cp:coreProperties>
</file>