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8" r:id="rId3"/>
    <p:sldId id="287" r:id="rId4"/>
    <p:sldId id="256" r:id="rId5"/>
    <p:sldId id="260" r:id="rId6"/>
    <p:sldId id="257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5" r:id="rId17"/>
    <p:sldId id="276" r:id="rId18"/>
    <p:sldId id="277" r:id="rId19"/>
    <p:sldId id="278" r:id="rId20"/>
    <p:sldId id="285" r:id="rId21"/>
    <p:sldId id="283" r:id="rId22"/>
    <p:sldId id="284" r:id="rId23"/>
    <p:sldId id="280" r:id="rId24"/>
    <p:sldId id="281" r:id="rId25"/>
    <p:sldId id="261" r:id="rId26"/>
    <p:sldId id="288" r:id="rId27"/>
    <p:sldId id="289" r:id="rId28"/>
    <p:sldId id="290" r:id="rId29"/>
    <p:sldId id="291" r:id="rId30"/>
    <p:sldId id="282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CC"/>
    <a:srgbClr val="FFFF99"/>
    <a:srgbClr val="838383"/>
    <a:srgbClr val="E335E7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4660"/>
  </p:normalViewPr>
  <p:slideViewPr>
    <p:cSldViewPr>
      <p:cViewPr>
        <p:scale>
          <a:sx n="75" d="100"/>
          <a:sy n="75" d="100"/>
        </p:scale>
        <p:origin x="-9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656E6-FE33-4CFA-A67E-6E2F85E163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89341BF-42DB-474D-8801-FF52A11FADF8}">
      <dgm:prSet/>
      <dgm:spPr/>
      <dgm:t>
        <a:bodyPr/>
        <a:lstStyle/>
        <a:p>
          <a:pPr rtl="0"/>
          <a:r>
            <a:rPr lang="hu-HU" b="1" dirty="0" smtClean="0"/>
            <a:t>A </a:t>
          </a:r>
          <a:r>
            <a:rPr lang="hu-HU" b="1" dirty="0" err="1" smtClean="0"/>
            <a:t>DisplayPort</a:t>
          </a:r>
          <a:r>
            <a:rPr lang="hu-HU" b="1" dirty="0" smtClean="0"/>
            <a:t> csatlakozó leginkább a HDMI csatlakozóhoz hasonlítható. Ennek megfelelően digitális hang és képi jel átvitelére alkalmas. A DVI és VGA csatlakozó leváltására hozták létre.</a:t>
          </a:r>
          <a:endParaRPr lang="hu-HU" b="1" dirty="0"/>
        </a:p>
      </dgm:t>
    </dgm:pt>
    <dgm:pt modelId="{A13576F5-9F4C-4BCD-8F9D-E0E6BBF09F5F}" type="parTrans" cxnId="{2B23366B-0921-4EAB-866D-24D89402A188}">
      <dgm:prSet/>
      <dgm:spPr/>
      <dgm:t>
        <a:bodyPr/>
        <a:lstStyle/>
        <a:p>
          <a:endParaRPr lang="hu-HU"/>
        </a:p>
      </dgm:t>
    </dgm:pt>
    <dgm:pt modelId="{4BB990CC-02BA-40F6-BABF-96B11313C979}" type="sibTrans" cxnId="{2B23366B-0921-4EAB-866D-24D89402A188}">
      <dgm:prSet/>
      <dgm:spPr/>
      <dgm:t>
        <a:bodyPr/>
        <a:lstStyle/>
        <a:p>
          <a:endParaRPr lang="hu-HU"/>
        </a:p>
      </dgm:t>
    </dgm:pt>
    <dgm:pt modelId="{F73A7E49-D804-45F1-B220-9FFC9228EA51}" type="pres">
      <dgm:prSet presAssocID="{BB6656E6-FE33-4CFA-A67E-6E2F85E163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CC4DEDC-6373-457C-AF77-DFAE2EDA77D8}" type="pres">
      <dgm:prSet presAssocID="{889341BF-42DB-474D-8801-FF52A11FADF8}" presName="linNode" presStyleCnt="0"/>
      <dgm:spPr/>
    </dgm:pt>
    <dgm:pt modelId="{4453BCC0-F8CF-4D34-91CB-BF93D80BCCF1}" type="pres">
      <dgm:prSet presAssocID="{889341BF-42DB-474D-8801-FF52A11FADF8}" presName="parentText" presStyleLbl="node1" presStyleIdx="0" presStyleCnt="1" custScaleX="277778" custLinFactNeighborX="33258" custLinFactNeighborY="152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B23366B-0921-4EAB-866D-24D89402A188}" srcId="{BB6656E6-FE33-4CFA-A67E-6E2F85E1630B}" destId="{889341BF-42DB-474D-8801-FF52A11FADF8}" srcOrd="0" destOrd="0" parTransId="{A13576F5-9F4C-4BCD-8F9D-E0E6BBF09F5F}" sibTransId="{4BB990CC-02BA-40F6-BABF-96B11313C979}"/>
    <dgm:cxn modelId="{1172DC66-4449-49D1-9DF3-4DEB048F6165}" type="presOf" srcId="{889341BF-42DB-474D-8801-FF52A11FADF8}" destId="{4453BCC0-F8CF-4D34-91CB-BF93D80BCCF1}" srcOrd="0" destOrd="0" presId="urn:microsoft.com/office/officeart/2005/8/layout/vList5"/>
    <dgm:cxn modelId="{7EA835E7-3084-4F88-B4B4-BF1F5EFAC63A}" type="presOf" srcId="{BB6656E6-FE33-4CFA-A67E-6E2F85E1630B}" destId="{F73A7E49-D804-45F1-B220-9FFC9228EA51}" srcOrd="0" destOrd="0" presId="urn:microsoft.com/office/officeart/2005/8/layout/vList5"/>
    <dgm:cxn modelId="{08C8E15F-331F-409E-9753-289FF8619D53}" type="presParOf" srcId="{F73A7E49-D804-45F1-B220-9FFC9228EA51}" destId="{2CC4DEDC-6373-457C-AF77-DFAE2EDA77D8}" srcOrd="0" destOrd="0" presId="urn:microsoft.com/office/officeart/2005/8/layout/vList5"/>
    <dgm:cxn modelId="{2238C330-1048-4555-B0FC-F0C0C1D32304}" type="presParOf" srcId="{2CC4DEDC-6373-457C-AF77-DFAE2EDA77D8}" destId="{4453BCC0-F8CF-4D34-91CB-BF93D80BCCF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6656E6-FE33-4CFA-A67E-6E2F85E163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89341BF-42DB-474D-8801-FF52A11FADF8}">
      <dgm:prSet/>
      <dgm:spPr/>
      <dgm:t>
        <a:bodyPr/>
        <a:lstStyle/>
        <a:p>
          <a:pPr rtl="0"/>
          <a:r>
            <a:rPr lang="hu-HU" b="1" dirty="0" smtClean="0"/>
            <a:t>A </a:t>
          </a:r>
          <a:r>
            <a:rPr lang="hu-HU" b="1" dirty="0" err="1" smtClean="0"/>
            <a:t>DisplayPort</a:t>
          </a:r>
          <a:r>
            <a:rPr lang="hu-HU" b="1" dirty="0" smtClean="0"/>
            <a:t> csatlakozó leginkább a HDMI csatlakozóhoz hasonlítható. Ennek megfelelően digitális hang és képi jel átvitelére alkalmas. A DVI és VGA csatlakozó leváltására hozták létre.</a:t>
          </a:r>
          <a:endParaRPr lang="hu-HU" b="1" dirty="0"/>
        </a:p>
      </dgm:t>
    </dgm:pt>
    <dgm:pt modelId="{A13576F5-9F4C-4BCD-8F9D-E0E6BBF09F5F}" type="parTrans" cxnId="{2B23366B-0921-4EAB-866D-24D89402A188}">
      <dgm:prSet/>
      <dgm:spPr/>
      <dgm:t>
        <a:bodyPr/>
        <a:lstStyle/>
        <a:p>
          <a:endParaRPr lang="hu-HU"/>
        </a:p>
      </dgm:t>
    </dgm:pt>
    <dgm:pt modelId="{4BB990CC-02BA-40F6-BABF-96B11313C979}" type="sibTrans" cxnId="{2B23366B-0921-4EAB-866D-24D89402A188}">
      <dgm:prSet/>
      <dgm:spPr/>
      <dgm:t>
        <a:bodyPr/>
        <a:lstStyle/>
        <a:p>
          <a:endParaRPr lang="hu-HU"/>
        </a:p>
      </dgm:t>
    </dgm:pt>
    <dgm:pt modelId="{F73A7E49-D804-45F1-B220-9FFC9228EA51}" type="pres">
      <dgm:prSet presAssocID="{BB6656E6-FE33-4CFA-A67E-6E2F85E163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CC4DEDC-6373-457C-AF77-DFAE2EDA77D8}" type="pres">
      <dgm:prSet presAssocID="{889341BF-42DB-474D-8801-FF52A11FADF8}" presName="linNode" presStyleCnt="0"/>
      <dgm:spPr/>
    </dgm:pt>
    <dgm:pt modelId="{4453BCC0-F8CF-4D34-91CB-BF93D80BCCF1}" type="pres">
      <dgm:prSet presAssocID="{889341BF-42DB-474D-8801-FF52A11FADF8}" presName="parentText" presStyleLbl="node1" presStyleIdx="0" presStyleCnt="1" custScaleX="277778" custLinFactX="200000" custLinFactY="-218132" custLinFactNeighborX="208525" custLinFactNeighborY="-30000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B23366B-0921-4EAB-866D-24D89402A188}" srcId="{BB6656E6-FE33-4CFA-A67E-6E2F85E1630B}" destId="{889341BF-42DB-474D-8801-FF52A11FADF8}" srcOrd="0" destOrd="0" parTransId="{A13576F5-9F4C-4BCD-8F9D-E0E6BBF09F5F}" sibTransId="{4BB990CC-02BA-40F6-BABF-96B11313C979}"/>
    <dgm:cxn modelId="{EA6849E3-FC5E-4B57-BA06-75A2D35DE602}" type="presOf" srcId="{BB6656E6-FE33-4CFA-A67E-6E2F85E1630B}" destId="{F73A7E49-D804-45F1-B220-9FFC9228EA51}" srcOrd="0" destOrd="0" presId="urn:microsoft.com/office/officeart/2005/8/layout/vList5"/>
    <dgm:cxn modelId="{EDB46BA2-4145-47D2-A3F8-444ECF87AAA8}" type="presOf" srcId="{889341BF-42DB-474D-8801-FF52A11FADF8}" destId="{4453BCC0-F8CF-4D34-91CB-BF93D80BCCF1}" srcOrd="0" destOrd="0" presId="urn:microsoft.com/office/officeart/2005/8/layout/vList5"/>
    <dgm:cxn modelId="{8D7B0FFB-BACA-41C3-A1ED-25AE529568FB}" type="presParOf" srcId="{F73A7E49-D804-45F1-B220-9FFC9228EA51}" destId="{2CC4DEDC-6373-457C-AF77-DFAE2EDA77D8}" srcOrd="0" destOrd="0" presId="urn:microsoft.com/office/officeart/2005/8/layout/vList5"/>
    <dgm:cxn modelId="{E673A3A4-A7D7-465F-BE99-DE42B4A04F85}" type="presParOf" srcId="{2CC4DEDC-6373-457C-AF77-DFAE2EDA77D8}" destId="{4453BCC0-F8CF-4D34-91CB-BF93D80BCCF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680EB6-CFBC-4DD6-ACD7-0C4244D44E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E07CD7EB-28FF-467A-9950-13D2832D5280}">
      <dgm:prSet custT="1"/>
      <dgm:spPr/>
      <dgm:t>
        <a:bodyPr/>
        <a:lstStyle/>
        <a:p>
          <a:pPr rtl="0"/>
          <a:r>
            <a:rPr lang="hu-HU" sz="1100" dirty="0" smtClean="0"/>
            <a:t>Az L2 Cache, azaz másodszintű </a:t>
          </a:r>
          <a:r>
            <a:rPr lang="hu-HU" sz="1100" dirty="0" err="1" smtClean="0"/>
            <a:t>gyorsítótár</a:t>
          </a:r>
          <a:r>
            <a:rPr lang="hu-HU" sz="1100" dirty="0" smtClean="0"/>
            <a:t> célja, hogy meggyorsítsa a processzor számára az adatok elérését. A cache akkor működik hatékonyan, ha az adatok nagyrészt a cache-ben és nem a memóriában találhatók, így minél nagyobb a cache mérete, annál több adatot tud átmenetileg tárolni.</a:t>
          </a:r>
          <a:endParaRPr lang="hu-HU" sz="1100" dirty="0"/>
        </a:p>
      </dgm:t>
    </dgm:pt>
    <dgm:pt modelId="{7B2A39A0-EA59-4FA9-9C2A-1517DF4D81B6}" type="parTrans" cxnId="{886FB2F3-FDAF-43AC-B7A7-2CBFE8A8BEDF}">
      <dgm:prSet/>
      <dgm:spPr/>
      <dgm:t>
        <a:bodyPr/>
        <a:lstStyle/>
        <a:p>
          <a:endParaRPr lang="hu-HU"/>
        </a:p>
      </dgm:t>
    </dgm:pt>
    <dgm:pt modelId="{0772FC08-212F-442A-9B18-153443854E80}" type="sibTrans" cxnId="{886FB2F3-FDAF-43AC-B7A7-2CBFE8A8BEDF}">
      <dgm:prSet/>
      <dgm:spPr/>
      <dgm:t>
        <a:bodyPr/>
        <a:lstStyle/>
        <a:p>
          <a:endParaRPr lang="hu-HU"/>
        </a:p>
      </dgm:t>
    </dgm:pt>
    <dgm:pt modelId="{FAB85D66-0742-4F34-BFB4-6A3724C9EBBA}" type="pres">
      <dgm:prSet presAssocID="{3E680EB6-CFBC-4DD6-ACD7-0C4244D44E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645FEE7-04C9-4A80-A531-E798975FA797}" type="pres">
      <dgm:prSet presAssocID="{E07CD7EB-28FF-467A-9950-13D2832D5280}" presName="parentText" presStyleLbl="node1" presStyleIdx="0" presStyleCnt="1" custLinFactNeighborX="24828" custLinFactNeighborY="-18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D2963F6-3421-4E47-A18B-C1EBD8DC70A3}" type="presOf" srcId="{3E680EB6-CFBC-4DD6-ACD7-0C4244D44E49}" destId="{FAB85D66-0742-4F34-BFB4-6A3724C9EBBA}" srcOrd="0" destOrd="0" presId="urn:microsoft.com/office/officeart/2005/8/layout/vList2"/>
    <dgm:cxn modelId="{886FB2F3-FDAF-43AC-B7A7-2CBFE8A8BEDF}" srcId="{3E680EB6-CFBC-4DD6-ACD7-0C4244D44E49}" destId="{E07CD7EB-28FF-467A-9950-13D2832D5280}" srcOrd="0" destOrd="0" parTransId="{7B2A39A0-EA59-4FA9-9C2A-1517DF4D81B6}" sibTransId="{0772FC08-212F-442A-9B18-153443854E80}"/>
    <dgm:cxn modelId="{BE277314-A6F1-4FC1-8D30-F57D11C51CB1}" type="presOf" srcId="{E07CD7EB-28FF-467A-9950-13D2832D5280}" destId="{9645FEE7-04C9-4A80-A531-E798975FA797}" srcOrd="0" destOrd="0" presId="urn:microsoft.com/office/officeart/2005/8/layout/vList2"/>
    <dgm:cxn modelId="{EE3CB527-DA1D-481F-A218-B5027DFD1B02}" type="presParOf" srcId="{FAB85D66-0742-4F34-BFB4-6A3724C9EBBA}" destId="{9645FEE7-04C9-4A80-A531-E798975FA7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C12061-87D3-46D9-82D5-10D8EC4980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8DD3657D-617E-43CA-8EA2-7665D569E053}">
      <dgm:prSet/>
      <dgm:spPr/>
      <dgm:t>
        <a:bodyPr/>
        <a:lstStyle/>
        <a:p>
          <a:pPr rtl="0"/>
          <a:r>
            <a:rPr lang="hu-HU" b="1" dirty="0" smtClean="0"/>
            <a:t>A RAID technológia alapja az adatok elosztása vagy </a:t>
          </a:r>
          <a:r>
            <a:rPr lang="hu-HU" b="1" dirty="0" err="1" smtClean="0"/>
            <a:t>replikálása</a:t>
          </a:r>
          <a:r>
            <a:rPr lang="hu-HU" b="1" dirty="0" smtClean="0"/>
            <a:t> több fizikailag független merevlemezen, egy logikai lemezt hozva létre. Minden RAID szint alapjában véve vagy az adatbiztonság növelését vagy az adatátviteli sebesség növelését szolgálja.</a:t>
          </a:r>
          <a:endParaRPr lang="hu-HU" b="1" dirty="0"/>
        </a:p>
      </dgm:t>
    </dgm:pt>
    <dgm:pt modelId="{3C23DFC6-B232-40F6-9962-32C55923FD77}" type="parTrans" cxnId="{22F9BA58-6A03-4EFD-8C4C-FECA0DB48CB5}">
      <dgm:prSet/>
      <dgm:spPr/>
      <dgm:t>
        <a:bodyPr/>
        <a:lstStyle/>
        <a:p>
          <a:endParaRPr lang="hu-HU"/>
        </a:p>
      </dgm:t>
    </dgm:pt>
    <dgm:pt modelId="{F8D5084E-E9A3-4918-96E3-74B448E6227C}" type="sibTrans" cxnId="{22F9BA58-6A03-4EFD-8C4C-FECA0DB48CB5}">
      <dgm:prSet/>
      <dgm:spPr/>
      <dgm:t>
        <a:bodyPr/>
        <a:lstStyle/>
        <a:p>
          <a:endParaRPr lang="hu-HU"/>
        </a:p>
      </dgm:t>
    </dgm:pt>
    <dgm:pt modelId="{263BB8A2-6424-4DFF-826D-09DE4875D33C}" type="pres">
      <dgm:prSet presAssocID="{4BC12061-87D3-46D9-82D5-10D8EC4980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D1A3713-284C-4F98-8E9A-B5CB7A316F9E}" type="pres">
      <dgm:prSet presAssocID="{8DD3657D-617E-43CA-8EA2-7665D569E05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FAFFF62-B195-4EEA-975B-9180BD562382}" type="presOf" srcId="{4BC12061-87D3-46D9-82D5-10D8EC49802C}" destId="{263BB8A2-6424-4DFF-826D-09DE4875D33C}" srcOrd="0" destOrd="0" presId="urn:microsoft.com/office/officeart/2005/8/layout/vList2"/>
    <dgm:cxn modelId="{22F9BA58-6A03-4EFD-8C4C-FECA0DB48CB5}" srcId="{4BC12061-87D3-46D9-82D5-10D8EC49802C}" destId="{8DD3657D-617E-43CA-8EA2-7665D569E053}" srcOrd="0" destOrd="0" parTransId="{3C23DFC6-B232-40F6-9962-32C55923FD77}" sibTransId="{F8D5084E-E9A3-4918-96E3-74B448E6227C}"/>
    <dgm:cxn modelId="{D98E894D-FACB-4D52-982D-82BAD3E5A0F1}" type="presOf" srcId="{8DD3657D-617E-43CA-8EA2-7665D569E053}" destId="{BD1A3713-284C-4F98-8E9A-B5CB7A316F9E}" srcOrd="0" destOrd="0" presId="urn:microsoft.com/office/officeart/2005/8/layout/vList2"/>
    <dgm:cxn modelId="{E8CCB113-C84A-4CA2-B2BB-1AACA7045130}" type="presParOf" srcId="{263BB8A2-6424-4DFF-826D-09DE4875D33C}" destId="{BD1A3713-284C-4F98-8E9A-B5CB7A316F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3BCC0-F8CF-4D34-91CB-BF93D80BCCF1}">
      <dsp:nvSpPr>
        <dsp:cNvPr id="0" name=""/>
        <dsp:cNvSpPr/>
      </dsp:nvSpPr>
      <dsp:spPr>
        <a:xfrm>
          <a:off x="3060" y="0"/>
          <a:ext cx="3133507" cy="830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 smtClean="0"/>
            <a:t>A </a:t>
          </a:r>
          <a:r>
            <a:rPr lang="hu-HU" sz="1100" b="1" kern="1200" dirty="0" err="1" smtClean="0"/>
            <a:t>DisplayPort</a:t>
          </a:r>
          <a:r>
            <a:rPr lang="hu-HU" sz="1100" b="1" kern="1200" dirty="0" smtClean="0"/>
            <a:t> csatlakozó leginkább a HDMI csatlakozóhoz hasonlítható. Ennek megfelelően digitális hang és képi jel átvitelére alkalmas. A DVI és VGA csatlakozó leváltására hozták létre.</a:t>
          </a:r>
          <a:endParaRPr lang="hu-HU" sz="1100" b="1" kern="1200" dirty="0"/>
        </a:p>
      </dsp:txBody>
      <dsp:txXfrm>
        <a:off x="43626" y="40566"/>
        <a:ext cx="3052375" cy="749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3BCC0-F8CF-4D34-91CB-BF93D80BCCF1}">
      <dsp:nvSpPr>
        <dsp:cNvPr id="0" name=""/>
        <dsp:cNvSpPr/>
      </dsp:nvSpPr>
      <dsp:spPr>
        <a:xfrm>
          <a:off x="3060" y="0"/>
          <a:ext cx="3133507" cy="830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 smtClean="0"/>
            <a:t>A </a:t>
          </a:r>
          <a:r>
            <a:rPr lang="hu-HU" sz="1100" b="1" kern="1200" dirty="0" err="1" smtClean="0"/>
            <a:t>DisplayPort</a:t>
          </a:r>
          <a:r>
            <a:rPr lang="hu-HU" sz="1100" b="1" kern="1200" dirty="0" smtClean="0"/>
            <a:t> csatlakozó leginkább a HDMI csatlakozóhoz hasonlítható. Ennek megfelelően digitális hang és képi jel átvitelére alkalmas. A DVI és VGA csatlakozó leváltására hozták létre.</a:t>
          </a:r>
          <a:endParaRPr lang="hu-HU" sz="1100" b="1" kern="1200" dirty="0"/>
        </a:p>
      </dsp:txBody>
      <dsp:txXfrm>
        <a:off x="43626" y="40566"/>
        <a:ext cx="3052375" cy="7498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5FEE7-04C9-4A80-A531-E798975FA797}">
      <dsp:nvSpPr>
        <dsp:cNvPr id="0" name=""/>
        <dsp:cNvSpPr/>
      </dsp:nvSpPr>
      <dsp:spPr>
        <a:xfrm>
          <a:off x="0" y="222135"/>
          <a:ext cx="3168351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Az L2 Cache, azaz másodszintű </a:t>
          </a:r>
          <a:r>
            <a:rPr lang="hu-HU" sz="1100" kern="1200" dirty="0" err="1" smtClean="0"/>
            <a:t>gyorsítótár</a:t>
          </a:r>
          <a:r>
            <a:rPr lang="hu-HU" sz="1100" kern="1200" dirty="0" smtClean="0"/>
            <a:t> célja, hogy meggyorsítsa a processzor számára az adatok elérését. A cache akkor működik hatékonyan, ha az adatok nagyrészt a cache-ben és nem a memóriában találhatók, így minél nagyobb a cache mérete, annál több adatot tud átmenetileg tárolni.</a:t>
          </a:r>
          <a:endParaRPr lang="hu-HU" sz="1100" kern="1200" dirty="0"/>
        </a:p>
      </dsp:txBody>
      <dsp:txXfrm>
        <a:off x="59399" y="281534"/>
        <a:ext cx="3049553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A3713-284C-4F98-8E9A-B5CB7A316F9E}">
      <dsp:nvSpPr>
        <dsp:cNvPr id="0" name=""/>
        <dsp:cNvSpPr/>
      </dsp:nvSpPr>
      <dsp:spPr>
        <a:xfrm>
          <a:off x="0" y="22963"/>
          <a:ext cx="4572000" cy="785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 smtClean="0"/>
            <a:t>A RAID technológia alapja az adatok elosztása vagy </a:t>
          </a:r>
          <a:r>
            <a:rPr lang="hu-HU" sz="1100" b="1" kern="1200" dirty="0" err="1" smtClean="0"/>
            <a:t>replikálása</a:t>
          </a:r>
          <a:r>
            <a:rPr lang="hu-HU" sz="1100" b="1" kern="1200" dirty="0" smtClean="0"/>
            <a:t> több fizikailag független merevlemezen, egy logikai lemezt hozva létre. Minden RAID szint alapjában véve vagy az adatbiztonság növelését vagy az adatátviteli sebesség növelését szolgálja.</a:t>
          </a:r>
          <a:endParaRPr lang="hu-HU" sz="1100" b="1" kern="1200" dirty="0"/>
        </a:p>
      </dsp:txBody>
      <dsp:txXfrm>
        <a:off x="38324" y="61287"/>
        <a:ext cx="4495352" cy="708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CEE0-91D9-44EB-8F97-E53A348190B8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2E4F-0B2A-4782-93BB-B53021A2CA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7230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CEE0-91D9-44EB-8F97-E53A348190B8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2E4F-0B2A-4782-93BB-B53021A2CA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5833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CEE0-91D9-44EB-8F97-E53A348190B8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2E4F-0B2A-4782-93BB-B53021A2CA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4062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CEE0-91D9-44EB-8F97-E53A348190B8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2E4F-0B2A-4782-93BB-B53021A2CA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8301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CEE0-91D9-44EB-8F97-E53A348190B8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2E4F-0B2A-4782-93BB-B53021A2CA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7717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CEE0-91D9-44EB-8F97-E53A348190B8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2E4F-0B2A-4782-93BB-B53021A2CA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4184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CEE0-91D9-44EB-8F97-E53A348190B8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2E4F-0B2A-4782-93BB-B53021A2CA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715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CEE0-91D9-44EB-8F97-E53A348190B8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2E4F-0B2A-4782-93BB-B53021A2CA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6653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CEE0-91D9-44EB-8F97-E53A348190B8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2E4F-0B2A-4782-93BB-B53021A2CA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3327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CEE0-91D9-44EB-8F97-E53A348190B8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2E4F-0B2A-4782-93BB-B53021A2CA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7308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CEE0-91D9-44EB-8F97-E53A348190B8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2E4F-0B2A-4782-93BB-B53021A2CA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6384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DCEE0-91D9-44EB-8F97-E53A348190B8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22E4F-0B2A-4782-93BB-B53021A2CA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5184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ukereso.h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8.xml"/><Relationship Id="rId7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20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42910" y="3857628"/>
            <a:ext cx="7786742" cy="1752600"/>
          </a:xfrm>
        </p:spPr>
        <p:txBody>
          <a:bodyPr>
            <a:normAutofit fontScale="62500" lnSpcReduction="20000"/>
          </a:bodyPr>
          <a:lstStyle/>
          <a:p>
            <a:pPr algn="l">
              <a:tabLst>
                <a:tab pos="7353300" algn="r"/>
              </a:tabLst>
            </a:pPr>
            <a:r>
              <a:rPr lang="hu-HU" sz="4600" b="1" dirty="0" smtClean="0"/>
              <a:t>Név: 	</a:t>
            </a:r>
            <a:r>
              <a:rPr lang="hu-HU" sz="4600" i="1" dirty="0" smtClean="0"/>
              <a:t>Mihalkó </a:t>
            </a:r>
            <a:r>
              <a:rPr lang="hu-HU" sz="4600" i="1" dirty="0"/>
              <a:t>Márió </a:t>
            </a:r>
            <a:r>
              <a:rPr lang="hu-HU" sz="4600" i="1" dirty="0" smtClean="0"/>
              <a:t>Márk</a:t>
            </a:r>
            <a:endParaRPr lang="hu-HU" sz="4600" i="1" dirty="0"/>
          </a:p>
          <a:p>
            <a:pPr algn="l">
              <a:tabLst>
                <a:tab pos="7353300" algn="r"/>
              </a:tabLst>
            </a:pPr>
            <a:endParaRPr lang="hu-HU" b="1" dirty="0" smtClean="0"/>
          </a:p>
          <a:p>
            <a:pPr algn="l">
              <a:tabLst>
                <a:tab pos="7353300" algn="r"/>
              </a:tabLst>
            </a:pPr>
            <a:r>
              <a:rPr lang="hu-HU" b="1" dirty="0" smtClean="0"/>
              <a:t>Felkészítő tanár: </a:t>
            </a:r>
            <a:r>
              <a:rPr lang="hu-HU" dirty="0" smtClean="0"/>
              <a:t>	</a:t>
            </a:r>
            <a:r>
              <a:rPr lang="hu-HU" i="1" dirty="0" smtClean="0"/>
              <a:t>Módné </a:t>
            </a:r>
            <a:r>
              <a:rPr lang="hu-HU" i="1" dirty="0"/>
              <a:t>Takács Judit</a:t>
            </a:r>
          </a:p>
          <a:p>
            <a:pPr algn="l">
              <a:tabLst>
                <a:tab pos="7353300" algn="r"/>
              </a:tabLst>
            </a:pPr>
            <a:r>
              <a:rPr lang="hu-HU" b="1" dirty="0" smtClean="0"/>
              <a:t>Iskola: </a:t>
            </a:r>
            <a:r>
              <a:rPr lang="hu-HU" dirty="0" smtClean="0"/>
              <a:t>	</a:t>
            </a:r>
            <a:r>
              <a:rPr lang="hu-HU" i="1" dirty="0" smtClean="0"/>
              <a:t>Székesfehérvári </a:t>
            </a:r>
            <a:r>
              <a:rPr lang="hu-HU" i="1" dirty="0"/>
              <a:t>Széchenyi István Műszaki </a:t>
            </a:r>
            <a:endParaRPr lang="hu-HU" i="1" dirty="0" smtClean="0"/>
          </a:p>
          <a:p>
            <a:pPr algn="l">
              <a:tabLst>
                <a:tab pos="7353300" algn="r"/>
              </a:tabLst>
            </a:pPr>
            <a:r>
              <a:rPr lang="hu-HU" i="1" dirty="0" smtClean="0"/>
              <a:t>	</a:t>
            </a:r>
            <a:r>
              <a:rPr lang="hu-HU" i="1" dirty="0" smtClean="0"/>
              <a:t>Szakközépiskola</a:t>
            </a:r>
            <a:endParaRPr lang="hu-HU" i="1" dirty="0"/>
          </a:p>
          <a:p>
            <a:endParaRPr lang="hu-HU" dirty="0"/>
          </a:p>
        </p:txBody>
      </p:sp>
      <p:sp>
        <p:nvSpPr>
          <p:cNvPr id="16" name="Lekerekített téglalap 15"/>
          <p:cNvSpPr/>
          <p:nvPr/>
        </p:nvSpPr>
        <p:spPr>
          <a:xfrm>
            <a:off x="1475656" y="1587122"/>
            <a:ext cx="6155743" cy="165617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>
            <a:hlinkClick r:id="" action="ppaction://hlinkshowjump?jump=nextslide"/>
          </p:cNvPr>
          <p:cNvSpPr txBox="1"/>
          <p:nvPr/>
        </p:nvSpPr>
        <p:spPr>
          <a:xfrm>
            <a:off x="1664773" y="1861210"/>
            <a:ext cx="5750603" cy="110799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6600" dirty="0" smtClean="0">
                <a:solidFill>
                  <a:schemeClr val="bg1"/>
                </a:solidFill>
              </a:rPr>
              <a:t>Álmaim Gépe</a:t>
            </a:r>
            <a:endParaRPr lang="hu-H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97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  <a:t>Azért ezt választottam mert:</a:t>
            </a:r>
            <a:b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Elérhető </a:t>
            </a:r>
            <a:r>
              <a:rPr lang="hu-HU" i="1" dirty="0">
                <a:solidFill>
                  <a:schemeClr val="accent6">
                    <a:lumMod val="50000"/>
                  </a:schemeClr>
                </a:solidFill>
              </a:rPr>
              <a:t>legnagyobb </a:t>
            </a: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teljesítmény a piacon, ez a legmagasabb órajelű Intel processzor </a:t>
            </a:r>
            <a:r>
              <a:rPr lang="hu-HU" i="1" dirty="0">
                <a:solidFill>
                  <a:schemeClr val="accent6">
                    <a:lumMod val="50000"/>
                  </a:schemeClr>
                </a:solidFill>
              </a:rPr>
              <a:t>4000 </a:t>
            </a:r>
            <a:r>
              <a:rPr lang="hu-HU" i="1" dirty="0" err="1" smtClean="0">
                <a:solidFill>
                  <a:schemeClr val="accent6">
                    <a:lumMod val="50000"/>
                  </a:schemeClr>
                </a:solidFill>
              </a:rPr>
              <a:t>Mhz-el</a:t>
            </a: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 rendelkezik ami turbóval 4400Mhz-ig lehet húzni. És ez már </a:t>
            </a:r>
            <a:r>
              <a:rPr lang="hu-HU" i="1" dirty="0" err="1" smtClean="0">
                <a:solidFill>
                  <a:schemeClr val="accent6">
                    <a:lumMod val="50000"/>
                  </a:schemeClr>
                </a:solidFill>
              </a:rPr>
              <a:t>NGPTIM-el</a:t>
            </a: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 működik ami arra szolgál hogy jobban lehessen „hajtani” (</a:t>
            </a:r>
            <a:r>
              <a:rPr lang="hu-HU" i="1" dirty="0" err="1" smtClean="0">
                <a:solidFill>
                  <a:schemeClr val="accent6">
                    <a:lumMod val="50000"/>
                  </a:schemeClr>
                </a:solidFill>
              </a:rPr>
              <a:t>overclock</a:t>
            </a: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hu-HU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hu-H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bg1"/>
                </a:solidFill>
              </a:rPr>
              <a:t>Menu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Intel </a:t>
            </a:r>
            <a:r>
              <a:rPr lang="hu-HU" dirty="0" err="1"/>
              <a:t>Core</a:t>
            </a:r>
            <a:r>
              <a:rPr lang="hu-HU" dirty="0"/>
              <a:t> i7-4790K 4GHz </a:t>
            </a:r>
            <a:r>
              <a:rPr lang="hu-HU" dirty="0" smtClean="0"/>
              <a:t>LGA1150</a:t>
            </a:r>
            <a:endParaRPr lang="hu-HU" dirty="0"/>
          </a:p>
        </p:txBody>
      </p:sp>
      <p:sp>
        <p:nvSpPr>
          <p:cNvPr id="11" name="Szaggatott nyíl jobbra 10">
            <a:hlinkClick r:id="" action="ppaction://hlinkshowjump?jump=previousslide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1185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aggatott nyíl jobbra 7">
            <a:hlinkClick r:id="rId2" action="ppaction://hlinksldjump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Lekerekített téglalap 5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solidFill>
            <a:srgbClr val="E335E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  <a:solidFill>
            <a:srgbClr val="E335E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/>
              <a:t>ASRock</a:t>
            </a:r>
            <a:r>
              <a:rPr lang="hu-HU" dirty="0"/>
              <a:t> Fatal1ty H97 Performance</a:t>
            </a:r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992076"/>
              </p:ext>
            </p:extLst>
          </p:nvPr>
        </p:nvGraphicFramePr>
        <p:xfrm>
          <a:off x="4196220" y="1700808"/>
          <a:ext cx="4916155" cy="2069806"/>
        </p:xfrm>
        <a:graphic>
          <a:graphicData uri="http://schemas.openxmlformats.org/drawingml/2006/table">
            <a:tbl>
              <a:tblPr/>
              <a:tblGrid>
                <a:gridCol w="1957837"/>
                <a:gridCol w="2958318"/>
              </a:tblGrid>
              <a:tr h="320691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Processzor gyártó </a:t>
                      </a:r>
                    </a:p>
                  </a:txBody>
                  <a:tcPr marL="43124" marR="43124" marT="25875" marB="258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Intel</a:t>
                      </a:r>
                    </a:p>
                  </a:txBody>
                  <a:tcPr marL="43124" marR="43124" marT="25875" marB="258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00144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CPU Foglalat </a:t>
                      </a:r>
                    </a:p>
                  </a:txBody>
                  <a:tcPr marL="43124" marR="43124" marT="25875" marB="258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Socket 1150</a:t>
                      </a:r>
                    </a:p>
                  </a:txBody>
                  <a:tcPr marL="43124" marR="43124" marT="25875" marB="258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144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Chipset </a:t>
                      </a:r>
                    </a:p>
                  </a:txBody>
                  <a:tcPr marL="43124" marR="43124" marT="25875" marB="258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Intel H97</a:t>
                      </a:r>
                    </a:p>
                  </a:txBody>
                  <a:tcPr marL="43124" marR="43124" marT="25875" marB="258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00144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Memória típusa </a:t>
                      </a:r>
                    </a:p>
                  </a:txBody>
                  <a:tcPr marL="43124" marR="43124" marT="25875" marB="258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DDR3</a:t>
                      </a:r>
                    </a:p>
                  </a:txBody>
                  <a:tcPr marL="43124" marR="43124" marT="25875" marB="258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539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Memória sebesség támogatás </a:t>
                      </a:r>
                    </a:p>
                  </a:txBody>
                  <a:tcPr marL="43124" marR="43124" marT="25875" marB="258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1600/1333/1066 MHz</a:t>
                      </a:r>
                    </a:p>
                  </a:txBody>
                  <a:tcPr marL="43124" marR="43124" marT="25875" marB="258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00144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Szerver alaplap </a:t>
                      </a:r>
                    </a:p>
                  </a:txBody>
                  <a:tcPr marL="43124" marR="43124" marT="25875" marB="258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Nem</a:t>
                      </a:r>
                    </a:p>
                  </a:txBody>
                  <a:tcPr marL="43124" marR="43124" marT="25875" marB="258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rtalom helye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4021542"/>
              </p:ext>
            </p:extLst>
          </p:nvPr>
        </p:nvGraphicFramePr>
        <p:xfrm>
          <a:off x="683568" y="1560404"/>
          <a:ext cx="3010969" cy="5051052"/>
        </p:xfrm>
        <a:graphic>
          <a:graphicData uri="http://schemas.openxmlformats.org/drawingml/2006/table">
            <a:tbl>
              <a:tblPr/>
              <a:tblGrid>
                <a:gridCol w="1199105"/>
                <a:gridCol w="1811864"/>
              </a:tblGrid>
              <a:tr h="335961">
                <a:tc>
                  <a:txBody>
                    <a:bodyPr/>
                    <a:lstStyle/>
                    <a:p>
                      <a:r>
                        <a:rPr lang="hu-HU" sz="1050" dirty="0">
                          <a:effectLst/>
                        </a:rPr>
                        <a:t>Max. memória mérete 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32 GB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828"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Integrált hangkártya 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Van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83828"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Hangkártya csatorna 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7.1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828">
                <a:tc>
                  <a:txBody>
                    <a:bodyPr/>
                    <a:lstStyle/>
                    <a:p>
                      <a:r>
                        <a:rPr lang="hu-HU" sz="1050" dirty="0">
                          <a:effectLst/>
                        </a:rPr>
                        <a:t>Hangkártya típusa 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Realtek ALC1150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83828"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Digitális hangkimenet 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Optikai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961"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Beépített fejhallgató erősítő 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Van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35961">
                <a:tc>
                  <a:txBody>
                    <a:bodyPr/>
                    <a:lstStyle/>
                    <a:p>
                      <a:r>
                        <a:rPr lang="hu-HU" sz="1050" dirty="0">
                          <a:effectLst/>
                        </a:rPr>
                        <a:t>Integrált LAN sebessége 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10/100/1000 Mbit/s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828"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Hálózati kártya típusa 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Intel I218V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35961"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Vezeték nélküli hálózat 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Nincs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828"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Bluetooth 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Nincs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83828">
                <a:tc>
                  <a:txBody>
                    <a:bodyPr/>
                    <a:lstStyle/>
                    <a:p>
                      <a:r>
                        <a:rPr lang="hu-HU" sz="1050" dirty="0">
                          <a:effectLst/>
                        </a:rPr>
                        <a:t>RAID vezérlő 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Van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828">
                <a:tc>
                  <a:txBody>
                    <a:bodyPr/>
                    <a:lstStyle/>
                    <a:p>
                      <a:r>
                        <a:rPr lang="hu-HU" sz="1050" dirty="0">
                          <a:effectLst/>
                        </a:rPr>
                        <a:t>RAID szintek 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0, 1, 5, 10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83828">
                <a:tc>
                  <a:txBody>
                    <a:bodyPr/>
                    <a:lstStyle/>
                    <a:p>
                      <a:r>
                        <a:rPr lang="hu-HU" sz="1050" dirty="0">
                          <a:effectLst/>
                        </a:rPr>
                        <a:t>Méret szabvány 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50" dirty="0">
                          <a:effectLst/>
                        </a:rPr>
                        <a:t>ATX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961"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8-pin ATX 12V csatlakozó 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Van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35961"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6-pin ATX 12V csatlakozó 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Nincs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961"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4-pin ATX 12V csatlakozó 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Nincs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35961"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4-pin MOLEX csatlakozó 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Van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828">
                <a:tc>
                  <a:txBody>
                    <a:bodyPr/>
                    <a:lstStyle/>
                    <a:p>
                      <a:r>
                        <a:rPr lang="hu-HU" sz="1050">
                          <a:effectLst/>
                        </a:rPr>
                        <a:t>Hűtés típusa 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50" dirty="0">
                          <a:effectLst/>
                        </a:rPr>
                        <a:t>Passzív</a:t>
                      </a:r>
                    </a:p>
                  </a:txBody>
                  <a:tcPr marL="26412" marR="26412" marT="15847" marB="15847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xmlns="" val="969718570"/>
              </p:ext>
            </p:extLst>
          </p:nvPr>
        </p:nvGraphicFramePr>
        <p:xfrm>
          <a:off x="4129481" y="4293096"/>
          <a:ext cx="457200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Szövegdoboz 17">
            <a:hlinkClick r:id="" action="ppaction://hlinkshowjump?jump=nextslide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Tovább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283968" y="5598508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KÉP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122" name="Picture 2" descr="E:\VERSENY\263760795.asrock-fatal1ty-h97-performan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3861525" cy="28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658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1881" y="156733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  <a:t>Mire kell odafigyelni választáskor:</a:t>
            </a:r>
          </a:p>
          <a:p>
            <a:pPr marL="0" indent="0">
              <a:buNone/>
            </a:pP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Hogy beleférjen a kiválasztott gépházba. Elegendő USB és USB3, megfelelő hangkártyával rendelkezik. Figyelni kell még mennyi memória foglalattal rendelkezik, és mennyi a maximum memória amit felismer. Legyen elég SATA foglalat a meghajtók számára. És hogyha az egér vagy a billentyűzet PS/2- csatlakozóval működik USB-s átalakítót beszerezni.</a:t>
            </a:r>
            <a:r>
              <a:rPr lang="hu-HU" i="1" u="sng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i="1" u="sng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hu-HU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solidFill>
            <a:srgbClr val="E335E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  <a:solidFill>
            <a:srgbClr val="E335E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/>
              <a:t>ASRock</a:t>
            </a:r>
            <a:r>
              <a:rPr lang="hu-HU" dirty="0"/>
              <a:t> Fatal1ty H97 Performance</a:t>
            </a:r>
          </a:p>
        </p:txBody>
      </p:sp>
      <p:sp>
        <p:nvSpPr>
          <p:cNvPr id="11" name="Szövegdoboz 10">
            <a:hlinkClick r:id="" action="ppaction://hlinkshowjump?jump=nextslide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Tovább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Szaggatott nyíl jobbra 7">
            <a:hlinkClick r:id="" action="ppaction://hlinkshowjump?jump=previousslide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0464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  <a:t>Azért ezt választottam mert:</a:t>
            </a:r>
            <a:b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Beépített 7.1es hangkártya mellett 4 memória </a:t>
            </a:r>
            <a:r>
              <a:rPr lang="hu-HU" i="1" dirty="0" err="1" smtClean="0">
                <a:solidFill>
                  <a:schemeClr val="accent6">
                    <a:lumMod val="50000"/>
                  </a:schemeClr>
                </a:solidFill>
              </a:rPr>
              <a:t>slot</a:t>
            </a: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 és 32GB memóriát ismer fel. Minőségi </a:t>
            </a:r>
            <a:r>
              <a:rPr lang="hu-HU" i="1" dirty="0" err="1" smtClean="0">
                <a:solidFill>
                  <a:schemeClr val="accent6">
                    <a:lumMod val="50000"/>
                  </a:schemeClr>
                </a:solidFill>
              </a:rPr>
              <a:t>XXL-es</a:t>
            </a: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i="1" dirty="0" err="1" smtClean="0">
                <a:solidFill>
                  <a:schemeClr val="accent6">
                    <a:lumMod val="50000"/>
                  </a:schemeClr>
                </a:solidFill>
              </a:rPr>
              <a:t>hőtőbordával</a:t>
            </a:r>
            <a:r>
              <a:rPr lang="hu-H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i="1" dirty="0" err="1" smtClean="0">
                <a:solidFill>
                  <a:schemeClr val="accent6">
                    <a:lumMod val="50000"/>
                  </a:schemeClr>
                </a:solidFill>
              </a:rPr>
              <a:t>rendelkezik.Elegendő</a:t>
            </a: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i="1" dirty="0" err="1" smtClean="0">
                <a:solidFill>
                  <a:schemeClr val="accent6">
                    <a:lumMod val="50000"/>
                  </a:schemeClr>
                </a:solidFill>
              </a:rPr>
              <a:t>USB-al</a:t>
            </a: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 rendelkezik. És kompatibilis mind a Processzorral mind a </a:t>
            </a:r>
            <a:r>
              <a:rPr lang="hu-HU" i="1" dirty="0" err="1" smtClean="0">
                <a:solidFill>
                  <a:schemeClr val="accent6">
                    <a:lumMod val="50000"/>
                  </a:schemeClr>
                </a:solidFill>
              </a:rPr>
              <a:t>Videókártyával</a:t>
            </a:r>
            <a:r>
              <a:rPr lang="hu-H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mind a </a:t>
            </a:r>
            <a:r>
              <a:rPr lang="hu-HU" i="1" dirty="0" err="1" smtClean="0">
                <a:solidFill>
                  <a:schemeClr val="accent6">
                    <a:lumMod val="50000"/>
                  </a:schemeClr>
                </a:solidFill>
              </a:rPr>
              <a:t>RAM-al</a:t>
            </a:r>
            <a:r>
              <a:rPr lang="hu-H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és gépházzal amit választottam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bg1"/>
                </a:solidFill>
              </a:rPr>
              <a:t>Menu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solidFill>
            <a:srgbClr val="E335E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  <a:solidFill>
            <a:srgbClr val="E335E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/>
              <a:t>ASRock</a:t>
            </a:r>
            <a:r>
              <a:rPr lang="hu-HU" dirty="0"/>
              <a:t> Fatal1ty H97 Performance</a:t>
            </a:r>
          </a:p>
        </p:txBody>
      </p:sp>
      <p:sp>
        <p:nvSpPr>
          <p:cNvPr id="11" name="Szaggatott nyíl jobbra 10">
            <a:hlinkClick r:id="" action="ppaction://hlinkshowjump?jump=previousslide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05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aggatott nyíl jobbra 7">
            <a:hlinkClick r:id="rId2" action="ppaction://hlinksldjump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1165107" y="688820"/>
            <a:ext cx="659587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/>
              <a:t>Corsair</a:t>
            </a:r>
            <a:r>
              <a:rPr lang="hu-HU" dirty="0"/>
              <a:t> </a:t>
            </a:r>
            <a:r>
              <a:rPr lang="hu-HU" dirty="0" smtClean="0"/>
              <a:t> </a:t>
            </a:r>
            <a:r>
              <a:rPr lang="hu-HU" dirty="0" err="1" smtClean="0"/>
              <a:t>Vengeance</a:t>
            </a:r>
            <a:r>
              <a:rPr lang="hu-HU" dirty="0" smtClean="0"/>
              <a:t> </a:t>
            </a:r>
            <a:r>
              <a:rPr lang="hu-HU" dirty="0"/>
              <a:t>8GB (2x4GB) </a:t>
            </a:r>
            <a:r>
              <a:rPr lang="hu-HU" dirty="0" smtClean="0"/>
              <a:t>CML8GX3M2A1600C9</a:t>
            </a:r>
            <a:r>
              <a:rPr lang="hu-HU" dirty="0"/>
              <a:t> 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1734605"/>
              </p:ext>
            </p:extLst>
          </p:nvPr>
        </p:nvGraphicFramePr>
        <p:xfrm>
          <a:off x="540000" y="1620000"/>
          <a:ext cx="4500000" cy="3959998"/>
        </p:xfrm>
        <a:graphic>
          <a:graphicData uri="http://schemas.openxmlformats.org/drawingml/2006/table">
            <a:tbl>
              <a:tblPr/>
              <a:tblGrid>
                <a:gridCol w="1792101"/>
                <a:gridCol w="2707899"/>
              </a:tblGrid>
              <a:tr h="427190"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Kapacitás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8 GB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27190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Kiszerelés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2x4GB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7190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Memória típusa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DDR3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27190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Sebesség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1600 MHz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0753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Többcsatornás kiszerelés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Dual-channel kiszerelés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616105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Memóriakésleltetés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CL 9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7190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Hűtőborda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Van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27190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Feszültség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1.3 V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Szövegdoboz 9">
            <a:hlinkClick r:id="" action="ppaction://hlinkshowjump?jump=nextslide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Tovább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752865" y="2420888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KÉP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6146" name="Picture 2" descr="E:\VERSENY\62912649.corsair-vengeance-8gb-2x4gb-ddr3-1600mhz-cml8gx3m2a160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0741" y="1916832"/>
            <a:ext cx="4554885" cy="27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655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  <a:t>Mire kell odafigyelni választáskor:</a:t>
            </a:r>
            <a:b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Olyan típusú legyen mint amit az alaplap betud fogadni, DDR2/DDR3 és ne legyen két különböző MHz-s ram egy alaplapban. Megj.:Nagy MHz-s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ramok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tudnak kisebb frekvencián is működni.</a:t>
            </a:r>
            <a:endParaRPr lang="hu-HU" u="sng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/>
              <a:t>Corsair</a:t>
            </a:r>
            <a:r>
              <a:rPr lang="hu-HU" dirty="0"/>
              <a:t>  </a:t>
            </a:r>
            <a:r>
              <a:rPr lang="hu-HU" dirty="0" err="1"/>
              <a:t>Vengeance</a:t>
            </a:r>
            <a:r>
              <a:rPr lang="hu-HU" dirty="0"/>
              <a:t> 8GB (2x4GB) CML8GX3M2A1600C9 </a:t>
            </a:r>
          </a:p>
        </p:txBody>
      </p:sp>
      <p:sp>
        <p:nvSpPr>
          <p:cNvPr id="11" name="Szövegdoboz 10">
            <a:hlinkClick r:id="" action="ppaction://hlinkshowjump?jump=nextslide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Tovább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Szaggatott nyíl jobbra 7">
            <a:hlinkClick r:id="" action="ppaction://hlinkshowjump?jump=previousslide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3568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  <a:t>Azért ezt választottam mert:</a:t>
            </a:r>
            <a:b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1.3V miatt jól bírja a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tuningot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és saját hűtőbordákkal rendelkezik, alacsony kivitelben hogy a processzorhűtő mellé könnyen beférjen. És egyik legjobb Ár-értékaránnyal rendelkezik a piacon.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bg1"/>
                </a:solidFill>
              </a:rPr>
              <a:t>Menu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/>
              <a:t>Corsair</a:t>
            </a:r>
            <a:r>
              <a:rPr lang="hu-HU" dirty="0"/>
              <a:t>  </a:t>
            </a:r>
            <a:r>
              <a:rPr lang="hu-HU" dirty="0" err="1"/>
              <a:t>Vengeance</a:t>
            </a:r>
            <a:r>
              <a:rPr lang="hu-HU" dirty="0"/>
              <a:t> 8GB (2x4GB) CML8GX3M2A1600C9 </a:t>
            </a:r>
          </a:p>
        </p:txBody>
      </p:sp>
      <p:sp>
        <p:nvSpPr>
          <p:cNvPr id="11" name="Szaggatott nyíl jobbra 10">
            <a:hlinkClick r:id="" action="ppaction://hlinkshowjump?jump=previousslide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730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aggatott nyíl jobbra 7">
            <a:hlinkClick r:id="rId2" action="ppaction://hlinksldjump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1165107" y="684152"/>
            <a:ext cx="659587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FSP </a:t>
            </a:r>
            <a:r>
              <a:rPr lang="hu-HU" dirty="0" err="1"/>
              <a:t>Aurum</a:t>
            </a:r>
            <a:r>
              <a:rPr lang="hu-HU" dirty="0"/>
              <a:t> Gold 600W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647207"/>
              </p:ext>
            </p:extLst>
          </p:nvPr>
        </p:nvGraphicFramePr>
        <p:xfrm>
          <a:off x="540000" y="1620000"/>
          <a:ext cx="4500000" cy="4468468"/>
        </p:xfrm>
        <a:graphic>
          <a:graphicData uri="http://schemas.openxmlformats.org/drawingml/2006/table">
            <a:tbl>
              <a:tblPr/>
              <a:tblGrid>
                <a:gridCol w="1792109"/>
                <a:gridCol w="2707891"/>
              </a:tblGrid>
              <a:tr h="460543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Tápegység teljesítménye 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600 W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5228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PFC 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Aktív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28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Ventilátor mérete 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120 mm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60543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Max. áramfelvétel +3,3V 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24 A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0543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Max. áramfelvétel +12V1 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18 A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60543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Max. áramfelvétel +12V2 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18 A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0543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Max. áramfelvétel -12V 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0.5 A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52285">
                <a:tc>
                  <a:txBody>
                    <a:bodyPr/>
                    <a:lstStyle/>
                    <a:p>
                      <a:r>
                        <a:rPr lang="hu-HU" sz="1600" b="1" dirty="0">
                          <a:effectLst/>
                          <a:latin typeface="inherit"/>
                        </a:rPr>
                        <a:t>Csatlakozók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600">
                        <a:effectLst/>
                      </a:endParaRP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28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FDD csatlakozó 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1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5228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HDD csatlakozó 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4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28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SATA csatlakozó 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6</a:t>
                      </a:r>
                    </a:p>
                  </a:txBody>
                  <a:tcPr marL="42957" marR="42957" marT="25774" marB="25774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10" name="Szövegdoboz 9">
            <a:hlinkClick r:id="" action="ppaction://hlinkshowjump?jump=nextslide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Tovább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752865" y="270892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KÉP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7170" name="Picture 2" descr="E:\VERSENY\51883537.fsp-aurum-gold-60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0727" y="1628800"/>
            <a:ext cx="3893135" cy="393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655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  <a:t>Mire kell odafigyelni választáskor:</a:t>
            </a:r>
            <a:b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Hogy elegendő </a:t>
            </a:r>
            <a:r>
              <a:rPr lang="hu-HU" i="1" dirty="0" err="1" smtClean="0">
                <a:solidFill>
                  <a:schemeClr val="accent6">
                    <a:lumMod val="50000"/>
                  </a:schemeClr>
                </a:solidFill>
              </a:rPr>
              <a:t>W-al</a:t>
            </a: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 rendelkezzen hogy rendesen ellássa a gépet. Legyen rajta megfelelő hűtés. És elegendő csatlakozó legyen hogy mindenhez eljuttassa az áramot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FSP </a:t>
            </a:r>
            <a:r>
              <a:rPr lang="hu-HU" dirty="0" err="1"/>
              <a:t>Aurum</a:t>
            </a:r>
            <a:r>
              <a:rPr lang="hu-HU" dirty="0"/>
              <a:t> Gold 600W</a:t>
            </a:r>
          </a:p>
        </p:txBody>
      </p:sp>
      <p:sp>
        <p:nvSpPr>
          <p:cNvPr id="11" name="Szövegdoboz 10">
            <a:hlinkClick r:id="" action="ppaction://hlinkshowjump?jump=nextslide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Tovább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Szaggatott nyíl jobbra 7">
            <a:hlinkClick r:id="" action="ppaction://hlinkshowjump?jump=previousslide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3568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  <a:t>Azért ezt választottam mert:</a:t>
            </a:r>
            <a:b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i="1" dirty="0">
                <a:solidFill>
                  <a:schemeClr val="accent6">
                    <a:lumMod val="50000"/>
                  </a:schemeClr>
                </a:solidFill>
              </a:rPr>
              <a:t>90% körüli hatásfok mellett </a:t>
            </a: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üzemel ,könnyen átalakítja a változó áramot, 600W elegendő az egész gép ellátásához. 120mm-es ventilátor hűti.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bg1"/>
                </a:solidFill>
              </a:rPr>
              <a:t>Menu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FSP </a:t>
            </a:r>
            <a:r>
              <a:rPr lang="hu-HU" dirty="0" err="1"/>
              <a:t>Aurum</a:t>
            </a:r>
            <a:r>
              <a:rPr lang="hu-HU" dirty="0"/>
              <a:t> Gold 600W</a:t>
            </a:r>
          </a:p>
        </p:txBody>
      </p:sp>
      <p:sp>
        <p:nvSpPr>
          <p:cNvPr id="11" name="Szaggatott nyíl jobbra 10">
            <a:hlinkClick r:id="" action="ppaction://hlinkshowjump?jump=previousslide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730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3208784" y="1916832"/>
            <a:ext cx="2736304" cy="5133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Szövegdoboz 4">
            <a:hlinkClick r:id="rId2" action="ppaction://hlinksldjump"/>
          </p:cNvPr>
          <p:cNvSpPr txBox="1"/>
          <p:nvPr/>
        </p:nvSpPr>
        <p:spPr>
          <a:xfrm>
            <a:off x="3397901" y="1988828"/>
            <a:ext cx="22841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Választott Gép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3166903" y="285293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hlinkClick r:id="rId3" action="ppaction://hlinksldjump"/>
          </p:cNvPr>
          <p:cNvSpPr txBox="1"/>
          <p:nvPr/>
        </p:nvSpPr>
        <p:spPr>
          <a:xfrm>
            <a:off x="3356020" y="292493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Alkatrészek leírása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Szorzás 7">
            <a:hlinkClick r:id="" action="ppaction://hlinkshowjump?jump=lastslide"/>
          </p:cNvPr>
          <p:cNvSpPr/>
          <p:nvPr/>
        </p:nvSpPr>
        <p:spPr>
          <a:xfrm>
            <a:off x="8532440" y="179781"/>
            <a:ext cx="432048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Lekerekített téglalap 8">
            <a:hlinkClick r:id="rId4" action="ppaction://hlinksldjump"/>
          </p:cNvPr>
          <p:cNvSpPr/>
          <p:nvPr/>
        </p:nvSpPr>
        <p:spPr>
          <a:xfrm>
            <a:off x="4027590" y="4869160"/>
            <a:ext cx="941040" cy="941040"/>
          </a:xfrm>
          <a:prstGeom prst="roundRect">
            <a:avLst>
              <a:gd name="adj" fmla="val 17502"/>
            </a:avLst>
          </a:prstGeom>
          <a:solidFill>
            <a:srgbClr val="7030A0"/>
          </a:solidFill>
          <a:ln>
            <a:solidFill>
              <a:srgbClr val="E33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latin typeface="Bauhaus 93" panose="04030905020B02020C02" pitchFamily="82" charset="0"/>
              </a:rPr>
              <a:t>?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3208784" y="3861048"/>
            <a:ext cx="2736304" cy="513324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Szövegdoboz 10">
            <a:hlinkClick r:id="rId5" action="ppaction://hlinksldjump"/>
          </p:cNvPr>
          <p:cNvSpPr txBox="1"/>
          <p:nvPr/>
        </p:nvSpPr>
        <p:spPr>
          <a:xfrm>
            <a:off x="3397901" y="3933044"/>
            <a:ext cx="228418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Összehasonlítás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00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solidFill>
            <a:srgbClr val="838383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  <a:solidFill>
            <a:srgbClr val="83838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/>
              <a:t>Fractal</a:t>
            </a:r>
            <a:r>
              <a:rPr lang="hu-HU" dirty="0"/>
              <a:t> Design </a:t>
            </a:r>
            <a:r>
              <a:rPr lang="hu-HU" dirty="0" err="1"/>
              <a:t>Core</a:t>
            </a:r>
            <a:r>
              <a:rPr lang="hu-HU" dirty="0"/>
              <a:t> 3500 </a:t>
            </a:r>
            <a:r>
              <a:rPr lang="hu-HU" dirty="0" smtClean="0"/>
              <a:t>FD-CA-CORE-3500-BL Gépház</a:t>
            </a:r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2812294"/>
              </p:ext>
            </p:extLst>
          </p:nvPr>
        </p:nvGraphicFramePr>
        <p:xfrm>
          <a:off x="540000" y="1620000"/>
          <a:ext cx="3960000" cy="4503420"/>
        </p:xfrm>
        <a:graphic>
          <a:graphicData uri="http://schemas.openxmlformats.org/drawingml/2006/table">
            <a:tbl>
              <a:tblPr/>
              <a:tblGrid>
                <a:gridCol w="1577047"/>
                <a:gridCol w="2382953"/>
              </a:tblGrid>
              <a:tr h="328569">
                <a:tc>
                  <a:txBody>
                    <a:bodyPr/>
                    <a:lstStyle/>
                    <a:p>
                      <a:r>
                        <a:rPr lang="hu-HU" sz="1600" b="1" dirty="0" err="1">
                          <a:effectLst/>
                          <a:latin typeface="inherit"/>
                        </a:rPr>
                        <a:t>Bővítőhelyek</a:t>
                      </a:r>
                      <a:endParaRPr lang="hu-HU" sz="1600" b="1" dirty="0">
                        <a:effectLst/>
                        <a:latin typeface="inherit"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600487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5.25" bővítőhely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2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061">
                <a:tc>
                  <a:txBody>
                    <a:bodyPr/>
                    <a:lstStyle/>
                    <a:p>
                      <a:r>
                        <a:rPr lang="hu-HU" sz="1600" b="1" dirty="0">
                          <a:effectLst/>
                          <a:latin typeface="inherit"/>
                        </a:rPr>
                        <a:t>Támogatott alaplaptípusok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8569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ATX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Igen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569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Micro ATX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Igen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8569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Extended ATX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Igen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061">
                <a:tc>
                  <a:txBody>
                    <a:bodyPr/>
                    <a:lstStyle/>
                    <a:p>
                      <a:r>
                        <a:rPr lang="hu-HU" sz="1600" b="1" dirty="0">
                          <a:effectLst/>
                          <a:latin typeface="inherit"/>
                        </a:rPr>
                        <a:t>Előlapi csatlakozók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600487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Audio az előlapon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Van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061">
                <a:tc>
                  <a:txBody>
                    <a:bodyPr/>
                    <a:lstStyle/>
                    <a:p>
                      <a:r>
                        <a:rPr lang="hu-HU" sz="1600" b="1" dirty="0">
                          <a:effectLst/>
                          <a:latin typeface="inherit"/>
                        </a:rPr>
                        <a:t>További tulajdonságok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8569"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LCD kijelző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Nincs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Lekerekített téglalap 8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hlinkClick r:id="" action="ppaction://hlinkshowjump?jump=nextslide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Tovább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662220" y="1844824"/>
            <a:ext cx="43022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dirty="0"/>
              <a:t>Strapabíró ház, Előlapi csatlakozókkal </a:t>
            </a:r>
            <a:endParaRPr lang="hu-HU" dirty="0" smtClean="0"/>
          </a:p>
          <a:p>
            <a:pPr lvl="0"/>
            <a:r>
              <a:rPr lang="hu-HU" dirty="0" smtClean="0"/>
              <a:t>És </a:t>
            </a:r>
            <a:r>
              <a:rPr lang="hu-HU" dirty="0"/>
              <a:t>megfelelő hűtés szerelhető bele </a:t>
            </a:r>
            <a:r>
              <a:rPr lang="hu-HU" dirty="0" smtClean="0"/>
              <a:t>,</a:t>
            </a:r>
          </a:p>
          <a:p>
            <a:pPr lvl="0"/>
            <a:r>
              <a:rPr lang="hu-HU" dirty="0" smtClean="0"/>
              <a:t>Hogy </a:t>
            </a:r>
            <a:r>
              <a:rPr lang="hu-HU" dirty="0"/>
              <a:t>a gép sose melegedjen fel</a:t>
            </a:r>
            <a:r>
              <a:rPr lang="hu-HU" dirty="0" smtClean="0"/>
              <a:t>.</a:t>
            </a:r>
          </a:p>
          <a:p>
            <a:pPr lvl="0"/>
            <a:r>
              <a:rPr lang="hu-HU" dirty="0" smtClean="0"/>
              <a:t> </a:t>
            </a:r>
            <a:r>
              <a:rPr lang="hu-HU" dirty="0"/>
              <a:t>Folyadékos hűtőrendszer is szerelhető bele.</a:t>
            </a:r>
          </a:p>
          <a:p>
            <a:endParaRPr lang="hu-HU" dirty="0"/>
          </a:p>
        </p:txBody>
      </p:sp>
      <p:sp>
        <p:nvSpPr>
          <p:cNvPr id="11" name="Szaggatott nyíl jobbra 10">
            <a:hlinkClick r:id="rId2" action="ppaction://hlinksldjump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6752865" y="3933056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KÉP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8194" name="Picture 2" descr="E:\VERSENY\269944065.fractal-design-core-3500-fd-ca-core-3500-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87494"/>
            <a:ext cx="2700672" cy="369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035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6496683"/>
              </p:ext>
            </p:extLst>
          </p:nvPr>
        </p:nvGraphicFramePr>
        <p:xfrm>
          <a:off x="540000" y="1620000"/>
          <a:ext cx="4500000" cy="4800480"/>
        </p:xfrm>
        <a:graphic>
          <a:graphicData uri="http://schemas.openxmlformats.org/drawingml/2006/table">
            <a:tbl>
              <a:tblPr/>
              <a:tblGrid>
                <a:gridCol w="1792106"/>
                <a:gridCol w="2707894"/>
              </a:tblGrid>
              <a:tr h="293475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Kapacitás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1000 GB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Fordulatszám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7200 </a:t>
                      </a:r>
                      <a:r>
                        <a:rPr lang="hu-HU" sz="1600" dirty="0" err="1">
                          <a:effectLst/>
                        </a:rPr>
                        <a:t>rpm</a:t>
                      </a:r>
                      <a:endParaRPr lang="hu-HU" sz="1600" dirty="0">
                        <a:effectLst/>
                      </a:endParaRP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Cache mérete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64 MB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779887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Maximális adatátviteli sebesség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3 </a:t>
                      </a:r>
                      <a:r>
                        <a:rPr lang="hu-HU" sz="1600" dirty="0" err="1">
                          <a:effectLst/>
                        </a:rPr>
                        <a:t>Gbit</a:t>
                      </a:r>
                      <a:r>
                        <a:rPr lang="hu-HU" sz="1600" dirty="0">
                          <a:effectLst/>
                        </a:rPr>
                        <a:t>/s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HDD hozzáférési idő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4.2 </a:t>
                      </a:r>
                      <a:r>
                        <a:rPr lang="hu-HU" sz="1600" dirty="0" err="1">
                          <a:effectLst/>
                        </a:rPr>
                        <a:t>ms</a:t>
                      </a:r>
                      <a:endParaRPr lang="hu-HU" sz="1600" dirty="0">
                        <a:effectLst/>
                      </a:endParaRP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536681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Notebook merevlemez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Nem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681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Csatlakozók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SATA2</a:t>
                      </a:r>
                    </a:p>
                    <a:p>
                      <a:r>
                        <a:rPr lang="hu-HU" sz="1600">
                          <a:effectLst/>
                        </a:rPr>
                        <a:t>SATA3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r>
                        <a:rPr lang="hu-HU" sz="1600" b="1" dirty="0">
                          <a:effectLst/>
                          <a:latin typeface="inherit"/>
                        </a:rPr>
                        <a:t>Méretek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600">
                        <a:effectLst/>
                      </a:endParaRP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Szélesség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101.6 mm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Magasság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26.1 mm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Mélység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147 mm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Súly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690 g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Átmérő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3,5 inch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4" name="Lekerekített téglalap 3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solidFill>
            <a:srgbClr val="838383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  <a:solidFill>
            <a:srgbClr val="83838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Western Digital </a:t>
            </a:r>
            <a:r>
              <a:rPr lang="hu-HU" dirty="0" err="1"/>
              <a:t>Caviar</a:t>
            </a:r>
            <a:r>
              <a:rPr lang="hu-HU" dirty="0"/>
              <a:t> Black </a:t>
            </a:r>
            <a:r>
              <a:rPr lang="hu-HU" dirty="0" smtClean="0"/>
              <a:t>WD1002FAEX</a:t>
            </a:r>
            <a:endParaRPr lang="hu-HU" dirty="0"/>
          </a:p>
        </p:txBody>
      </p:sp>
      <p:sp>
        <p:nvSpPr>
          <p:cNvPr id="7" name="Lekerekített téglalap 6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hlinkClick r:id="" action="ppaction://hlinkshowjump?jump=nextslide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Tovább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364088" y="1628800"/>
            <a:ext cx="3409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Nem sokat fogyasztó gyors,</a:t>
            </a:r>
            <a:br>
              <a:rPr lang="hu-HU" dirty="0" smtClean="0"/>
            </a:br>
            <a:r>
              <a:rPr lang="hu-HU" dirty="0" smtClean="0"/>
              <a:t>1TBos </a:t>
            </a:r>
            <a:r>
              <a:rPr lang="hu-HU" b="1" dirty="0" smtClean="0">
                <a:solidFill>
                  <a:srgbClr val="002060"/>
                </a:solidFill>
              </a:rPr>
              <a:t>mozgó részeket tartalmazó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belső meghajtó 64MB Cache el </a:t>
            </a:r>
            <a:br>
              <a:rPr lang="hu-HU" dirty="0" smtClean="0"/>
            </a:br>
            <a:r>
              <a:rPr lang="hu-HU" dirty="0" smtClean="0"/>
              <a:t>ami segíti a gyors munkát.  </a:t>
            </a:r>
            <a:endParaRPr lang="hu-HU" dirty="0"/>
          </a:p>
        </p:txBody>
      </p:sp>
      <p:sp>
        <p:nvSpPr>
          <p:cNvPr id="10" name="Szaggatott nyíl jobbra 9">
            <a:hlinkClick r:id="" action="ppaction://hlinkshowjump?jump=previousslide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6752865" y="3933056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KÉP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9218" name="Picture 2" descr="E:\VERSENY\44230838.western-digital-caviar-black-1tb-64mb-7200rpm-sata3-wd1002fa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7784" y="2936354"/>
            <a:ext cx="3001516" cy="30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913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solidFill>
            <a:srgbClr val="838383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162378" y="692600"/>
            <a:ext cx="6595870" cy="369332"/>
          </a:xfrm>
          <a:prstGeom prst="rect">
            <a:avLst/>
          </a:prstGeom>
          <a:solidFill>
            <a:srgbClr val="83838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Samsung 840 EVO 250GB SATA3 Basic MZ-7TE250BW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5246328"/>
              </p:ext>
            </p:extLst>
          </p:nvPr>
        </p:nvGraphicFramePr>
        <p:xfrm>
          <a:off x="540000" y="1620000"/>
          <a:ext cx="4500000" cy="4800480"/>
        </p:xfrm>
        <a:graphic>
          <a:graphicData uri="http://schemas.openxmlformats.org/drawingml/2006/table">
            <a:tbl>
              <a:tblPr/>
              <a:tblGrid>
                <a:gridCol w="1792104"/>
                <a:gridCol w="2707896"/>
              </a:tblGrid>
              <a:tr h="29347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Belső/Külső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Belső SSD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Kapacitás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250 GB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9887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Maximális adatátviteli sebesség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6 Gbit/s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NAND flash típusa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TLC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681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Maximális SSD olvasási sebesség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540 MB/s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536681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Maximális SSD írási sebesség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410 MB/s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Csatlakozók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SATA3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r>
                        <a:rPr lang="hu-HU" sz="1600" b="1">
                          <a:effectLst/>
                          <a:latin typeface="inherit"/>
                        </a:rPr>
                        <a:t>Méretek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600">
                        <a:effectLst/>
                      </a:endParaRP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Szélesség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69.9 mm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Magasság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6.8 mm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Mélység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100 mm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Súly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53 g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</a:rPr>
                        <a:t>Átmérő 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</a:rPr>
                        <a:t>2,5 inch</a:t>
                      </a:r>
                    </a:p>
                  </a:txBody>
                  <a:tcPr marL="42000" marR="42000" marT="25200" marB="252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7" name="Lekerekített téglalap 6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hlinkClick r:id="" action="ppaction://hlinkshowjump?jump=nextslide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Tovább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718770" y="1636161"/>
            <a:ext cx="5503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250GB új technológiájú </a:t>
            </a:r>
            <a:r>
              <a:rPr lang="hu-HU" b="1" dirty="0">
                <a:solidFill>
                  <a:srgbClr val="002060"/>
                </a:solidFill>
              </a:rPr>
              <a:t>mozgó </a:t>
            </a:r>
            <a:r>
              <a:rPr lang="hu-HU" b="1" dirty="0" smtClean="0">
                <a:solidFill>
                  <a:srgbClr val="002060"/>
                </a:solidFill>
              </a:rPr>
              <a:t>részeket nem </a:t>
            </a:r>
            <a:r>
              <a:rPr lang="hu-HU" b="1" dirty="0">
                <a:solidFill>
                  <a:srgbClr val="002060"/>
                </a:solidFill>
              </a:rPr>
              <a:t>tartalmazó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 smtClean="0"/>
              <a:t>Belső meghajtó mely segíti a rendszernek és </a:t>
            </a:r>
          </a:p>
          <a:p>
            <a:r>
              <a:rPr lang="hu-HU" dirty="0" smtClean="0"/>
              <a:t>egyéb programoknak gyorsabb működését.</a:t>
            </a:r>
          </a:p>
          <a:p>
            <a:r>
              <a:rPr lang="hu-HU" dirty="0" smtClean="0"/>
              <a:t>Drágább de mérföldkövekkel gyorsabb a HDD-nél</a:t>
            </a:r>
            <a:endParaRPr lang="hu-HU" dirty="0"/>
          </a:p>
        </p:txBody>
      </p:sp>
      <p:sp>
        <p:nvSpPr>
          <p:cNvPr id="9" name="Szaggatott nyíl jobbra 8">
            <a:hlinkClick r:id="" action="ppaction://hlinkshowjump?jump=previousslide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6752865" y="3933056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KÉP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0242" name="Picture 2" descr="E:\VERSENY\208645343.samsung-840-evo-250gb-sata3-basic-mz-7te250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5281" y="3105993"/>
            <a:ext cx="3810000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63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solidFill>
            <a:srgbClr val="838383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  <a:solidFill>
            <a:srgbClr val="83838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Samsung T28C570EW 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9106880"/>
              </p:ext>
            </p:extLst>
          </p:nvPr>
        </p:nvGraphicFramePr>
        <p:xfrm>
          <a:off x="540000" y="1620000"/>
          <a:ext cx="4500000" cy="3960005"/>
        </p:xfrm>
        <a:graphic>
          <a:graphicData uri="http://schemas.openxmlformats.org/drawingml/2006/table">
            <a:tbl>
              <a:tblPr/>
              <a:tblGrid>
                <a:gridCol w="1792100"/>
                <a:gridCol w="2707900"/>
              </a:tblGrid>
              <a:tr h="334811"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Típus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LED monitor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34811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3D monitor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Nem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811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Érintőképernyő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Nem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34811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Képátló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28 inch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811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Képarány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16:9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34811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Felbontás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1920 x 1080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811"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Válaszidő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6.5 ms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34811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Fényerő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300 cd/m2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811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Statikus kontraszt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3000:1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611895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Dinamikus kontraszt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5000000:1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811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Betekintési szög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178 °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8" name="Lekerekített téglalap 7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hlinkClick r:id="" action="ppaction://hlinkshowjump?jump=nextslide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Tovább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235966" y="1799213"/>
            <a:ext cx="4801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Jó kontraszttal rendelkező </a:t>
            </a:r>
            <a:r>
              <a:rPr lang="hu-HU" dirty="0" err="1" smtClean="0"/>
              <a:t>Full</a:t>
            </a:r>
            <a:r>
              <a:rPr lang="hu-HU" dirty="0" smtClean="0"/>
              <a:t> HD</a:t>
            </a:r>
          </a:p>
          <a:p>
            <a:r>
              <a:rPr lang="hu-HU" dirty="0" smtClean="0"/>
              <a:t>LED monitor ami </a:t>
            </a:r>
            <a:r>
              <a:rPr lang="hu-HU" dirty="0"/>
              <a:t>28 </a:t>
            </a:r>
            <a:r>
              <a:rPr lang="hu-HU" dirty="0" smtClean="0"/>
              <a:t>inch-el</a:t>
            </a:r>
          </a:p>
          <a:p>
            <a:r>
              <a:rPr lang="hu-HU" dirty="0" smtClean="0"/>
              <a:t>kiemelkedik a piaci </a:t>
            </a:r>
          </a:p>
          <a:p>
            <a:r>
              <a:rPr lang="hu-HU" dirty="0" smtClean="0"/>
              <a:t>27-es nagyjai közül, sőt még TV-ként is funkcionál</a:t>
            </a:r>
            <a:endParaRPr lang="hu-HU" dirty="0"/>
          </a:p>
        </p:txBody>
      </p:sp>
      <p:sp>
        <p:nvSpPr>
          <p:cNvPr id="11" name="Szaggatott nyíl jobbra 10">
            <a:hlinkClick r:id="" action="ppaction://hlinkshowjump?jump=previousslide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6752865" y="3933056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KÉP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1266" name="Picture 2" descr="E:\VERSENY\448748.samsung-t28c570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338" y="3140968"/>
            <a:ext cx="4229926" cy="281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590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solidFill>
            <a:srgbClr val="838383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  <a:solidFill>
            <a:srgbClr val="83838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Genius </a:t>
            </a:r>
            <a:r>
              <a:rPr lang="hu-HU" dirty="0" err="1"/>
              <a:t>Gila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8752329"/>
              </p:ext>
            </p:extLst>
          </p:nvPr>
        </p:nvGraphicFramePr>
        <p:xfrm>
          <a:off x="540000" y="1620000"/>
          <a:ext cx="4500000" cy="1268730"/>
        </p:xfrm>
        <a:graphic>
          <a:graphicData uri="http://schemas.openxmlformats.org/drawingml/2006/table">
            <a:tbl>
              <a:tblPr/>
              <a:tblGrid>
                <a:gridCol w="1792106"/>
                <a:gridCol w="2707894"/>
              </a:tblGrid>
              <a:tr h="329189"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Egér típusa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Lézeres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601622"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Egér csatlakoztatása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USB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189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Vezeték nélküli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Nem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4134085" y="1916832"/>
            <a:ext cx="4188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Állítható súlyokkal játékhoz kiváló egér </a:t>
            </a:r>
          </a:p>
          <a:p>
            <a:r>
              <a:rPr lang="hu-HU" dirty="0" smtClean="0"/>
              <a:t>programozható </a:t>
            </a:r>
            <a:r>
              <a:rPr lang="hu-HU" dirty="0" err="1" smtClean="0"/>
              <a:t>ledekkel</a:t>
            </a:r>
            <a:r>
              <a:rPr lang="hu-HU" dirty="0" smtClean="0"/>
              <a:t> a jobb kinézetért. </a:t>
            </a:r>
            <a:endParaRPr lang="hu-HU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hlinkClick r:id="rId2" action="ppaction://hlinksldjump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bg1"/>
                </a:solidFill>
              </a:rPr>
              <a:t>Menu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Szaggatott nyíl jobbra 7">
            <a:hlinkClick r:id="" action="ppaction://hlinkshowjump?jump=previousslide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958986" y="4077072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KÉP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VERSENY\10493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522" y="3068960"/>
            <a:ext cx="3823125" cy="281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507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Választott Gép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900000" y="1805704"/>
            <a:ext cx="186341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Videó Kártya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>
            <a:hlinkClick r:id="rId2" action="ppaction://hlinksldjump"/>
          </p:cNvPr>
          <p:cNvSpPr txBox="1"/>
          <p:nvPr/>
        </p:nvSpPr>
        <p:spPr>
          <a:xfrm>
            <a:off x="900000" y="2395963"/>
            <a:ext cx="186341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Processzor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900000" y="2979267"/>
            <a:ext cx="1863410" cy="369332"/>
          </a:xfrm>
          <a:prstGeom prst="rect">
            <a:avLst/>
          </a:prstGeom>
          <a:solidFill>
            <a:srgbClr val="E335E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Alaplap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00000" y="3575487"/>
            <a:ext cx="186341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Gépház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903929" y="4358462"/>
            <a:ext cx="186341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RAM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900000" y="5124279"/>
            <a:ext cx="186341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Tápegység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694543" y="1700317"/>
            <a:ext cx="186341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Egyéb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150832" y="23504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3061024" y="1784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915816" y="2399925"/>
            <a:ext cx="347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Intel </a:t>
            </a:r>
            <a:r>
              <a:rPr lang="hu-HU" dirty="0" err="1"/>
              <a:t>Core</a:t>
            </a:r>
            <a:r>
              <a:rPr lang="hu-HU" dirty="0"/>
              <a:t> i7-4790K 4GHz LGA1150 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2915816" y="1700317"/>
            <a:ext cx="3407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MSI </a:t>
            </a:r>
            <a:r>
              <a:rPr lang="hu-HU" dirty="0" err="1"/>
              <a:t>GeForce</a:t>
            </a:r>
            <a:r>
              <a:rPr lang="hu-HU" dirty="0"/>
              <a:t> GTX 970 4GB </a:t>
            </a:r>
            <a:r>
              <a:rPr lang="hu-HU" dirty="0" smtClean="0"/>
              <a:t>GDDR5</a:t>
            </a:r>
          </a:p>
          <a:p>
            <a:r>
              <a:rPr lang="hu-HU" dirty="0" smtClean="0"/>
              <a:t>256bit </a:t>
            </a:r>
            <a:r>
              <a:rPr lang="hu-HU" dirty="0"/>
              <a:t>PCI-E GTX 970 GAMING 4G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2915816" y="3025433"/>
            <a:ext cx="3355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ASRock</a:t>
            </a:r>
            <a:r>
              <a:rPr lang="hu-HU" dirty="0"/>
              <a:t> Fatal1ty H97 Performance</a:t>
            </a:r>
          </a:p>
          <a:p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2915816" y="3587666"/>
            <a:ext cx="2508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Fractal</a:t>
            </a:r>
            <a:r>
              <a:rPr lang="hu-HU" dirty="0"/>
              <a:t> Design </a:t>
            </a:r>
            <a:r>
              <a:rPr lang="hu-HU" dirty="0" err="1"/>
              <a:t>Core</a:t>
            </a:r>
            <a:r>
              <a:rPr lang="hu-HU" dirty="0"/>
              <a:t> </a:t>
            </a:r>
            <a:r>
              <a:rPr lang="hu-HU" dirty="0" smtClean="0"/>
              <a:t>3500</a:t>
            </a:r>
          </a:p>
          <a:p>
            <a:r>
              <a:rPr lang="hu-HU" dirty="0" smtClean="0"/>
              <a:t>FD-CA-CORE-3500-BL</a:t>
            </a:r>
            <a:endParaRPr lang="hu-HU" dirty="0"/>
          </a:p>
          <a:p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798163" y="4358462"/>
            <a:ext cx="3329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Corsair</a:t>
            </a:r>
            <a:r>
              <a:rPr lang="hu-HU" dirty="0"/>
              <a:t> 8GB (2x4GB) DDR3 </a:t>
            </a:r>
            <a:endParaRPr lang="hu-HU" dirty="0" smtClean="0"/>
          </a:p>
          <a:p>
            <a:r>
              <a:rPr lang="hu-HU" dirty="0" smtClean="0"/>
              <a:t>2133MHz </a:t>
            </a:r>
            <a:r>
              <a:rPr lang="hu-HU" dirty="0"/>
              <a:t>CML8GX3M2A2133C11</a:t>
            </a:r>
          </a:p>
          <a:p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3243197" y="5103525"/>
            <a:ext cx="2345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FSP </a:t>
            </a:r>
            <a:r>
              <a:rPr lang="hu-HU" dirty="0" err="1"/>
              <a:t>Aurum</a:t>
            </a:r>
            <a:r>
              <a:rPr lang="hu-HU" dirty="0"/>
              <a:t> Gold 600W</a:t>
            </a:r>
          </a:p>
          <a:p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6410469" y="2210336"/>
            <a:ext cx="229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Samsung T28C570EW </a:t>
            </a:r>
            <a:endParaRPr lang="hu-HU" b="1" dirty="0" smtClean="0"/>
          </a:p>
          <a:p>
            <a:pPr algn="ctr"/>
            <a:r>
              <a:rPr lang="hu-HU" b="1" dirty="0" smtClean="0"/>
              <a:t>Monitor</a:t>
            </a:r>
            <a:endParaRPr lang="hu-HU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6962188" y="2958513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Genius </a:t>
            </a:r>
            <a:r>
              <a:rPr lang="hu-HU" b="1" dirty="0" err="1" smtClean="0"/>
              <a:t>Gila</a:t>
            </a:r>
            <a:endParaRPr lang="hu-HU" b="1" dirty="0" smtClean="0"/>
          </a:p>
          <a:p>
            <a:pPr algn="ctr"/>
            <a:r>
              <a:rPr lang="hu-HU" b="1" dirty="0" smtClean="0"/>
              <a:t>Egér</a:t>
            </a:r>
            <a:endParaRPr lang="hu-HU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6445155" y="3760153"/>
            <a:ext cx="2302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Western Digital </a:t>
            </a:r>
            <a:r>
              <a:rPr lang="hu-HU" b="1" dirty="0" err="1" smtClean="0"/>
              <a:t>Caviar</a:t>
            </a:r>
            <a:endParaRPr lang="hu-HU" b="1" dirty="0" smtClean="0"/>
          </a:p>
          <a:p>
            <a:pPr algn="ctr"/>
            <a:r>
              <a:rPr lang="hu-HU" b="1" dirty="0" smtClean="0"/>
              <a:t> Black 1TB HDD</a:t>
            </a:r>
            <a:endParaRPr lang="hu-HU" b="1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6127921" y="4543128"/>
            <a:ext cx="299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Samsung 840 EVO </a:t>
            </a:r>
            <a:r>
              <a:rPr lang="hu-HU" b="1" dirty="0" smtClean="0"/>
              <a:t>250GB SSD</a:t>
            </a:r>
            <a:endParaRPr lang="hu-HU" b="1" dirty="0"/>
          </a:p>
        </p:txBody>
      </p:sp>
      <p:sp>
        <p:nvSpPr>
          <p:cNvPr id="34" name="Lekerekített téglalap 33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Szövegdoboz 34">
            <a:hlinkClick r:id="rId3" action="ppaction://hlinksldjump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Alkatrészek leírása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6" name="Szaggatott nyíl jobbra 35">
            <a:hlinkClick r:id="rId4" action="ppaction://hlinksldjump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" name="Egyenes összekötő 2"/>
          <p:cNvCxnSpPr/>
          <p:nvPr/>
        </p:nvCxnSpPr>
        <p:spPr>
          <a:xfrm>
            <a:off x="846131" y="2346648"/>
            <a:ext cx="5476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>
            <a:off x="837466" y="2958513"/>
            <a:ext cx="5476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>
            <a:off x="837466" y="3554733"/>
            <a:ext cx="5476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>
            <a:off x="845814" y="4337708"/>
            <a:ext cx="5476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>
            <a:off x="845814" y="5103525"/>
            <a:ext cx="5476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983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3240793" y="4725251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hlinkClick r:id="rId2" action="ppaction://hlinksldjump"/>
          </p:cNvPr>
          <p:cNvSpPr txBox="1"/>
          <p:nvPr/>
        </p:nvSpPr>
        <p:spPr>
          <a:xfrm>
            <a:off x="3429910" y="4797247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RAM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3240793" y="1660182"/>
            <a:ext cx="2736304" cy="5133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hlinkClick r:id="rId3" action="ppaction://hlinksldjump"/>
          </p:cNvPr>
          <p:cNvSpPr txBox="1"/>
          <p:nvPr/>
        </p:nvSpPr>
        <p:spPr>
          <a:xfrm>
            <a:off x="3429910" y="1732178"/>
            <a:ext cx="22841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Videó Kártya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3240793" y="3141087"/>
            <a:ext cx="2736304" cy="5133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hlinkClick r:id="rId4" action="ppaction://hlinksldjump"/>
          </p:cNvPr>
          <p:cNvSpPr txBox="1"/>
          <p:nvPr/>
        </p:nvSpPr>
        <p:spPr>
          <a:xfrm>
            <a:off x="3429910" y="3213083"/>
            <a:ext cx="22841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Processzor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Szaggatott nyíl jobbra 9">
            <a:hlinkClick r:id="rId5" action="ppaction://hlinksldjump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2370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VERSENY\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184" y="1437692"/>
            <a:ext cx="6855715" cy="540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kerekített téglalap 9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MSI </a:t>
            </a:r>
            <a:r>
              <a:rPr lang="hu-HU" dirty="0" err="1"/>
              <a:t>GeForce</a:t>
            </a:r>
            <a:r>
              <a:rPr lang="hu-HU" dirty="0"/>
              <a:t> GTX 970 4GB GDDR5 256bit PCI-E GTX 970 GAMING 4G</a:t>
            </a:r>
          </a:p>
        </p:txBody>
      </p:sp>
      <p:sp>
        <p:nvSpPr>
          <p:cNvPr id="12" name="Szaggatott nyíl jobbra 11">
            <a:hlinkClick r:id="" action="ppaction://hlinkshowjump?jump=lastslideviewed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5952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Intel </a:t>
            </a:r>
            <a:r>
              <a:rPr lang="hu-HU" dirty="0" err="1" smtClean="0"/>
              <a:t>Core</a:t>
            </a:r>
            <a:r>
              <a:rPr lang="hu-HU" dirty="0" smtClean="0"/>
              <a:t> i7-4790K 4GHz LGA1150</a:t>
            </a:r>
            <a:endParaRPr lang="hu-HU" dirty="0"/>
          </a:p>
        </p:txBody>
      </p:sp>
      <p:pic>
        <p:nvPicPr>
          <p:cNvPr id="2050" name="Picture 2" descr="E:\VERSENY\slid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1844824"/>
            <a:ext cx="8280920" cy="41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aggatott nyíl jobbra 6">
            <a:hlinkClick r:id="" action="ppaction://hlinkshowjump?jump=lastslideviewed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3156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165107" y="688820"/>
            <a:ext cx="659587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/>
              <a:t>Corsair</a:t>
            </a:r>
            <a:r>
              <a:rPr lang="hu-HU" dirty="0"/>
              <a:t> </a:t>
            </a:r>
            <a:r>
              <a:rPr lang="hu-HU" dirty="0" smtClean="0"/>
              <a:t> </a:t>
            </a:r>
            <a:r>
              <a:rPr lang="hu-HU" dirty="0" err="1" smtClean="0"/>
              <a:t>Vengeance</a:t>
            </a:r>
            <a:r>
              <a:rPr lang="hu-HU" dirty="0" smtClean="0"/>
              <a:t> </a:t>
            </a:r>
            <a:r>
              <a:rPr lang="hu-HU" dirty="0"/>
              <a:t>8GB (2x4GB) </a:t>
            </a:r>
            <a:r>
              <a:rPr lang="hu-HU" dirty="0" smtClean="0"/>
              <a:t>CML8GX3M2A1600C9</a:t>
            </a:r>
            <a:r>
              <a:rPr lang="hu-HU" dirty="0"/>
              <a:t> </a:t>
            </a:r>
          </a:p>
        </p:txBody>
      </p:sp>
      <p:pic>
        <p:nvPicPr>
          <p:cNvPr id="3074" name="Picture 2" descr="E:\VERSENY\Vengeance Bandwidth-900-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556792"/>
            <a:ext cx="5964545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VERSENY\Vengeance gaming-900-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111" y="4150195"/>
            <a:ext cx="5976000" cy="28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aggatott nyíl jobbra 9">
            <a:hlinkClick r:id="" action="ppaction://hlinkshowjump?jump=lastslideviewed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3398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Csoportba foglalás 35"/>
          <p:cNvGrpSpPr/>
          <p:nvPr/>
        </p:nvGrpSpPr>
        <p:grpSpPr>
          <a:xfrm>
            <a:off x="719999" y="5040000"/>
            <a:ext cx="7482111" cy="583636"/>
            <a:chOff x="858531" y="1166806"/>
            <a:chExt cx="6122180" cy="583636"/>
          </a:xfrm>
        </p:grpSpPr>
        <p:sp>
          <p:nvSpPr>
            <p:cNvPr id="37" name="Téglalap 36"/>
            <p:cNvSpPr/>
            <p:nvPr/>
          </p:nvSpPr>
          <p:spPr>
            <a:xfrm>
              <a:off x="858531" y="1166806"/>
              <a:ext cx="6122180" cy="58363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Téglalap 37"/>
            <p:cNvSpPr/>
            <p:nvPr/>
          </p:nvSpPr>
          <p:spPr>
            <a:xfrm>
              <a:off x="858531" y="1166806"/>
              <a:ext cx="6122180" cy="583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3261" tIns="45720" rIns="45720" bIns="4572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 smtClean="0"/>
                <a:t>Mire szolgál a </a:t>
              </a:r>
              <a:r>
                <a:rPr lang="hu-HU" sz="1800" kern="1200" dirty="0" err="1" smtClean="0"/>
                <a:t>Raid</a:t>
              </a:r>
              <a:r>
                <a:rPr lang="hu-HU" sz="1800" kern="1200" dirty="0" smtClean="0"/>
                <a:t> technológia?</a:t>
              </a:r>
              <a:endParaRPr lang="hu-HU" sz="1800" kern="1200" dirty="0"/>
            </a:p>
          </p:txBody>
        </p:sp>
      </p:grpSp>
      <p:grpSp>
        <p:nvGrpSpPr>
          <p:cNvPr id="39" name="Csoportba foglalás 38"/>
          <p:cNvGrpSpPr/>
          <p:nvPr/>
        </p:nvGrpSpPr>
        <p:grpSpPr>
          <a:xfrm>
            <a:off x="1619999" y="3960000"/>
            <a:ext cx="6582111" cy="583636"/>
            <a:chOff x="440314" y="291631"/>
            <a:chExt cx="6540396" cy="583636"/>
          </a:xfrm>
        </p:grpSpPr>
        <p:sp>
          <p:nvSpPr>
            <p:cNvPr id="40" name="Téglalap 39"/>
            <p:cNvSpPr/>
            <p:nvPr/>
          </p:nvSpPr>
          <p:spPr>
            <a:xfrm>
              <a:off x="440314" y="291631"/>
              <a:ext cx="6540396" cy="58363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Téglalap 40"/>
            <p:cNvSpPr/>
            <p:nvPr/>
          </p:nvSpPr>
          <p:spPr>
            <a:xfrm>
              <a:off x="440314" y="291631"/>
              <a:ext cx="6540396" cy="583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3261" tIns="45720" rIns="45720" bIns="4572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 smtClean="0"/>
                <a:t>Mi az a  </a:t>
              </a:r>
              <a:r>
                <a:rPr lang="hu-HU" sz="1800" kern="1200" dirty="0" err="1" smtClean="0"/>
                <a:t>DisplayPort</a:t>
              </a:r>
              <a:r>
                <a:rPr lang="hu-HU" sz="1800" kern="1200" dirty="0" smtClean="0"/>
                <a:t>?</a:t>
              </a:r>
              <a:endParaRPr lang="hu-HU" sz="1800" kern="1200" dirty="0"/>
            </a:p>
          </p:txBody>
        </p:sp>
      </p:grpSp>
      <p:grpSp>
        <p:nvGrpSpPr>
          <p:cNvPr id="42" name="Csoportba foglalás 41"/>
          <p:cNvGrpSpPr/>
          <p:nvPr/>
        </p:nvGrpSpPr>
        <p:grpSpPr>
          <a:xfrm>
            <a:off x="2024522" y="3080236"/>
            <a:ext cx="6177587" cy="583636"/>
            <a:chOff x="986889" y="2041980"/>
            <a:chExt cx="5993822" cy="583636"/>
          </a:xfrm>
        </p:grpSpPr>
        <p:sp>
          <p:nvSpPr>
            <p:cNvPr id="43" name="Téglalap 42"/>
            <p:cNvSpPr/>
            <p:nvPr/>
          </p:nvSpPr>
          <p:spPr>
            <a:xfrm>
              <a:off x="986891" y="2041980"/>
              <a:ext cx="5993820" cy="58363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Téglalap 43"/>
            <p:cNvSpPr/>
            <p:nvPr/>
          </p:nvSpPr>
          <p:spPr>
            <a:xfrm>
              <a:off x="986889" y="2041980"/>
              <a:ext cx="5993821" cy="583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3261" tIns="45720" rIns="45720" bIns="4572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 smtClean="0"/>
                <a:t>Melyik az alapértelmezett mód a választott Videokártyán?</a:t>
              </a:r>
              <a:endParaRPr lang="hu-HU" sz="1800" kern="1200" dirty="0"/>
            </a:p>
          </p:txBody>
        </p:sp>
      </p:grpSp>
      <p:grpSp>
        <p:nvGrpSpPr>
          <p:cNvPr id="45" name="Csoportba foglalás 44"/>
          <p:cNvGrpSpPr/>
          <p:nvPr/>
        </p:nvGrpSpPr>
        <p:grpSpPr>
          <a:xfrm>
            <a:off x="1800000" y="2160000"/>
            <a:ext cx="6402111" cy="583636"/>
            <a:chOff x="858531" y="2917155"/>
            <a:chExt cx="6122180" cy="583636"/>
          </a:xfrm>
        </p:grpSpPr>
        <p:sp>
          <p:nvSpPr>
            <p:cNvPr id="46" name="Téglalap 45"/>
            <p:cNvSpPr/>
            <p:nvPr/>
          </p:nvSpPr>
          <p:spPr>
            <a:xfrm>
              <a:off x="858531" y="2917155"/>
              <a:ext cx="6122180" cy="58363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Téglalap 46"/>
            <p:cNvSpPr/>
            <p:nvPr/>
          </p:nvSpPr>
          <p:spPr>
            <a:xfrm>
              <a:off x="858531" y="2917155"/>
              <a:ext cx="6122180" cy="583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3261" tIns="45720" rIns="45720" bIns="4572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 smtClean="0"/>
                <a:t>Mi a Az L2 Cache lényege?</a:t>
              </a:r>
              <a:endParaRPr lang="hu-HU" sz="1800" kern="1200" dirty="0"/>
            </a:p>
          </p:txBody>
        </p:sp>
      </p:grpSp>
      <p:grpSp>
        <p:nvGrpSpPr>
          <p:cNvPr id="48" name="Csoportba foglalás 47"/>
          <p:cNvGrpSpPr/>
          <p:nvPr/>
        </p:nvGrpSpPr>
        <p:grpSpPr>
          <a:xfrm>
            <a:off x="720000" y="1080000"/>
            <a:ext cx="7482108" cy="583636"/>
            <a:chOff x="440314" y="3792330"/>
            <a:chExt cx="6540396" cy="583636"/>
          </a:xfrm>
        </p:grpSpPr>
        <p:sp>
          <p:nvSpPr>
            <p:cNvPr id="49" name="Téglalap 48"/>
            <p:cNvSpPr/>
            <p:nvPr/>
          </p:nvSpPr>
          <p:spPr>
            <a:xfrm>
              <a:off x="440314" y="3792330"/>
              <a:ext cx="6540396" cy="58363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Téglalap 49"/>
            <p:cNvSpPr/>
            <p:nvPr/>
          </p:nvSpPr>
          <p:spPr>
            <a:xfrm>
              <a:off x="440314" y="3792330"/>
              <a:ext cx="6540396" cy="583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3261" tIns="45720" rIns="45720" bIns="4572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 smtClean="0"/>
                <a:t>Technikailag  miben különbözik a HDD és az SSD?</a:t>
              </a:r>
              <a:endParaRPr lang="hu-HU" sz="1800" kern="1200" dirty="0"/>
            </a:p>
          </p:txBody>
        </p:sp>
      </p:grpSp>
      <p:sp>
        <p:nvSpPr>
          <p:cNvPr id="13" name="Szaggatott nyíl jobbra 12">
            <a:hlinkClick r:id="rId2" action="ppaction://hlinksldjump"/>
          </p:cNvPr>
          <p:cNvSpPr/>
          <p:nvPr/>
        </p:nvSpPr>
        <p:spPr>
          <a:xfrm rot="10800000">
            <a:off x="179512" y="116632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/>
          <p:cNvSpPr/>
          <p:nvPr/>
        </p:nvSpPr>
        <p:spPr>
          <a:xfrm>
            <a:off x="-2988840" y="1181736"/>
            <a:ext cx="4693214" cy="4693214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27"/>
          <p:cNvSpPr/>
          <p:nvPr/>
        </p:nvSpPr>
        <p:spPr>
          <a:xfrm>
            <a:off x="1080000" y="1800000"/>
            <a:ext cx="984108" cy="984108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28"/>
          <p:cNvSpPr/>
          <p:nvPr/>
        </p:nvSpPr>
        <p:spPr>
          <a:xfrm>
            <a:off x="1440000" y="2880000"/>
            <a:ext cx="984108" cy="984108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zis 29"/>
          <p:cNvSpPr/>
          <p:nvPr/>
        </p:nvSpPr>
        <p:spPr>
          <a:xfrm>
            <a:off x="1080000" y="3960000"/>
            <a:ext cx="984108" cy="984108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Ellipszis 30"/>
          <p:cNvSpPr/>
          <p:nvPr/>
        </p:nvSpPr>
        <p:spPr>
          <a:xfrm>
            <a:off x="180000" y="4680000"/>
            <a:ext cx="984108" cy="984108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Ellipszis 1"/>
          <p:cNvSpPr/>
          <p:nvPr/>
        </p:nvSpPr>
        <p:spPr>
          <a:xfrm>
            <a:off x="180000" y="1080000"/>
            <a:ext cx="984108" cy="984108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/>
          <p:nvPr/>
        </p:nvSpPr>
        <p:spPr>
          <a:xfrm>
            <a:off x="1608018" y="3048018"/>
            <a:ext cx="648072" cy="6480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Ellipszis 51"/>
          <p:cNvSpPr/>
          <p:nvPr/>
        </p:nvSpPr>
        <p:spPr>
          <a:xfrm>
            <a:off x="1248018" y="1968018"/>
            <a:ext cx="648072" cy="6480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Ellipszis 52"/>
          <p:cNvSpPr/>
          <p:nvPr/>
        </p:nvSpPr>
        <p:spPr>
          <a:xfrm>
            <a:off x="1248018" y="4128018"/>
            <a:ext cx="648072" cy="6480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Ellipszis 53"/>
          <p:cNvSpPr/>
          <p:nvPr/>
        </p:nvSpPr>
        <p:spPr>
          <a:xfrm>
            <a:off x="348018" y="4848018"/>
            <a:ext cx="648072" cy="6480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4" name="Csoportba foglalás 33"/>
          <p:cNvGrpSpPr/>
          <p:nvPr/>
        </p:nvGrpSpPr>
        <p:grpSpPr>
          <a:xfrm>
            <a:off x="3975246" y="4939283"/>
            <a:ext cx="4572000" cy="785070"/>
            <a:chOff x="0" y="22963"/>
            <a:chExt cx="4572000" cy="785070"/>
          </a:xfrm>
        </p:grpSpPr>
        <p:sp>
          <p:nvSpPr>
            <p:cNvPr id="55" name="Lekerekített téglalap 54"/>
            <p:cNvSpPr/>
            <p:nvPr/>
          </p:nvSpPr>
          <p:spPr>
            <a:xfrm>
              <a:off x="0" y="22963"/>
              <a:ext cx="4572000" cy="7850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Lekerekített téglalap 4"/>
            <p:cNvSpPr/>
            <p:nvPr/>
          </p:nvSpPr>
          <p:spPr>
            <a:xfrm>
              <a:off x="38324" y="61287"/>
              <a:ext cx="4495352" cy="708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100" b="1" kern="1200" dirty="0" smtClean="0"/>
                <a:t>A RAID technológia alapja az adatok elosztása vagy </a:t>
              </a:r>
              <a:r>
                <a:rPr lang="hu-HU" sz="1100" b="1" kern="1200" dirty="0" err="1" smtClean="0"/>
                <a:t>replikálása</a:t>
              </a:r>
              <a:r>
                <a:rPr lang="hu-HU" sz="1100" b="1" kern="1200" dirty="0" smtClean="0"/>
                <a:t> több fizikailag független merevlemezen, egy logikai lemezt hozva létre. Minden RAID szint alapjában véve vagy az adatbiztonság növelését vagy az adatátviteli sebesség növelését szolgálja.</a:t>
              </a:r>
              <a:endParaRPr lang="hu-HU" sz="1100" b="1" kern="1200" dirty="0"/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5354855" y="1842718"/>
            <a:ext cx="3168351" cy="1216800"/>
            <a:chOff x="0" y="222135"/>
            <a:chExt cx="3168351" cy="1216800"/>
          </a:xfrm>
        </p:grpSpPr>
        <p:sp>
          <p:nvSpPr>
            <p:cNvPr id="58" name="Lekerekített téglalap 57"/>
            <p:cNvSpPr/>
            <p:nvPr/>
          </p:nvSpPr>
          <p:spPr>
            <a:xfrm>
              <a:off x="0" y="222135"/>
              <a:ext cx="3168351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Lekerekített téglalap 4"/>
            <p:cNvSpPr/>
            <p:nvPr/>
          </p:nvSpPr>
          <p:spPr>
            <a:xfrm>
              <a:off x="59399" y="281534"/>
              <a:ext cx="3049553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100" kern="1200" dirty="0" smtClean="0"/>
                <a:t>Az L2 Cache, azaz másodszintű </a:t>
              </a:r>
              <a:r>
                <a:rPr lang="hu-HU" sz="1100" kern="1200" dirty="0" err="1" smtClean="0"/>
                <a:t>gyorsítótár</a:t>
              </a:r>
              <a:r>
                <a:rPr lang="hu-HU" sz="1100" kern="1200" dirty="0" smtClean="0"/>
                <a:t> célja, hogy meggyorsítsa a processzor számára az adatok elérését. A cache akkor működik hatékonyan, ha az adatok nagyrészt a cache-ben és nem a memóriában találhatók, így minél nagyobb a cache mérete, annál több adatot tud átmenetileg tárolni.</a:t>
              </a:r>
              <a:endParaRPr lang="hu-HU" sz="1100" kern="1200" dirty="0"/>
            </a:p>
          </p:txBody>
        </p:sp>
      </p:grpSp>
      <p:graphicFrame>
        <p:nvGraphicFramePr>
          <p:cNvPr id="60" name="Diagram 59"/>
          <p:cNvGraphicFramePr/>
          <p:nvPr>
            <p:extLst>
              <p:ext uri="{D42A27DB-BD31-4B8C-83A1-F6EECF244321}">
                <p14:modId xmlns:p14="http://schemas.microsoft.com/office/powerpoint/2010/main" xmlns="" val="93522117"/>
              </p:ext>
            </p:extLst>
          </p:nvPr>
        </p:nvGraphicFramePr>
        <p:xfrm>
          <a:off x="5327239" y="3836319"/>
          <a:ext cx="3136568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261246" y="33720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868144" y="3080236"/>
            <a:ext cx="3096344" cy="5836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>
                <a:solidFill>
                  <a:schemeClr val="tx2"/>
                </a:solidFill>
              </a:rPr>
              <a:t>Gaming</a:t>
            </a:r>
            <a:r>
              <a:rPr lang="hu-HU" b="1" dirty="0">
                <a:solidFill>
                  <a:schemeClr val="tx2"/>
                </a:solidFill>
              </a:rPr>
              <a:t> </a:t>
            </a:r>
            <a:r>
              <a:rPr lang="hu-HU" b="1" dirty="0" err="1" smtClean="0">
                <a:solidFill>
                  <a:schemeClr val="tx2"/>
                </a:solidFill>
              </a:rPr>
              <a:t>Mode</a:t>
            </a:r>
            <a:r>
              <a:rPr lang="hu-HU" b="1" dirty="0" smtClean="0">
                <a:solidFill>
                  <a:schemeClr val="tx2"/>
                </a:solidFill>
              </a:rPr>
              <a:t/>
            </a:r>
            <a:br>
              <a:rPr lang="hu-HU" b="1" dirty="0" smtClean="0">
                <a:solidFill>
                  <a:schemeClr val="tx2"/>
                </a:solidFill>
              </a:rPr>
            </a:br>
            <a:r>
              <a:rPr lang="hu-HU" dirty="0" smtClean="0">
                <a:solidFill>
                  <a:schemeClr val="tx2"/>
                </a:solidFill>
              </a:rPr>
              <a:t>(</a:t>
            </a:r>
            <a:r>
              <a:rPr lang="hu-HU" dirty="0">
                <a:solidFill>
                  <a:schemeClr val="tx2"/>
                </a:solidFill>
              </a:rPr>
              <a:t>alapértelmezett)</a:t>
            </a:r>
            <a:endParaRPr lang="hu-HU" dirty="0"/>
          </a:p>
        </p:txBody>
      </p:sp>
      <p:sp>
        <p:nvSpPr>
          <p:cNvPr id="61" name="Téglalap 60"/>
          <p:cNvSpPr/>
          <p:nvPr/>
        </p:nvSpPr>
        <p:spPr>
          <a:xfrm>
            <a:off x="5829630" y="1080000"/>
            <a:ext cx="3096344" cy="5836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2"/>
                </a:solidFill>
              </a:rPr>
              <a:t>Az HDD mozgó az SSD nem mozgó alkatrésszel rendelkezik</a:t>
            </a:r>
            <a:endParaRPr lang="hu-HU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6445977" y="6073833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Válaszok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4" name="Szövegdoboz 63">
            <a:hlinkClick r:id="rId2" action="ppaction://hlinksldjump"/>
          </p:cNvPr>
          <p:cNvSpPr txBox="1"/>
          <p:nvPr/>
        </p:nvSpPr>
        <p:spPr>
          <a:xfrm>
            <a:off x="6445977" y="6078098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Menü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34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2" grpId="1" animBg="1"/>
      <p:bldP spid="53" grpId="0" animBg="1"/>
      <p:bldP spid="53" grpId="1" animBg="1"/>
      <p:bldP spid="54" grpId="0" animBg="1"/>
      <p:bldP spid="54" grpId="1" animBg="1"/>
      <p:bldGraphic spid="60" grpId="0">
        <p:bldAsOne/>
      </p:bldGraphic>
      <p:bldP spid="4" grpId="0" animBg="1"/>
      <p:bldP spid="61" grpId="0" animBg="1"/>
      <p:bldP spid="63" grpId="0" animBg="1"/>
      <p:bldP spid="6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80101"/>
            <a:ext cx="4680520" cy="4525963"/>
          </a:xfrm>
        </p:spPr>
        <p:txBody>
          <a:bodyPr/>
          <a:lstStyle/>
          <a:p>
            <a:r>
              <a:rPr lang="hu-HU" dirty="0" smtClean="0"/>
              <a:t>Technikai adatok: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www.arukereso.hu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Többi meg saját kútfőből.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7" name="Ellipszis 6">
            <a:hlinkClick r:id="" action="ppaction://hlinkshowjump?jump=endshow"/>
          </p:cNvPr>
          <p:cNvSpPr/>
          <p:nvPr/>
        </p:nvSpPr>
        <p:spPr>
          <a:xfrm>
            <a:off x="6343600" y="2102123"/>
            <a:ext cx="1110853" cy="111085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6127576" y="2472482"/>
            <a:ext cx="432048" cy="12337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7255139" y="2750195"/>
            <a:ext cx="432048" cy="12337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V="1">
            <a:off x="6245167" y="3010370"/>
            <a:ext cx="432048" cy="19538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7238429" y="2246139"/>
            <a:ext cx="432048" cy="16465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748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3203848" y="435939"/>
            <a:ext cx="2736304" cy="5133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hlinkClick r:id="rId2" action="ppaction://hlinksldjump"/>
          </p:cNvPr>
          <p:cNvSpPr txBox="1"/>
          <p:nvPr/>
        </p:nvSpPr>
        <p:spPr>
          <a:xfrm>
            <a:off x="3392965" y="507935"/>
            <a:ext cx="22841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Videó Kártya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3203848" y="1124744"/>
            <a:ext cx="2736304" cy="5133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hlinkClick r:id="rId3" action="ppaction://hlinksldjump"/>
          </p:cNvPr>
          <p:cNvSpPr txBox="1"/>
          <p:nvPr/>
        </p:nvSpPr>
        <p:spPr>
          <a:xfrm>
            <a:off x="3392965" y="1196740"/>
            <a:ext cx="22841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Processzor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3203848" y="2718212"/>
            <a:ext cx="2736304" cy="513324"/>
          </a:xfrm>
          <a:prstGeom prst="roundRect">
            <a:avLst/>
          </a:prstGeom>
          <a:solidFill>
            <a:srgbClr val="E335E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hlinkClick r:id="rId4" action="ppaction://hlinksldjump"/>
          </p:cNvPr>
          <p:cNvSpPr txBox="1"/>
          <p:nvPr/>
        </p:nvSpPr>
        <p:spPr>
          <a:xfrm>
            <a:off x="3392965" y="2790208"/>
            <a:ext cx="2284180" cy="369332"/>
          </a:xfrm>
          <a:prstGeom prst="rect">
            <a:avLst/>
          </a:prstGeom>
          <a:solidFill>
            <a:srgbClr val="E335E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Alaplap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3203848" y="5661248"/>
            <a:ext cx="2736304" cy="513324"/>
          </a:xfrm>
          <a:prstGeom prst="roundRect">
            <a:avLst/>
          </a:prstGeom>
          <a:solidFill>
            <a:srgbClr val="838383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>
            <a:hlinkClick r:id="rId5" action="ppaction://hlinksldjump"/>
          </p:cNvPr>
          <p:cNvSpPr txBox="1"/>
          <p:nvPr/>
        </p:nvSpPr>
        <p:spPr>
          <a:xfrm>
            <a:off x="3392965" y="5733244"/>
            <a:ext cx="2284180" cy="369332"/>
          </a:xfrm>
          <a:prstGeom prst="rect">
            <a:avLst/>
          </a:prstGeom>
          <a:solidFill>
            <a:srgbClr val="83838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Egyéb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Lekerekített téglalap 15"/>
          <p:cNvSpPr/>
          <p:nvPr/>
        </p:nvSpPr>
        <p:spPr>
          <a:xfrm>
            <a:off x="3203848" y="3501008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>
            <a:hlinkClick r:id="rId6" action="ppaction://hlinksldjump"/>
          </p:cNvPr>
          <p:cNvSpPr txBox="1"/>
          <p:nvPr/>
        </p:nvSpPr>
        <p:spPr>
          <a:xfrm>
            <a:off x="3392965" y="3573004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RAM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3203848" y="4149080"/>
            <a:ext cx="2736304" cy="513324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>
            <a:hlinkClick r:id="rId7" action="ppaction://hlinksldjump"/>
          </p:cNvPr>
          <p:cNvSpPr txBox="1"/>
          <p:nvPr/>
        </p:nvSpPr>
        <p:spPr>
          <a:xfrm>
            <a:off x="3392965" y="4221076"/>
            <a:ext cx="228418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Tápegység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0" name="Szaggatott nyíl jobbra 19">
            <a:hlinkClick r:id="rId8" action="ppaction://hlinksldjump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481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aggatott nyíl jobbra 7">
            <a:hlinkClick r:id="rId2" action="ppaction://hlinksldjump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hlinkClick r:id="" action="ppaction://hlinkshowjump?jump=nextslide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Tovább</a:t>
            </a:r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5024187"/>
              </p:ext>
            </p:extLst>
          </p:nvPr>
        </p:nvGraphicFramePr>
        <p:xfrm>
          <a:off x="540000" y="1619998"/>
          <a:ext cx="3960000" cy="4500002"/>
        </p:xfrm>
        <a:graphic>
          <a:graphicData uri="http://schemas.openxmlformats.org/drawingml/2006/table">
            <a:tbl>
              <a:tblPr/>
              <a:tblGrid>
                <a:gridCol w="1577052"/>
                <a:gridCol w="2382948"/>
              </a:tblGrid>
              <a:tr h="243926">
                <a:tc>
                  <a:txBody>
                    <a:bodyPr/>
                    <a:lstStyle/>
                    <a:p>
                      <a:r>
                        <a:rPr lang="hu-HU" sz="1300" dirty="0">
                          <a:effectLst/>
                        </a:rPr>
                        <a:t>Csatolófelület </a:t>
                      </a: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300" dirty="0">
                          <a:effectLst/>
                        </a:rPr>
                        <a:t>PCI-Express</a:t>
                      </a: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3926">
                <a:tc>
                  <a:txBody>
                    <a:bodyPr/>
                    <a:lstStyle/>
                    <a:p>
                      <a:r>
                        <a:rPr lang="hu-HU" sz="1300">
                          <a:effectLst/>
                        </a:rPr>
                        <a:t>Video chipset </a:t>
                      </a: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300" dirty="0">
                          <a:effectLst/>
                        </a:rPr>
                        <a:t>NVIDIA </a:t>
                      </a:r>
                      <a:r>
                        <a:rPr lang="hu-HU" sz="1300" dirty="0" err="1">
                          <a:effectLst/>
                        </a:rPr>
                        <a:t>GeForce</a:t>
                      </a:r>
                      <a:endParaRPr lang="hu-HU" sz="1300" dirty="0">
                        <a:effectLst/>
                      </a:endParaRP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794">
                <a:tc>
                  <a:txBody>
                    <a:bodyPr/>
                    <a:lstStyle/>
                    <a:p>
                      <a:r>
                        <a:rPr lang="hu-HU" sz="1300">
                          <a:effectLst/>
                        </a:rPr>
                        <a:t>Grafikus chip sebessége </a:t>
                      </a: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300" dirty="0">
                          <a:effectLst/>
                        </a:rPr>
                        <a:t>1051 MHz</a:t>
                      </a: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45794">
                <a:tc>
                  <a:txBody>
                    <a:bodyPr/>
                    <a:lstStyle/>
                    <a:p>
                      <a:r>
                        <a:rPr lang="hu-HU" sz="1300" dirty="0">
                          <a:effectLst/>
                        </a:rPr>
                        <a:t>Grafikus memória sebessége </a:t>
                      </a: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300" dirty="0">
                          <a:effectLst/>
                        </a:rPr>
                        <a:t>7010 MHz</a:t>
                      </a: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926">
                <a:tc>
                  <a:txBody>
                    <a:bodyPr/>
                    <a:lstStyle/>
                    <a:p>
                      <a:r>
                        <a:rPr lang="hu-HU" sz="1300" b="1" dirty="0">
                          <a:effectLst/>
                          <a:latin typeface="inherit"/>
                        </a:rPr>
                        <a:t>Memória</a:t>
                      </a: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>
                        <a:effectLst/>
                      </a:endParaRP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3926">
                <a:tc>
                  <a:txBody>
                    <a:bodyPr/>
                    <a:lstStyle/>
                    <a:p>
                      <a:r>
                        <a:rPr lang="hu-HU" sz="1300" dirty="0">
                          <a:effectLst/>
                        </a:rPr>
                        <a:t>Memória mérete </a:t>
                      </a: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300" dirty="0">
                          <a:effectLst/>
                        </a:rPr>
                        <a:t>4096 MB</a:t>
                      </a: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794">
                <a:tc>
                  <a:txBody>
                    <a:bodyPr/>
                    <a:lstStyle/>
                    <a:p>
                      <a:r>
                        <a:rPr lang="hu-HU" sz="1300">
                          <a:effectLst/>
                        </a:rPr>
                        <a:t>Memória sávszélesség </a:t>
                      </a: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300" dirty="0">
                          <a:effectLst/>
                        </a:rPr>
                        <a:t>256 bit</a:t>
                      </a: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45794">
                <a:tc>
                  <a:txBody>
                    <a:bodyPr/>
                    <a:lstStyle/>
                    <a:p>
                      <a:r>
                        <a:rPr lang="hu-HU" sz="1300" b="1">
                          <a:effectLst/>
                          <a:latin typeface="inherit"/>
                        </a:rPr>
                        <a:t>További tulajdonságok</a:t>
                      </a: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>
                        <a:effectLst/>
                      </a:endParaRP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926">
                <a:tc>
                  <a:txBody>
                    <a:bodyPr/>
                    <a:lstStyle/>
                    <a:p>
                      <a:r>
                        <a:rPr lang="hu-HU" sz="1300">
                          <a:effectLst/>
                        </a:rPr>
                        <a:t>OpenGL </a:t>
                      </a: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300">
                          <a:effectLst/>
                        </a:rPr>
                        <a:t>4.4</a:t>
                      </a: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45794">
                <a:tc>
                  <a:txBody>
                    <a:bodyPr/>
                    <a:lstStyle/>
                    <a:p>
                      <a:r>
                        <a:rPr lang="hu-HU" sz="1300" b="1">
                          <a:effectLst/>
                          <a:latin typeface="inherit"/>
                        </a:rPr>
                        <a:t>Alkalmazott technológiák</a:t>
                      </a: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>
                        <a:effectLst/>
                      </a:endParaRP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1402">
                <a:tc>
                  <a:txBody>
                    <a:bodyPr/>
                    <a:lstStyle/>
                    <a:p>
                      <a:r>
                        <a:rPr lang="hu-HU" sz="1300" dirty="0">
                          <a:effectLst/>
                        </a:rPr>
                        <a:t>Csatlakozók</a:t>
                      </a: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300" dirty="0">
                          <a:effectLst/>
                        </a:rPr>
                        <a:t>DVI</a:t>
                      </a:r>
                    </a:p>
                    <a:p>
                      <a:r>
                        <a:rPr lang="hu-HU" sz="1300" dirty="0">
                          <a:effectLst/>
                        </a:rPr>
                        <a:t>HDMI</a:t>
                      </a:r>
                    </a:p>
                    <a:p>
                      <a:r>
                        <a:rPr lang="hu-HU" sz="1300" dirty="0">
                          <a:effectLst/>
                        </a:rPr>
                        <a:t> </a:t>
                      </a:r>
                    </a:p>
                    <a:p>
                      <a:r>
                        <a:rPr lang="hu-HU" sz="1300" dirty="0" err="1">
                          <a:effectLst/>
                        </a:rPr>
                        <a:t>DisplayPort</a:t>
                      </a:r>
                      <a:endParaRPr lang="hu-HU" sz="1300" dirty="0">
                        <a:effectLst/>
                      </a:endParaRPr>
                    </a:p>
                    <a:p>
                      <a:r>
                        <a:rPr lang="hu-HU" sz="1300" dirty="0">
                          <a:effectLst/>
                        </a:rPr>
                        <a:t> </a:t>
                      </a:r>
                    </a:p>
                  </a:txBody>
                  <a:tcPr marL="35249" marR="35249" marT="21149" marB="21149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991414584"/>
              </p:ext>
            </p:extLst>
          </p:nvPr>
        </p:nvGraphicFramePr>
        <p:xfrm>
          <a:off x="5148064" y="1628800"/>
          <a:ext cx="3136568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églalap 8"/>
          <p:cNvSpPr/>
          <p:nvPr/>
        </p:nvSpPr>
        <p:spPr>
          <a:xfrm>
            <a:off x="6244685" y="30689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KÉP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028" name="Picture 4" descr="E:\VERSENY\288635103.msi-geforce-gtx-970-4gb-gddr5-256bit-pci-e-gtx-970-gaming-4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6154" y="2615467"/>
            <a:ext cx="4302294" cy="344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kerekített téglalap 11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MSI </a:t>
            </a:r>
            <a:r>
              <a:rPr lang="hu-HU" dirty="0" err="1"/>
              <a:t>GeForce</a:t>
            </a:r>
            <a:r>
              <a:rPr lang="hu-HU" dirty="0"/>
              <a:t> GTX 970 4GB GDDR5 256bit PCI-E GTX 970 GAMING 4G</a:t>
            </a:r>
          </a:p>
        </p:txBody>
      </p:sp>
    </p:spTree>
    <p:extLst>
      <p:ext uri="{BB962C8B-B14F-4D97-AF65-F5344CB8AC3E}">
        <p14:creationId xmlns:p14="http://schemas.microsoft.com/office/powerpoint/2010/main" xmlns="" val="235827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hu-HU" b="1" u="sng" dirty="0" smtClean="0">
                <a:solidFill>
                  <a:schemeClr val="accent6">
                    <a:lumMod val="50000"/>
                  </a:schemeClr>
                </a:solidFill>
              </a:rPr>
              <a:t>Mire kell odafigyelni választáskor</a:t>
            </a:r>
            <a: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Egy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Videokártya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esetében fontos hogy olyat válasszunk ami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beleillik az alaplapunkba.</a:t>
            </a:r>
          </a:p>
          <a:p>
            <a:pPr marL="457200" lvl="1" indent="0">
              <a:buNone/>
            </a:pPr>
            <a:r>
              <a:rPr lang="hu-HU" sz="2400" i="1" dirty="0" smtClean="0">
                <a:solidFill>
                  <a:schemeClr val="accent6">
                    <a:lumMod val="50000"/>
                  </a:schemeClr>
                </a:solidFill>
              </a:rPr>
              <a:t>(PL.: Ha </a:t>
            </a:r>
            <a:r>
              <a:rPr lang="hu-HU" sz="2400" i="1" dirty="0" err="1" smtClean="0">
                <a:solidFill>
                  <a:schemeClr val="accent6">
                    <a:lumMod val="50000"/>
                  </a:schemeClr>
                </a:solidFill>
              </a:rPr>
              <a:t>low</a:t>
            </a:r>
            <a:r>
              <a:rPr lang="hu-HU" sz="2400" i="1" dirty="0" smtClean="0">
                <a:solidFill>
                  <a:schemeClr val="accent6">
                    <a:lumMod val="50000"/>
                  </a:schemeClr>
                </a:solidFill>
              </a:rPr>
              <a:t> VGA </a:t>
            </a:r>
            <a:r>
              <a:rPr lang="hu-HU" sz="2400" i="1" dirty="0" err="1" smtClean="0">
                <a:solidFill>
                  <a:schemeClr val="accent6">
                    <a:lumMod val="50000"/>
                  </a:schemeClr>
                </a:solidFill>
              </a:rPr>
              <a:t>slot</a:t>
            </a:r>
            <a:r>
              <a:rPr lang="hu-HU" sz="2400" i="1" dirty="0" smtClean="0">
                <a:solidFill>
                  <a:schemeClr val="accent6">
                    <a:lumMod val="50000"/>
                  </a:schemeClr>
                </a:solidFill>
              </a:rPr>
              <a:t> van az alaplapba ne vegyünk simát, meg mint ebben az esetben érdemes megnézni hogy az alaplap rendelkezik-e PCI-Express csatlakozóval mert a régebbiekben nem található)</a:t>
            </a:r>
          </a:p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Válasszunk hozzá megfelelő hűtést ha tudjuk mire fogjuk pontosan használni, ha tudjuk, hogy gyakran megfogjuk terhelne akár érdemes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liquid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hűtésre is beruházni.</a:t>
            </a:r>
            <a:b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i="1" dirty="0">
                <a:solidFill>
                  <a:schemeClr val="accent6">
                    <a:lumMod val="50000"/>
                  </a:schemeClr>
                </a:solidFill>
              </a:rPr>
              <a:t>CPU-k és Alaplapok is rendelkeznek </a:t>
            </a: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beépített </a:t>
            </a:r>
            <a:r>
              <a:rPr lang="hu-HU" i="1" dirty="0" err="1" smtClean="0">
                <a:solidFill>
                  <a:schemeClr val="accent6">
                    <a:lumMod val="50000"/>
                  </a:schemeClr>
                </a:solidFill>
              </a:rPr>
              <a:t>VGA-val</a:t>
            </a: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 de  azok messze nem képesek olyan teljesítményre mint egy különálló </a:t>
            </a:r>
            <a:r>
              <a:rPr lang="hu-HU" i="1" dirty="0" err="1" smtClean="0">
                <a:solidFill>
                  <a:schemeClr val="accent6">
                    <a:lumMod val="50000"/>
                  </a:schemeClr>
                </a:solidFill>
              </a:rPr>
              <a:t>videókártya</a:t>
            </a: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hu-HU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hu-H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MSI </a:t>
            </a:r>
            <a:r>
              <a:rPr lang="hu-HU" dirty="0" err="1"/>
              <a:t>GeForce</a:t>
            </a:r>
            <a:r>
              <a:rPr lang="hu-HU" dirty="0"/>
              <a:t> GTX 970 4GB GDDR5 256bit PCI-E GTX 970 GAMING 4G</a:t>
            </a:r>
          </a:p>
        </p:txBody>
      </p:sp>
      <p:sp>
        <p:nvSpPr>
          <p:cNvPr id="6" name="Szaggatott nyíl jobbra 5">
            <a:hlinkClick r:id="" action="ppaction://hlinkshowjump?jump=previousslide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hlinkClick r:id="" action="ppaction://hlinkshowjump?jump=nextslide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Tovább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95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  <a:t>Azért ezt választottam mert:</a:t>
            </a:r>
            <a:b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A szoftver iparban a leggyakrabban változó  és talán a legnagyobb- nagyon gyorsan fejlődő ág</a:t>
            </a:r>
            <a:b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a videojáték. Legnagyobb terhelést a kártyára a játékok és a vizuális renderelések rakják.</a:t>
            </a:r>
            <a:r>
              <a:rPr lang="hu-HU" i="1" dirty="0" smtClean="0"/>
              <a:t> </a:t>
            </a: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7010 MHz Grafikus memória sebessége mellett eltörpül a legtöbb videokártya. </a:t>
            </a:r>
          </a:p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Sőt ez a kártya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3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üzemmódban képes működni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u-HU" sz="2600" b="1" dirty="0" smtClean="0">
                <a:solidFill>
                  <a:schemeClr val="accent6">
                    <a:lumMod val="50000"/>
                  </a:schemeClr>
                </a:solidFill>
              </a:rPr>
              <a:t>OC </a:t>
            </a:r>
            <a:r>
              <a:rPr lang="hu-HU" sz="2600" b="1" dirty="0" err="1">
                <a:solidFill>
                  <a:schemeClr val="accent6">
                    <a:lumMod val="50000"/>
                  </a:schemeClr>
                </a:solidFill>
              </a:rPr>
              <a:t>Mode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hu-HU" sz="2600" i="1" dirty="0">
                <a:solidFill>
                  <a:schemeClr val="accent6">
                    <a:lumMod val="50000"/>
                  </a:schemeClr>
                </a:solidFill>
              </a:rPr>
              <a:t>Megemelt mag órajel és ventilátor sebesség a </a:t>
            </a:r>
            <a:r>
              <a:rPr lang="hu-HU" sz="2600" i="1" dirty="0" smtClean="0">
                <a:solidFill>
                  <a:schemeClr val="accent6">
                    <a:lumMod val="50000"/>
                  </a:schemeClr>
                </a:solidFill>
              </a:rPr>
              <a:t>	maximális </a:t>
            </a:r>
            <a:r>
              <a:rPr lang="hu-HU" sz="2600" i="1" dirty="0">
                <a:solidFill>
                  <a:schemeClr val="accent6">
                    <a:lumMod val="50000"/>
                  </a:schemeClr>
                </a:solidFill>
              </a:rPr>
              <a:t>teljesítmény </a:t>
            </a:r>
            <a:r>
              <a:rPr lang="hu-HU" sz="2600" i="1" dirty="0" smtClean="0">
                <a:solidFill>
                  <a:schemeClr val="accent6">
                    <a:lumMod val="50000"/>
                  </a:schemeClr>
                </a:solidFill>
              </a:rPr>
              <a:t>érdekében</a:t>
            </a:r>
            <a:br>
              <a:rPr lang="hu-HU" sz="26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u-HU" sz="2600" b="1" dirty="0" err="1" smtClean="0">
                <a:solidFill>
                  <a:schemeClr val="tx2"/>
                </a:solidFill>
              </a:rPr>
              <a:t>Gaming</a:t>
            </a:r>
            <a:r>
              <a:rPr lang="hu-HU" sz="2600" b="1" dirty="0" smtClean="0">
                <a:solidFill>
                  <a:schemeClr val="tx2"/>
                </a:solidFill>
              </a:rPr>
              <a:t> </a:t>
            </a:r>
            <a:r>
              <a:rPr lang="hu-HU" sz="2600" b="1" dirty="0" err="1">
                <a:solidFill>
                  <a:schemeClr val="tx2"/>
                </a:solidFill>
              </a:rPr>
              <a:t>Mode</a:t>
            </a:r>
            <a:r>
              <a:rPr lang="hu-HU" sz="2600" dirty="0">
                <a:solidFill>
                  <a:schemeClr val="tx2"/>
                </a:solidFill>
              </a:rPr>
              <a:t>(alapértelmezett):</a:t>
            </a:r>
            <a:r>
              <a:rPr lang="hu-HU" sz="2600" i="1" dirty="0">
                <a:solidFill>
                  <a:schemeClr val="accent6">
                    <a:lumMod val="50000"/>
                  </a:schemeClr>
                </a:solidFill>
              </a:rPr>
              <a:t>Stabil játékélményt nyújtó </a:t>
            </a:r>
            <a:r>
              <a:rPr lang="hu-HU" sz="2600" i="1" dirty="0" smtClean="0">
                <a:solidFill>
                  <a:schemeClr val="accent6">
                    <a:lumMod val="50000"/>
                  </a:schemeClr>
                </a:solidFill>
              </a:rPr>
              <a:t>	mód</a:t>
            </a:r>
            <a:br>
              <a:rPr lang="hu-HU" sz="26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u-HU" sz="2600" b="1" dirty="0" err="1" smtClean="0">
                <a:solidFill>
                  <a:schemeClr val="accent6">
                    <a:lumMod val="50000"/>
                  </a:schemeClr>
                </a:solidFill>
              </a:rPr>
              <a:t>Silent</a:t>
            </a:r>
            <a:r>
              <a:rPr lang="hu-H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2600" b="1" dirty="0" err="1">
                <a:solidFill>
                  <a:schemeClr val="accent6">
                    <a:lumMod val="50000"/>
                  </a:schemeClr>
                </a:solidFill>
              </a:rPr>
              <a:t>Mode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hu-HU" sz="2600" i="1" dirty="0">
                <a:solidFill>
                  <a:schemeClr val="accent6">
                    <a:lumMod val="50000"/>
                  </a:schemeClr>
                </a:solidFill>
              </a:rPr>
              <a:t>A legjobb működési környezet minimális </a:t>
            </a:r>
            <a:r>
              <a:rPr lang="hu-HU" sz="2600" i="1" dirty="0" smtClean="0">
                <a:solidFill>
                  <a:schemeClr val="accent6">
                    <a:lumMod val="50000"/>
                  </a:schemeClr>
                </a:solidFill>
              </a:rPr>
              <a:t>	zajszinttel</a:t>
            </a:r>
          </a:p>
          <a:p>
            <a:endParaRPr lang="hu-HU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bg1"/>
                </a:solidFill>
              </a:rPr>
              <a:t>Menu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Szaggatott nyíl jobbra 9">
            <a:hlinkClick r:id="" action="ppaction://hlinkshowjump?jump=previousslide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MSI </a:t>
            </a:r>
            <a:r>
              <a:rPr lang="hu-HU" dirty="0" err="1"/>
              <a:t>GeForce</a:t>
            </a:r>
            <a:r>
              <a:rPr lang="hu-HU" dirty="0"/>
              <a:t> GTX 970 4GB GDDR5 256bit PCI-E GTX 970 GAMING 4G</a:t>
            </a:r>
          </a:p>
        </p:txBody>
      </p:sp>
    </p:spTree>
    <p:extLst>
      <p:ext uri="{BB962C8B-B14F-4D97-AF65-F5344CB8AC3E}">
        <p14:creationId xmlns:p14="http://schemas.microsoft.com/office/powerpoint/2010/main" xmlns="" val="142170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0" lvl="5" indent="0">
              <a:buNone/>
            </a:pPr>
            <a:endParaRPr lang="hu-HU" dirty="0" smtClean="0"/>
          </a:p>
          <a:p>
            <a:pPr lvl="5"/>
            <a:endParaRPr lang="hu-HU" dirty="0" smtClean="0"/>
          </a:p>
        </p:txBody>
      </p:sp>
      <p:sp>
        <p:nvSpPr>
          <p:cNvPr id="8" name="Szaggatott nyíl jobbra 7">
            <a:hlinkClick r:id="rId2" action="ppaction://hlinksldjump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hlinkClick r:id="" action="ppaction://hlinkshowjump?jump=nextslide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Tovább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Intel </a:t>
            </a:r>
            <a:r>
              <a:rPr lang="hu-HU" dirty="0" err="1"/>
              <a:t>Core</a:t>
            </a:r>
            <a:r>
              <a:rPr lang="hu-HU" dirty="0"/>
              <a:t> i7-4790K 4GHz </a:t>
            </a:r>
            <a:r>
              <a:rPr lang="hu-HU" dirty="0" smtClean="0"/>
              <a:t>LGA1150</a:t>
            </a:r>
            <a:endParaRPr lang="hu-HU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7045911"/>
              </p:ext>
            </p:extLst>
          </p:nvPr>
        </p:nvGraphicFramePr>
        <p:xfrm>
          <a:off x="540000" y="1620001"/>
          <a:ext cx="3960000" cy="4498843"/>
        </p:xfrm>
        <a:graphic>
          <a:graphicData uri="http://schemas.openxmlformats.org/drawingml/2006/table">
            <a:tbl>
              <a:tblPr/>
              <a:tblGrid>
                <a:gridCol w="1577052"/>
                <a:gridCol w="2382948"/>
              </a:tblGrid>
              <a:tr h="328436"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Típus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Intel Core i7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8436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Magok száma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4 magos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0244"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Processzor foglalat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Intel Socket 1150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600244"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Processzor órajel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4000 </a:t>
                      </a:r>
                      <a:r>
                        <a:rPr lang="hu-HU" dirty="0" err="1">
                          <a:effectLst/>
                        </a:rPr>
                        <a:t>Mhz</a:t>
                      </a:r>
                      <a:endParaRPr lang="hu-HU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0244"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Gyártási technológia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22 nm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8436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DMI sebesség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5 GT/s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436">
                <a:tc>
                  <a:txBody>
                    <a:bodyPr/>
                    <a:lstStyle/>
                    <a:p>
                      <a:r>
                        <a:rPr lang="hu-HU" sz="1600" b="1" dirty="0">
                          <a:effectLst/>
                          <a:latin typeface="inherit"/>
                        </a:rPr>
                        <a:t>Cache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8436">
                <a:tc>
                  <a:txBody>
                    <a:bodyPr/>
                    <a:lstStyle/>
                    <a:p>
                      <a:r>
                        <a:rPr lang="hu-HU">
                          <a:effectLst/>
                        </a:rPr>
                        <a:t>L2 cache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8 MB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2653">
                <a:tc>
                  <a:txBody>
                    <a:bodyPr/>
                    <a:lstStyle/>
                    <a:p>
                      <a:r>
                        <a:rPr lang="hu-HU" sz="1600" b="1" dirty="0">
                          <a:effectLst/>
                          <a:latin typeface="inherit"/>
                        </a:rPr>
                        <a:t>További tulajdonságok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8436"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Fogyasztás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88 W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2264371282"/>
              </p:ext>
            </p:extLst>
          </p:nvPr>
        </p:nvGraphicFramePr>
        <p:xfrm>
          <a:off x="4833125" y="1556792"/>
          <a:ext cx="3168352" cy="1665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églalap 9"/>
          <p:cNvSpPr/>
          <p:nvPr/>
        </p:nvSpPr>
        <p:spPr>
          <a:xfrm>
            <a:off x="6182425" y="4005064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KÉP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098" name="Picture 2" descr="E:\VERSENY\270706443.intel-core-i7-4790k-4ghz-lga11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2666834" cy="33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185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  <a:t>Mire kell odafigyelni választáskor:</a:t>
            </a:r>
            <a:b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Elsősorban, olyan processzort válasszunk ami beleillik az alaplapon lévő foglalatba. Nagyobb teljesítmény érdekében válasszunk minél nagyobb cache-sel és órajellel rendelkezőt. Magától értetődően nagyobb magszámmal nagyobb a teljesítmény. Oda kell  figyelni még ,hogy általában a gyári hűtők nem bírják féken tartani mert könnyen melegednek.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6228184" y="6093296"/>
            <a:ext cx="2736304" cy="5133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1475656" y="316840"/>
            <a:ext cx="5974773" cy="1120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1165107" y="692600"/>
            <a:ext cx="65958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Intel </a:t>
            </a:r>
            <a:r>
              <a:rPr lang="hu-HU" dirty="0" err="1"/>
              <a:t>Core</a:t>
            </a:r>
            <a:r>
              <a:rPr lang="hu-HU" dirty="0"/>
              <a:t> i7-4790K 4GHz </a:t>
            </a:r>
            <a:r>
              <a:rPr lang="hu-HU" dirty="0" smtClean="0"/>
              <a:t>LGA1150</a:t>
            </a:r>
            <a:endParaRPr lang="hu-HU" dirty="0"/>
          </a:p>
        </p:txBody>
      </p:sp>
      <p:sp>
        <p:nvSpPr>
          <p:cNvPr id="12" name="Szövegdoboz 11">
            <a:hlinkClick r:id="" action="ppaction://hlinkshowjump?jump=nextslide"/>
          </p:cNvPr>
          <p:cNvSpPr txBox="1"/>
          <p:nvPr/>
        </p:nvSpPr>
        <p:spPr>
          <a:xfrm>
            <a:off x="6417301" y="6165292"/>
            <a:ext cx="2284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Tovább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Szaggatott nyíl jobbra 7">
            <a:hlinkClick r:id="" action="ppaction://hlinkshowjump?jump=previousslide"/>
          </p:cNvPr>
          <p:cNvSpPr/>
          <p:nvPr/>
        </p:nvSpPr>
        <p:spPr>
          <a:xfrm rot="10800000">
            <a:off x="270067" y="692410"/>
            <a:ext cx="576064" cy="456051"/>
          </a:xfrm>
          <a:prstGeom prst="stripedRightArrow">
            <a:avLst>
              <a:gd name="adj1" fmla="val 44599"/>
              <a:gd name="adj2" fmla="val 459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3861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971</Words>
  <Application>Microsoft Office PowerPoint</Application>
  <PresentationFormat>On-screen Show (4:3)</PresentationFormat>
  <Paragraphs>367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Office-téma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Forrás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Zotya</dc:creator>
  <cp:lastModifiedBy>Admin</cp:lastModifiedBy>
  <cp:revision>63</cp:revision>
  <dcterms:created xsi:type="dcterms:W3CDTF">2014-12-14T14:49:48Z</dcterms:created>
  <dcterms:modified xsi:type="dcterms:W3CDTF">2015-01-07T12:36:39Z</dcterms:modified>
</cp:coreProperties>
</file>