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70" r:id="rId6"/>
    <p:sldId id="262" r:id="rId7"/>
    <p:sldId id="269" r:id="rId8"/>
    <p:sldId id="276" r:id="rId9"/>
    <p:sldId id="277" r:id="rId10"/>
    <p:sldId id="278" r:id="rId11"/>
    <p:sldId id="271" r:id="rId12"/>
    <p:sldId id="272" r:id="rId13"/>
    <p:sldId id="259" r:id="rId14"/>
    <p:sldId id="260" r:id="rId15"/>
    <p:sldId id="264" r:id="rId16"/>
    <p:sldId id="265" r:id="rId17"/>
    <p:sldId id="273" r:id="rId18"/>
    <p:sldId id="263" r:id="rId19"/>
    <p:sldId id="274" r:id="rId20"/>
    <p:sldId id="27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22EF2-49B7-4E91-A32D-1DF6FB086D3F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C429-CBDF-45FD-8317-7E9BD9951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C429-CBDF-45FD-8317-7E9BD995147E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3001F49-A376-4384-9BD6-FA6BA7FCD40C}" type="datetimeFigureOut">
              <a:rPr lang="hu-HU" smtClean="0"/>
              <a:pPr/>
              <a:t>2014.12.08.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F3B236B-104F-4EFF-82E9-87ADD1C7A7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-static.se-mc.com/blogs.dir/0/files/2014/02/xperia-z2-tablet-performance-blazing-fast-58db35cc92e9db15cf12ff221ee87b92-460.jpg" TargetMode="External"/><Relationship Id="rId13" Type="http://schemas.openxmlformats.org/officeDocument/2006/relationships/hyperlink" Target="http://fs01.androidpit.info/userfiles/3971960/image/sonyxperiaz2/andoridpit-xperia-z2-camera-teaser.png" TargetMode="External"/><Relationship Id="rId18" Type="http://schemas.openxmlformats.org/officeDocument/2006/relationships/hyperlink" Target="http://www.iknowtoday.com/wp-content/uploads/2014/11/Android-4.4.4-KitKat-update-rolling-out-for-Sprint-Galaxy-S5.jpg" TargetMode="External"/><Relationship Id="rId3" Type="http://schemas.openxmlformats.org/officeDocument/2006/relationships/hyperlink" Target="http://api.sonymobile.com/files/xperia-z2-hero-black-1240x840-fc5a31e4db7ebb88498f29f05732c912.jpg" TargetMode="External"/><Relationship Id="rId21" Type="http://schemas.openxmlformats.org/officeDocument/2006/relationships/hyperlink" Target="http://media.secure-mobiles.com/website_engine/images/mobiles_2013/hero_handsets/xperia-z2-release-date.png" TargetMode="External"/><Relationship Id="rId7" Type="http://schemas.openxmlformats.org/officeDocument/2006/relationships/hyperlink" Target="http://1.bp.blogspot.com/-UIID7qDJ_Qs/UFBFPpV9CuI/AAAAAAAADzI/sGAOqPs5oP8/s1600/thank+you+for+watching3.png" TargetMode="External"/><Relationship Id="rId12" Type="http://schemas.openxmlformats.org/officeDocument/2006/relationships/hyperlink" Target="http://cdn.teknolojioku.com/data/news/1/1393417868_xperia-z2-camera-4k.jpg" TargetMode="External"/><Relationship Id="rId17" Type="http://schemas.openxmlformats.org/officeDocument/2006/relationships/hyperlink" Target="http://i582.photobucket.com/albums/ss269/netbookc/NbC%201/IMG_4606.jpg" TargetMode="External"/><Relationship Id="rId2" Type="http://schemas.openxmlformats.org/officeDocument/2006/relationships/hyperlink" Target="http://www.arukereso.hu/mobiltelefon-c3277/sony/xperia-z2-d6503-p222613912/" TargetMode="External"/><Relationship Id="rId16" Type="http://schemas.openxmlformats.org/officeDocument/2006/relationships/hyperlink" Target="http://i-cdn.phonearena.com/images/articles/125863-image/Sony-Xperia-Z2-hook-up-a-PlayStation-controller-and-enjoy.jpg" TargetMode="External"/><Relationship Id="rId20" Type="http://schemas.openxmlformats.org/officeDocument/2006/relationships/hyperlink" Target="http://www-static.se-mc.com/blogs.dir/0/files/2014/01/DK36-Magnetic-Charging-Dock-connector-e8b97cc3e4dd9557f41b052b6bb12fe0-9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x0.edigital.hu/files/mediastorage/17/img_WB350F_05_17492.jpg" TargetMode="External"/><Relationship Id="rId11" Type="http://schemas.openxmlformats.org/officeDocument/2006/relationships/hyperlink" Target="http://tech2.hu/wordpress/wp-content/uploads/2014/03/sony_xperia_z2_vizallo_tech2.jpg" TargetMode="External"/><Relationship Id="rId5" Type="http://schemas.openxmlformats.org/officeDocument/2006/relationships/hyperlink" Target="https://www.youtube.com/watch?v=j_PHGtCqV9Y" TargetMode="External"/><Relationship Id="rId15" Type="http://schemas.openxmlformats.org/officeDocument/2006/relationships/hyperlink" Target="http://storage16.gear3rd.com/files/thumbs/2014/05/14/1400023532f31b9-original-1.jpg" TargetMode="External"/><Relationship Id="rId10" Type="http://schemas.openxmlformats.org/officeDocument/2006/relationships/hyperlink" Target="http://campaigns-stage.sonymobile.com/xperia-magyar/images/php/features/durability/xperia-z2-durability-snap-away-underwater.jpg" TargetMode="External"/><Relationship Id="rId19" Type="http://schemas.openxmlformats.org/officeDocument/2006/relationships/hyperlink" Target="http://phandroid.s3.amazonaws.com/wp-content/uploads/2014/10/Android-5.0-Lollipop-Bugdroid.png" TargetMode="External"/><Relationship Id="rId4" Type="http://schemas.openxmlformats.org/officeDocument/2006/relationships/hyperlink" Target="http://www.sonymobile.com/global-en/products/phones/xperia-z2/" TargetMode="External"/><Relationship Id="rId9" Type="http://schemas.openxmlformats.org/officeDocument/2006/relationships/hyperlink" Target="http://campaigns-stage.sonymobile.com/xperia-magyar/images/php/overview/xperia-z2-discover-what-premium-feels-like-video-overlay.jpg" TargetMode="External"/><Relationship Id="rId14" Type="http://schemas.openxmlformats.org/officeDocument/2006/relationships/hyperlink" Target="http://android.hu/wp-content/uploads/2014/10/Sony-670x376.png" TargetMode="External"/><Relationship Id="rId22" Type="http://schemas.openxmlformats.org/officeDocument/2006/relationships/hyperlink" Target="http://campaigns-stage.sonymobile.com/xperia-magyar/images/php/overview/xperia-z2-hear-only-what-you-want-overview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8000" b="1" dirty="0" smtClean="0"/>
              <a:t>Kedvenc </a:t>
            </a:r>
            <a:r>
              <a:rPr lang="hu-HU" sz="8000" b="1" dirty="0" err="1" smtClean="0"/>
              <a:t>mobilom</a:t>
            </a:r>
            <a:endParaRPr lang="hu-HU" sz="8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/>
          </a:bodyPr>
          <a:lstStyle/>
          <a:p>
            <a:r>
              <a:rPr lang="hu-HU" sz="1600" dirty="0" smtClean="0">
                <a:solidFill>
                  <a:schemeClr val="tx1"/>
                </a:solidFill>
              </a:rPr>
              <a:t>Nevem:Marlen Dániel</a:t>
            </a:r>
          </a:p>
          <a:p>
            <a:r>
              <a:rPr lang="hu-HU" sz="1600" dirty="0" smtClean="0">
                <a:solidFill>
                  <a:schemeClr val="tx1"/>
                </a:solidFill>
              </a:rPr>
              <a:t>Felkészítő tanárom neve: </a:t>
            </a:r>
            <a:r>
              <a:rPr lang="hu-HU" sz="1600" dirty="0" err="1" smtClean="0">
                <a:solidFill>
                  <a:schemeClr val="tx1"/>
                </a:solidFill>
              </a:rPr>
              <a:t>Czuth</a:t>
            </a:r>
            <a:r>
              <a:rPr lang="hu-HU" sz="1600" dirty="0" smtClean="0">
                <a:solidFill>
                  <a:schemeClr val="tx1"/>
                </a:solidFill>
              </a:rPr>
              <a:t> Éva</a:t>
            </a:r>
          </a:p>
          <a:p>
            <a:r>
              <a:rPr lang="hu-HU" sz="1600" dirty="0" smtClean="0">
                <a:solidFill>
                  <a:schemeClr val="tx1"/>
                </a:solidFill>
              </a:rPr>
              <a:t>Iskolám: Szentendre, Móricz Zsigmond Gimnázium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Akkumulátor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Li-Ion</a:t>
            </a:r>
            <a:endParaRPr lang="hu-HU" dirty="0" smtClean="0"/>
          </a:p>
          <a:p>
            <a:r>
              <a:rPr lang="hu-HU" dirty="0" smtClean="0"/>
              <a:t>3200 </a:t>
            </a:r>
            <a:r>
              <a:rPr lang="hu-HU" dirty="0" err="1" smtClean="0"/>
              <a:t>mAh</a:t>
            </a:r>
            <a:endParaRPr lang="hu-HU" dirty="0" smtClean="0"/>
          </a:p>
          <a:p>
            <a:r>
              <a:rPr lang="hu-HU" dirty="0" smtClean="0"/>
              <a:t>Készenléti idő : 690 óra</a:t>
            </a:r>
          </a:p>
          <a:p>
            <a:r>
              <a:rPr lang="hu-HU" dirty="0" smtClean="0"/>
              <a:t>Beszélgetési idő : 900 perc</a:t>
            </a:r>
            <a:br>
              <a:rPr lang="hu-HU" dirty="0" smtClean="0"/>
            </a:b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Android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A Sonyban a jó, hogy sok hasznos kiegészítőt hagyott meg az </a:t>
            </a:r>
            <a:r>
              <a:rPr lang="hu-HU" sz="2800" dirty="0" err="1" smtClean="0"/>
              <a:t>Androidban</a:t>
            </a:r>
            <a:r>
              <a:rPr lang="hu-HU" sz="2800" dirty="0" smtClean="0"/>
              <a:t>, ellentétben más nagy gyártókkal. Például alkalmazások SD kártyára másolása, USB </a:t>
            </a:r>
            <a:r>
              <a:rPr lang="hu-HU" sz="2800" dirty="0" err="1" smtClean="0"/>
              <a:t>stick-ek</a:t>
            </a:r>
            <a:r>
              <a:rPr lang="hu-HU" sz="2800" dirty="0" smtClean="0"/>
              <a:t> kezelése átalakítóval. </a:t>
            </a:r>
            <a:endParaRPr lang="hu-HU" sz="2800" dirty="0"/>
          </a:p>
        </p:txBody>
      </p:sp>
      <p:pic>
        <p:nvPicPr>
          <p:cNvPr id="4" name="Kép 3" descr="IMG_4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933056"/>
            <a:ext cx="345638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Egyenes összekötő nyíllal 5"/>
          <p:cNvCxnSpPr/>
          <p:nvPr/>
        </p:nvCxnSpPr>
        <p:spPr>
          <a:xfrm flipV="1">
            <a:off x="3779912" y="4941168"/>
            <a:ext cx="165618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67544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képen, másik Sony terméket tüntettem fel.</a:t>
            </a:r>
            <a:endParaRPr lang="hu-H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Jelenleg a legfrissebb elérhető </a:t>
            </a:r>
            <a:r>
              <a:rPr lang="hu-HU" dirty="0" err="1" smtClean="0"/>
              <a:t>Android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verzió a telefonra, az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Android</a:t>
            </a:r>
            <a:r>
              <a:rPr lang="hu-HU" dirty="0" smtClean="0"/>
              <a:t> 4.4.4 </a:t>
            </a:r>
            <a:r>
              <a:rPr lang="hu-HU" dirty="0" err="1" smtClean="0"/>
              <a:t>KitKat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 Sony bejelentette,</a:t>
            </a:r>
          </a:p>
          <a:p>
            <a:pPr algn="r">
              <a:buNone/>
            </a:pPr>
            <a:r>
              <a:rPr lang="hu-HU" dirty="0" smtClean="0"/>
              <a:t>hogy 2015 elején, az </a:t>
            </a:r>
            <a:r>
              <a:rPr lang="hu-HU" dirty="0" err="1" smtClean="0"/>
              <a:t>Android</a:t>
            </a:r>
            <a:r>
              <a:rPr lang="hu-HU" dirty="0" smtClean="0"/>
              <a:t> 5.0 </a:t>
            </a:r>
            <a:r>
              <a:rPr lang="hu-HU" dirty="0" err="1" smtClean="0"/>
              <a:t>Lollipop</a:t>
            </a:r>
            <a:r>
              <a:rPr lang="hu-HU" dirty="0" smtClean="0"/>
              <a:t>                 elérhető lesz </a:t>
            </a:r>
          </a:p>
          <a:p>
            <a:pPr algn="r">
              <a:buNone/>
            </a:pPr>
            <a:r>
              <a:rPr lang="hu-HU" dirty="0" smtClean="0"/>
              <a:t>a készülékre.</a:t>
            </a:r>
            <a:endParaRPr lang="hu-HU" dirty="0"/>
          </a:p>
        </p:txBody>
      </p:sp>
      <p:pic>
        <p:nvPicPr>
          <p:cNvPr id="4" name="Kép 3" descr="Android-4.4.4-KitKat-update-rolling-out-for-Sprint-Galaxy-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4224926" cy="1872208"/>
          </a:xfrm>
          <a:prstGeom prst="rect">
            <a:avLst/>
          </a:prstGeom>
        </p:spPr>
      </p:pic>
      <p:pic>
        <p:nvPicPr>
          <p:cNvPr id="5" name="Kép 4" descr="Google-officially-released-Android-5.0-Lollipop-source-code-into-the-AOSP-Detai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78790"/>
            <a:ext cx="3744416" cy="227921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Kijelző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5,2 </a:t>
            </a:r>
            <a:r>
              <a:rPr lang="hu-HU" sz="2400" dirty="0" err="1" smtClean="0"/>
              <a:t>col-os</a:t>
            </a:r>
            <a:r>
              <a:rPr lang="hu-HU" sz="2400" dirty="0" smtClean="0"/>
              <a:t>, Kapacitív IPS, </a:t>
            </a:r>
            <a:r>
              <a:rPr lang="hu-HU" sz="2400" dirty="0"/>
              <a:t>1920 x 1080 </a:t>
            </a:r>
            <a:r>
              <a:rPr lang="hu-HU" sz="2400" dirty="0" smtClean="0"/>
              <a:t>pixel-es kijelző</a:t>
            </a:r>
          </a:p>
          <a:p>
            <a:pPr>
              <a:buNone/>
            </a:pPr>
            <a:r>
              <a:rPr lang="hu-HU" sz="2400" b="1" u="sng" dirty="0" err="1" smtClean="0"/>
              <a:t>Triluminos</a:t>
            </a:r>
            <a:r>
              <a:rPr lang="hu-HU" sz="2400" b="1" u="sng" dirty="0" smtClean="0"/>
              <a:t> kijelző:</a:t>
            </a:r>
          </a:p>
          <a:p>
            <a:pPr>
              <a:buNone/>
            </a:pPr>
            <a:r>
              <a:rPr lang="hu-HU" sz="2400" dirty="0" smtClean="0"/>
              <a:t>Ez a Sony legkifinomultabb képernyő technológiája.</a:t>
            </a:r>
            <a:endParaRPr lang="hu-HU" sz="2400" dirty="0"/>
          </a:p>
        </p:txBody>
      </p:sp>
      <p:pic>
        <p:nvPicPr>
          <p:cNvPr id="4" name="Kép 3" descr="display-triluminous-7908695cd3e106c3900fc3d39fd15b19-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6007559" cy="328498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704088"/>
            <a:ext cx="8229600" cy="4082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A hagyományos LCD kijelzők csupán fényerőt, telítettséget és kontrasztot adnak a képnek.</a:t>
            </a:r>
          </a:p>
          <a:p>
            <a:pPr>
              <a:buNone/>
            </a:pPr>
            <a:r>
              <a:rPr lang="hu-HU" sz="2400" dirty="0" smtClean="0"/>
              <a:t>Viszont a </a:t>
            </a:r>
            <a:r>
              <a:rPr lang="hu-HU" sz="2400" dirty="0" err="1" smtClean="0"/>
              <a:t>Triluminos</a:t>
            </a:r>
            <a:r>
              <a:rPr lang="hu-HU" sz="2400" dirty="0" smtClean="0"/>
              <a:t> kijelzőnek köszönhetően, a</a:t>
            </a:r>
          </a:p>
          <a:p>
            <a:pPr>
              <a:buNone/>
            </a:pPr>
            <a:r>
              <a:rPr lang="hu-HU" sz="2400" dirty="0"/>
              <a:t>v</a:t>
            </a:r>
            <a:r>
              <a:rPr lang="hu-HU" sz="2400" dirty="0" smtClean="0"/>
              <a:t>örös színt még élénkebbnek, a zöldet és a kéket</a:t>
            </a:r>
          </a:p>
          <a:p>
            <a:pPr>
              <a:buNone/>
            </a:pPr>
            <a:r>
              <a:rPr lang="hu-HU" sz="2400" dirty="0" smtClean="0"/>
              <a:t>még intenzívebben jeleníti meg, mivel sokkal több színt</a:t>
            </a:r>
          </a:p>
          <a:p>
            <a:pPr>
              <a:buNone/>
            </a:pPr>
            <a:r>
              <a:rPr lang="hu-HU" sz="2400" dirty="0" smtClean="0"/>
              <a:t>képes előállítani.</a:t>
            </a:r>
          </a:p>
          <a:p>
            <a:pPr>
              <a:buNone/>
            </a:pPr>
            <a:r>
              <a:rPr lang="hu-HU" sz="2400" b="1" dirty="0" smtClean="0"/>
              <a:t>Ezt bemutatom egy egyszerű színskálában:</a:t>
            </a:r>
          </a:p>
          <a:p>
            <a:pPr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 smtClean="0"/>
              <a:t>LCD display                                     </a:t>
            </a:r>
            <a:r>
              <a:rPr lang="hu-HU" sz="2400" b="1" dirty="0" err="1" smtClean="0"/>
              <a:t>Triluminos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display</a:t>
            </a:r>
            <a:endParaRPr lang="hu-HU" sz="2400" b="1" dirty="0"/>
          </a:p>
        </p:txBody>
      </p:sp>
      <p:pic>
        <p:nvPicPr>
          <p:cNvPr id="4" name="Kép 3" descr="Képkivágá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4431323" cy="2496685"/>
          </a:xfrm>
          <a:prstGeom prst="rect">
            <a:avLst/>
          </a:prstGeom>
        </p:spPr>
      </p:pic>
      <p:pic>
        <p:nvPicPr>
          <p:cNvPr id="5" name="Kép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186" y="4149080"/>
            <a:ext cx="4431814" cy="249289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Kamera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 smtClean="0"/>
              <a:t>Előlapi kamerája 2.2 </a:t>
            </a:r>
            <a:r>
              <a:rPr lang="hu-HU" sz="2400" dirty="0" err="1" smtClean="0"/>
              <a:t>MPx-es</a:t>
            </a:r>
            <a:r>
              <a:rPr lang="hu-HU" sz="2400" dirty="0" smtClean="0"/>
              <a:t> amivel </a:t>
            </a:r>
            <a:r>
              <a:rPr lang="hu-HU" sz="2400" dirty="0" err="1" smtClean="0"/>
              <a:t>full</a:t>
            </a:r>
            <a:r>
              <a:rPr lang="hu-HU" sz="2400" dirty="0" smtClean="0"/>
              <a:t> </a:t>
            </a:r>
            <a:r>
              <a:rPr lang="hu-HU" sz="2400" dirty="0" smtClean="0"/>
              <a:t>HD</a:t>
            </a:r>
            <a:r>
              <a:rPr lang="hu-HU" sz="2400" dirty="0" smtClean="0"/>
              <a:t> </a:t>
            </a:r>
            <a:r>
              <a:rPr lang="hu-HU" sz="2400" dirty="0" smtClean="0"/>
              <a:t>videót, és kitűnő </a:t>
            </a:r>
            <a:r>
              <a:rPr lang="hu-HU" sz="2400" dirty="0" err="1" smtClean="0"/>
              <a:t>selfie-ket</a:t>
            </a:r>
            <a:r>
              <a:rPr lang="hu-HU" sz="2400" dirty="0" smtClean="0"/>
              <a:t> lehet rögzíteni.</a:t>
            </a:r>
          </a:p>
          <a:p>
            <a:pPr marL="0" indent="0">
              <a:buNone/>
            </a:pPr>
            <a:r>
              <a:rPr lang="hu-HU" sz="2400" dirty="0" smtClean="0"/>
              <a:t>A hátsó kamerája viszont már 20,7MPx-es amivel nem csak fényképezőgépeket megszégyenítő képeket lehet készíteni, hanem 4K felbontású videó készítésére is alkalmas.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33683"/>
            <a:ext cx="4484982" cy="3314987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kamera extrái közé tartozik az is, hogy nagyon sok effektet lehet beállítani, ami a fotózásnak még nagyobb élményt nyújt.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780928"/>
            <a:ext cx="5921279" cy="3846945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Dokkoló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A Sony a felsőkategóriás csúcskészülékéhez gyártott egy dokkoló töltőállomást, mely sokkal gyorsabban tölti fel a készüléket, és alkalmas állványnak is. Persze ezt a fogyasztóknak külön kell megvásárolni.</a:t>
            </a:r>
            <a:endParaRPr lang="hu-HU" sz="2800" dirty="0"/>
          </a:p>
        </p:txBody>
      </p:sp>
      <p:pic>
        <p:nvPicPr>
          <p:cNvPr id="4" name="Kép 3" descr="DK36-Magnetic-Charging-Dock-connector-e8b97cc3e4dd9557f41b052b6bb12fe0-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933056"/>
            <a:ext cx="5196830" cy="259841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Vízállóság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Az </a:t>
            </a:r>
            <a:r>
              <a:rPr lang="hu-HU" sz="2400" dirty="0" err="1" smtClean="0"/>
              <a:t>Xperia</a:t>
            </a:r>
            <a:r>
              <a:rPr lang="hu-HU" sz="2400" dirty="0" smtClean="0"/>
              <a:t> Z2 egy kompakt vízálló vázat kapott, amivel a víz alatt is lélegzetelállító 4K-s videókat lehet készíteni.</a:t>
            </a:r>
          </a:p>
          <a:p>
            <a:pPr marL="0" indent="0">
              <a:buNone/>
            </a:pPr>
            <a:r>
              <a:rPr lang="hu-HU" sz="2400" dirty="0" smtClean="0"/>
              <a:t>Egyetlen hátránya, hogy csak 1,5 m-ig tűri a vizet.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005064"/>
            <a:ext cx="5191256" cy="23581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05064"/>
            <a:ext cx="3527547" cy="19814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852936"/>
            <a:ext cx="3096344" cy="206422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 telefonban, 2 kiváló hangzást nyújtó hangszóró található, ami természetesen vízálló.</a:t>
            </a:r>
            <a:endParaRPr lang="hu-HU" dirty="0"/>
          </a:p>
        </p:txBody>
      </p:sp>
      <p:pic>
        <p:nvPicPr>
          <p:cNvPr id="4" name="Kép 3" descr="xperia-z2-sound-enjoy-sound-thats-legend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804" y="3429000"/>
            <a:ext cx="8100392" cy="269725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Nekem a </a:t>
            </a:r>
            <a:r>
              <a:rPr lang="hu-HU" b="1" dirty="0" smtClean="0"/>
              <a:t>Sony</a:t>
            </a:r>
            <a:r>
              <a:rPr lang="hu-HU" dirty="0" smtClean="0"/>
              <a:t> </a:t>
            </a:r>
            <a:r>
              <a:rPr lang="hu-HU" b="1" dirty="0" err="1" smtClean="0"/>
              <a:t>Xperia</a:t>
            </a:r>
            <a:r>
              <a:rPr lang="hu-HU" b="1" dirty="0" smtClean="0"/>
              <a:t> Z2</a:t>
            </a:r>
            <a:r>
              <a:rPr lang="hu-HU" dirty="0" smtClean="0"/>
              <a:t>-re</a:t>
            </a:r>
            <a:r>
              <a:rPr lang="hu-HU" b="1" dirty="0" smtClean="0"/>
              <a:t> </a:t>
            </a:r>
            <a:r>
              <a:rPr lang="hu-HU" dirty="0" smtClean="0"/>
              <a:t>esett a választásom</a:t>
            </a:r>
            <a:endParaRPr lang="hu-HU" dirty="0"/>
          </a:p>
        </p:txBody>
      </p:sp>
      <p:pic>
        <p:nvPicPr>
          <p:cNvPr id="4" name="Tartalom helye 3" descr="xperia-z2-hero-white-1240x840-f32a46b85edbbbbee660994b7e80d2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1409" y="1646238"/>
            <a:ext cx="6681182" cy="452596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Az </a:t>
            </a:r>
            <a:r>
              <a:rPr lang="hu-HU" sz="2800" dirty="0" err="1" smtClean="0"/>
              <a:t>Xperia</a:t>
            </a:r>
            <a:r>
              <a:rPr lang="hu-HU" sz="2800" dirty="0" smtClean="0"/>
              <a:t> Z2-ben telefonban van a világ első zajszűrő program, ami úgy működik, hogy a fülhallgatónak a mikrofonján keresztül a környező zajokat kiszűri, így a zenehallgatást, a világ egyik legszórakoztatóbb </a:t>
            </a:r>
            <a:r>
              <a:rPr lang="hu-HU" sz="2800" smtClean="0"/>
              <a:t>élményévé varázsolja.</a:t>
            </a:r>
            <a:endParaRPr lang="hu-HU" sz="2800" dirty="0"/>
          </a:p>
        </p:txBody>
      </p:sp>
      <p:pic>
        <p:nvPicPr>
          <p:cNvPr id="4" name="Kép 3" descr="xperia-z2-hear-only-what-you-want-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861048"/>
            <a:ext cx="4955861" cy="278899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 a műszaki jellemzők?</a:t>
            </a:r>
          </a:p>
          <a:p>
            <a:r>
              <a:rPr lang="hu-HU" dirty="0" smtClean="0"/>
              <a:t>Milyen a kamerája?</a:t>
            </a:r>
          </a:p>
          <a:p>
            <a:r>
              <a:rPr lang="hu-HU" dirty="0" smtClean="0"/>
              <a:t>Milyen hangzást nyújt?</a:t>
            </a:r>
          </a:p>
          <a:p>
            <a:r>
              <a:rPr lang="hu-HU" dirty="0" smtClean="0"/>
              <a:t>Milyen minőségű kijelzője van?</a:t>
            </a:r>
          </a:p>
          <a:p>
            <a:r>
              <a:rPr lang="hu-HU" dirty="0" smtClean="0"/>
              <a:t>Vannak e különlegességek benne?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200" dirty="0" smtClean="0">
                <a:solidFill>
                  <a:schemeClr val="accent1"/>
                </a:solidFill>
                <a:hlinkClick r:id="rId2"/>
              </a:rPr>
              <a:t>http://www.arukereso.hu/mobiltelefon-c3277/sony/xperia-z2-d6503-p222613912/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3"/>
              </a:rPr>
              <a:t>http://api.sonymobile.com/files/xperia-z2-hero-black-1240x840-fc5a31e4db7ebb88498f29f05732c912.jpg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4"/>
              </a:rPr>
              <a:t>http://www.sonymobile.com/global-en/products/phones/xperia-z2/#black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5"/>
              </a:rPr>
              <a:t>https://www.youtube.com/watch?v=j_PHGtCqV9Y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6"/>
              </a:rPr>
              <a:t>http://staticx0.edigital.hu/</a:t>
            </a:r>
            <a:r>
              <a:rPr lang="hu-HU" sz="1200" dirty="0" err="1" smtClean="0">
                <a:solidFill>
                  <a:schemeClr val="accent1"/>
                </a:solidFill>
                <a:hlinkClick r:id="rId6"/>
              </a:rPr>
              <a:t>files</a:t>
            </a:r>
            <a:r>
              <a:rPr lang="hu-HU" sz="1200" dirty="0" smtClean="0">
                <a:solidFill>
                  <a:schemeClr val="accent1"/>
                </a:solidFill>
                <a:hlinkClick r:id="rId6"/>
              </a:rPr>
              <a:t>/</a:t>
            </a:r>
            <a:r>
              <a:rPr lang="hu-HU" sz="1200" dirty="0" err="1" smtClean="0">
                <a:solidFill>
                  <a:schemeClr val="accent1"/>
                </a:solidFill>
                <a:hlinkClick r:id="rId6"/>
              </a:rPr>
              <a:t>mediastorage</a:t>
            </a:r>
            <a:r>
              <a:rPr lang="hu-HU" sz="1200" dirty="0" smtClean="0">
                <a:solidFill>
                  <a:schemeClr val="accent1"/>
                </a:solidFill>
                <a:hlinkClick r:id="rId6"/>
              </a:rPr>
              <a:t>/17/</a:t>
            </a:r>
            <a:r>
              <a:rPr lang="hu-HU" sz="1200" dirty="0" err="1" smtClean="0">
                <a:solidFill>
                  <a:schemeClr val="accent1"/>
                </a:solidFill>
                <a:hlinkClick r:id="rId6"/>
              </a:rPr>
              <a:t>img</a:t>
            </a:r>
            <a:r>
              <a:rPr lang="hu-HU" sz="1200" dirty="0" smtClean="0">
                <a:solidFill>
                  <a:schemeClr val="accent1"/>
                </a:solidFill>
                <a:hlinkClick r:id="rId6"/>
              </a:rPr>
              <a:t>_WB350F_05_17492.jpg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7"/>
              </a:rPr>
              <a:t>http://1.bp.blogspot.com/-UIID7qDJ_</a:t>
            </a:r>
            <a:r>
              <a:rPr lang="hu-HU" sz="1200" dirty="0" err="1" smtClean="0">
                <a:solidFill>
                  <a:schemeClr val="accent1"/>
                </a:solidFill>
                <a:hlinkClick r:id="rId7"/>
              </a:rPr>
              <a:t>Qs</a:t>
            </a:r>
            <a:r>
              <a:rPr lang="hu-HU" sz="1200" dirty="0" smtClean="0">
                <a:solidFill>
                  <a:schemeClr val="accent1"/>
                </a:solidFill>
                <a:hlinkClick r:id="rId7"/>
              </a:rPr>
              <a:t>/UFBFPpV9CuI/</a:t>
            </a:r>
            <a:r>
              <a:rPr lang="hu-HU" sz="1200" dirty="0" err="1" smtClean="0">
                <a:solidFill>
                  <a:schemeClr val="accent1"/>
                </a:solidFill>
                <a:hlinkClick r:id="rId7"/>
              </a:rPr>
              <a:t>AAAAAAAADzI</a:t>
            </a:r>
            <a:r>
              <a:rPr lang="hu-HU" sz="1200" dirty="0" smtClean="0">
                <a:solidFill>
                  <a:schemeClr val="accent1"/>
                </a:solidFill>
                <a:hlinkClick r:id="rId7"/>
              </a:rPr>
              <a:t>/sGAOqPs5oP8/s1600/</a:t>
            </a:r>
            <a:r>
              <a:rPr lang="hu-HU" sz="1200" dirty="0" err="1" smtClean="0">
                <a:solidFill>
                  <a:schemeClr val="accent1"/>
                </a:solidFill>
                <a:hlinkClick r:id="rId7"/>
              </a:rPr>
              <a:t>thank</a:t>
            </a:r>
            <a:r>
              <a:rPr lang="hu-HU" sz="1200" dirty="0" smtClean="0">
                <a:solidFill>
                  <a:schemeClr val="accent1"/>
                </a:solidFill>
                <a:hlinkClick r:id="rId7"/>
              </a:rPr>
              <a:t>+</a:t>
            </a:r>
            <a:r>
              <a:rPr lang="hu-HU" sz="1200" dirty="0" err="1" smtClean="0">
                <a:solidFill>
                  <a:schemeClr val="accent1"/>
                </a:solidFill>
                <a:hlinkClick r:id="rId7"/>
              </a:rPr>
              <a:t>you</a:t>
            </a:r>
            <a:r>
              <a:rPr lang="hu-HU" sz="1200" dirty="0" smtClean="0">
                <a:solidFill>
                  <a:schemeClr val="accent1"/>
                </a:solidFill>
                <a:hlinkClick r:id="rId7"/>
              </a:rPr>
              <a:t>+</a:t>
            </a:r>
            <a:r>
              <a:rPr lang="hu-HU" sz="1200" dirty="0" err="1" smtClean="0">
                <a:solidFill>
                  <a:schemeClr val="accent1"/>
                </a:solidFill>
                <a:hlinkClick r:id="rId7"/>
              </a:rPr>
              <a:t>for</a:t>
            </a:r>
            <a:r>
              <a:rPr lang="hu-HU" sz="1200" dirty="0" smtClean="0">
                <a:solidFill>
                  <a:schemeClr val="accent1"/>
                </a:solidFill>
                <a:hlinkClick r:id="rId7"/>
              </a:rPr>
              <a:t>+watching3.png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>
                <a:solidFill>
                  <a:schemeClr val="accent1"/>
                </a:solidFill>
                <a:hlinkClick r:id="rId8"/>
              </a:rPr>
              <a:t>http://</a:t>
            </a:r>
            <a:r>
              <a:rPr lang="hu-HU" sz="1200" dirty="0" smtClean="0">
                <a:solidFill>
                  <a:schemeClr val="accent1"/>
                </a:solidFill>
                <a:hlinkClick r:id="rId8"/>
              </a:rPr>
              <a:t>www-static.se-mc.com/blogs.dir/0/files/2014/02/xperia-z2-tablet-performance-blazing-fast-58db35cc92e9db15cf12ff221ee87b92-460.jpg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>
                <a:solidFill>
                  <a:schemeClr val="accent1"/>
                </a:solidFill>
                <a:hlinkClick r:id="rId9"/>
              </a:rPr>
              <a:t>http://</a:t>
            </a:r>
            <a:r>
              <a:rPr lang="hu-HU" sz="1200" dirty="0" smtClean="0">
                <a:solidFill>
                  <a:schemeClr val="accent1"/>
                </a:solidFill>
                <a:hlinkClick r:id="rId9"/>
              </a:rPr>
              <a:t>campaigns-stage.sonymobile.com/xperia-magyar/images/php/overview/xperia-z2-discover-what-premium-feels-like-video-overlay.jpg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>
                <a:solidFill>
                  <a:schemeClr val="accent1"/>
                </a:solidFill>
                <a:hlinkClick r:id="rId10"/>
              </a:rPr>
              <a:t>http://</a:t>
            </a:r>
            <a:r>
              <a:rPr lang="hu-HU" sz="1200" dirty="0" smtClean="0">
                <a:solidFill>
                  <a:schemeClr val="accent1"/>
                </a:solidFill>
                <a:hlinkClick r:id="rId10"/>
              </a:rPr>
              <a:t>campaigns-stage.sonymobile.com/xperia-magyar/images/php/features/durability/xperia-z2-durability-snap-away-underwater.jpg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>
                <a:solidFill>
                  <a:schemeClr val="accent1"/>
                </a:solidFill>
                <a:hlinkClick r:id="rId11"/>
              </a:rPr>
              <a:t>http://</a:t>
            </a:r>
            <a:r>
              <a:rPr lang="hu-HU" sz="1200" dirty="0" smtClean="0">
                <a:solidFill>
                  <a:schemeClr val="accent1"/>
                </a:solidFill>
                <a:hlinkClick r:id="rId11"/>
              </a:rPr>
              <a:t>tech2.hu/</a:t>
            </a:r>
            <a:r>
              <a:rPr lang="hu-HU" sz="1200" dirty="0" err="1" smtClean="0">
                <a:solidFill>
                  <a:schemeClr val="accent1"/>
                </a:solidFill>
                <a:hlinkClick r:id="rId11"/>
              </a:rPr>
              <a:t>wordpress</a:t>
            </a:r>
            <a:r>
              <a:rPr lang="hu-HU" sz="1200" dirty="0" smtClean="0">
                <a:solidFill>
                  <a:schemeClr val="accent1"/>
                </a:solidFill>
                <a:hlinkClick r:id="rId11"/>
              </a:rPr>
              <a:t>/</a:t>
            </a:r>
            <a:r>
              <a:rPr lang="hu-HU" sz="1200" dirty="0" err="1" smtClean="0">
                <a:solidFill>
                  <a:schemeClr val="accent1"/>
                </a:solidFill>
                <a:hlinkClick r:id="rId11"/>
              </a:rPr>
              <a:t>wp-content</a:t>
            </a:r>
            <a:r>
              <a:rPr lang="hu-HU" sz="1200" dirty="0" smtClean="0">
                <a:solidFill>
                  <a:schemeClr val="accent1"/>
                </a:solidFill>
                <a:hlinkClick r:id="rId11"/>
              </a:rPr>
              <a:t>/</a:t>
            </a:r>
            <a:r>
              <a:rPr lang="hu-HU" sz="1200" dirty="0" err="1" smtClean="0">
                <a:solidFill>
                  <a:schemeClr val="accent1"/>
                </a:solidFill>
                <a:hlinkClick r:id="rId11"/>
              </a:rPr>
              <a:t>uploads</a:t>
            </a:r>
            <a:r>
              <a:rPr lang="hu-HU" sz="1200" dirty="0" smtClean="0">
                <a:solidFill>
                  <a:schemeClr val="accent1"/>
                </a:solidFill>
                <a:hlinkClick r:id="rId11"/>
              </a:rPr>
              <a:t>/2014/03/</a:t>
            </a:r>
            <a:r>
              <a:rPr lang="hu-HU" sz="1200" dirty="0" err="1" smtClean="0">
                <a:solidFill>
                  <a:schemeClr val="accent1"/>
                </a:solidFill>
                <a:hlinkClick r:id="rId11"/>
              </a:rPr>
              <a:t>sony</a:t>
            </a:r>
            <a:r>
              <a:rPr lang="hu-HU" sz="1200" dirty="0" smtClean="0">
                <a:solidFill>
                  <a:schemeClr val="accent1"/>
                </a:solidFill>
                <a:hlinkClick r:id="rId11"/>
              </a:rPr>
              <a:t>_</a:t>
            </a:r>
            <a:r>
              <a:rPr lang="hu-HU" sz="1200" dirty="0" err="1" smtClean="0">
                <a:solidFill>
                  <a:schemeClr val="accent1"/>
                </a:solidFill>
                <a:hlinkClick r:id="rId11"/>
              </a:rPr>
              <a:t>xperia</a:t>
            </a:r>
            <a:r>
              <a:rPr lang="hu-HU" sz="1200" dirty="0" smtClean="0">
                <a:solidFill>
                  <a:schemeClr val="accent1"/>
                </a:solidFill>
                <a:hlinkClick r:id="rId11"/>
              </a:rPr>
              <a:t>_z2_</a:t>
            </a:r>
            <a:r>
              <a:rPr lang="hu-HU" sz="1200" dirty="0" err="1" smtClean="0">
                <a:solidFill>
                  <a:schemeClr val="accent1"/>
                </a:solidFill>
                <a:hlinkClick r:id="rId11"/>
              </a:rPr>
              <a:t>vizallo</a:t>
            </a:r>
            <a:r>
              <a:rPr lang="hu-HU" sz="1200" dirty="0" smtClean="0">
                <a:solidFill>
                  <a:schemeClr val="accent1"/>
                </a:solidFill>
                <a:hlinkClick r:id="rId11"/>
              </a:rPr>
              <a:t>_tech2.jpg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>
                <a:solidFill>
                  <a:schemeClr val="accent1"/>
                </a:solidFill>
                <a:hlinkClick r:id="rId12"/>
              </a:rPr>
              <a:t>http://</a:t>
            </a:r>
            <a:r>
              <a:rPr lang="hu-HU" sz="1200" dirty="0" smtClean="0">
                <a:solidFill>
                  <a:schemeClr val="accent1"/>
                </a:solidFill>
                <a:hlinkClick r:id="rId12"/>
              </a:rPr>
              <a:t>cdn.teknolojioku.com/data/news/1/1393417868_xperia-z2-camera-4k.jpg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>
                <a:solidFill>
                  <a:schemeClr val="accent1"/>
                </a:solidFill>
                <a:hlinkClick r:id="rId13"/>
              </a:rPr>
              <a:t>http://</a:t>
            </a:r>
            <a:r>
              <a:rPr lang="hu-HU" sz="1200" dirty="0" smtClean="0">
                <a:solidFill>
                  <a:schemeClr val="accent1"/>
                </a:solidFill>
                <a:hlinkClick r:id="rId13"/>
              </a:rPr>
              <a:t>fs01.androidpit.info/</a:t>
            </a:r>
            <a:r>
              <a:rPr lang="hu-HU" sz="1200" dirty="0" err="1" smtClean="0">
                <a:solidFill>
                  <a:schemeClr val="accent1"/>
                </a:solidFill>
                <a:hlinkClick r:id="rId13"/>
              </a:rPr>
              <a:t>userfiles</a:t>
            </a:r>
            <a:r>
              <a:rPr lang="hu-HU" sz="1200" dirty="0" smtClean="0">
                <a:solidFill>
                  <a:schemeClr val="accent1"/>
                </a:solidFill>
                <a:hlinkClick r:id="rId13"/>
              </a:rPr>
              <a:t>/3971960/image/sonyxperiaz2/andoridpit-xperia-z2-camera-teaser.png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14"/>
              </a:rPr>
              <a:t>http://android.hu/wp-content/uploads/2014/10/Sony-670x376.png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15"/>
              </a:rPr>
              <a:t>http://storage16.gear3rd.com/</a:t>
            </a:r>
            <a:r>
              <a:rPr lang="hu-HU" sz="1200" dirty="0" err="1" smtClean="0">
                <a:solidFill>
                  <a:schemeClr val="accent1"/>
                </a:solidFill>
                <a:hlinkClick r:id="rId15"/>
              </a:rPr>
              <a:t>files</a:t>
            </a:r>
            <a:r>
              <a:rPr lang="hu-HU" sz="1200" dirty="0" smtClean="0">
                <a:solidFill>
                  <a:schemeClr val="accent1"/>
                </a:solidFill>
                <a:hlinkClick r:id="rId15"/>
              </a:rPr>
              <a:t>/</a:t>
            </a:r>
            <a:r>
              <a:rPr lang="hu-HU" sz="1200" dirty="0" err="1" smtClean="0">
                <a:solidFill>
                  <a:schemeClr val="accent1"/>
                </a:solidFill>
                <a:hlinkClick r:id="rId15"/>
              </a:rPr>
              <a:t>thumbs</a:t>
            </a:r>
            <a:r>
              <a:rPr lang="hu-HU" sz="1200" dirty="0" smtClean="0">
                <a:solidFill>
                  <a:schemeClr val="accent1"/>
                </a:solidFill>
                <a:hlinkClick r:id="rId15"/>
              </a:rPr>
              <a:t>/2014/05/14/1400023532f31b9-original-1.jpg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16"/>
              </a:rPr>
              <a:t>http://i-cdn.phonearena.com/images/articles/125863-image/Sony-Xperia-Z2-hook-up-a-PlayStation-controller-and-enjoy.jpg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17"/>
              </a:rPr>
              <a:t>http://i582.photobucket.com/</a:t>
            </a:r>
            <a:r>
              <a:rPr lang="hu-HU" sz="1200" dirty="0" err="1" smtClean="0">
                <a:solidFill>
                  <a:schemeClr val="accent1"/>
                </a:solidFill>
                <a:hlinkClick r:id="rId17"/>
              </a:rPr>
              <a:t>albums</a:t>
            </a:r>
            <a:r>
              <a:rPr lang="hu-HU" sz="1200" dirty="0" smtClean="0">
                <a:solidFill>
                  <a:schemeClr val="accent1"/>
                </a:solidFill>
                <a:hlinkClick r:id="rId17"/>
              </a:rPr>
              <a:t>/ss269/</a:t>
            </a:r>
            <a:r>
              <a:rPr lang="hu-HU" sz="1200" dirty="0" err="1" smtClean="0">
                <a:solidFill>
                  <a:schemeClr val="accent1"/>
                </a:solidFill>
                <a:hlinkClick r:id="rId17"/>
              </a:rPr>
              <a:t>netbookc</a:t>
            </a:r>
            <a:r>
              <a:rPr lang="hu-HU" sz="1200" dirty="0" smtClean="0">
                <a:solidFill>
                  <a:schemeClr val="accent1"/>
                </a:solidFill>
                <a:hlinkClick r:id="rId17"/>
              </a:rPr>
              <a:t>/NbC%201/IMG_4606.jpg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18"/>
              </a:rPr>
              <a:t>http://www.iknowtoday.com/wp-content/uploads/2014/11/Android-4.4.4-KitKat-update-rolling-out-for-Sprint-Galaxy-S5.jpg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19"/>
              </a:rPr>
              <a:t>http://phandroid.s3.amazonaws.com/</a:t>
            </a:r>
            <a:r>
              <a:rPr lang="hu-HU" sz="1200" dirty="0" err="1" smtClean="0">
                <a:solidFill>
                  <a:schemeClr val="accent1"/>
                </a:solidFill>
                <a:hlinkClick r:id="rId19"/>
              </a:rPr>
              <a:t>wp-content</a:t>
            </a:r>
            <a:r>
              <a:rPr lang="hu-HU" sz="1200" dirty="0" smtClean="0">
                <a:solidFill>
                  <a:schemeClr val="accent1"/>
                </a:solidFill>
                <a:hlinkClick r:id="rId19"/>
              </a:rPr>
              <a:t>/</a:t>
            </a:r>
            <a:r>
              <a:rPr lang="hu-HU" sz="1200" dirty="0" err="1" smtClean="0">
                <a:solidFill>
                  <a:schemeClr val="accent1"/>
                </a:solidFill>
                <a:hlinkClick r:id="rId19"/>
              </a:rPr>
              <a:t>uploads</a:t>
            </a:r>
            <a:r>
              <a:rPr lang="hu-HU" sz="1200" dirty="0" smtClean="0">
                <a:solidFill>
                  <a:schemeClr val="accent1"/>
                </a:solidFill>
                <a:hlinkClick r:id="rId19"/>
              </a:rPr>
              <a:t>/2014/10/Android-5.0-Lollipop-Bugdroid.png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20"/>
              </a:rPr>
              <a:t>http://www-static.se-mc.com/blogs.dir/0/files/2014/01/DK36-Magnetic-Charging-Dock-connector-e8b97cc3e4dd9557f41b052b6bb12fe0-940.jpg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21"/>
              </a:rPr>
              <a:t>http://media.secure-mobiles.com/website_engine/images/mobiles_2013/hero_handsets/xperia-z2-release-date.png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200" dirty="0" smtClean="0">
                <a:solidFill>
                  <a:schemeClr val="accent1"/>
                </a:solidFill>
                <a:hlinkClick r:id="rId22"/>
              </a:rPr>
              <a:t>http://campaigns-stage.sonymobile.com/xperia-magyar/images/php/overview/xperia-z2-hear-only-what-you-want-overview.jpg</a:t>
            </a:r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>
              <a:solidFill>
                <a:schemeClr val="accent1"/>
              </a:solidFill>
            </a:endParaRPr>
          </a:p>
          <a:p>
            <a:endParaRPr lang="hu-HU" sz="1200" dirty="0" smtClean="0"/>
          </a:p>
          <a:p>
            <a:endParaRPr lang="hu-HU" sz="1200" dirty="0" smtClean="0"/>
          </a:p>
          <a:p>
            <a:endParaRPr lang="hu-H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thank you for watching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0512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Amit figyelembe vettem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Jó ár-érték arány </a:t>
            </a:r>
          </a:p>
          <a:p>
            <a:r>
              <a:rPr lang="hu-HU" sz="2400" dirty="0" smtClean="0"/>
              <a:t>Gyönyörű részlet gazdag, viszonylag nagy méretű kijelző</a:t>
            </a:r>
          </a:p>
          <a:p>
            <a:r>
              <a:rPr lang="hu-HU" sz="2400" dirty="0" smtClean="0"/>
              <a:t>Kiváló kamera</a:t>
            </a:r>
          </a:p>
          <a:p>
            <a:r>
              <a:rPr lang="hu-HU" sz="2400" dirty="0" smtClean="0"/>
              <a:t>Kitűnő 4 magos processzorral, és 3072 MB </a:t>
            </a:r>
            <a:r>
              <a:rPr lang="hu-HU" sz="2400" dirty="0" err="1" smtClean="0"/>
              <a:t>RAM-al</a:t>
            </a:r>
            <a:r>
              <a:rPr lang="hu-HU" sz="2400" dirty="0" smtClean="0"/>
              <a:t> büszkélkedik </a:t>
            </a:r>
          </a:p>
          <a:p>
            <a:r>
              <a:rPr lang="hu-HU" sz="2400" dirty="0" smtClean="0"/>
              <a:t>Zajszűrő hangzás (fülhallgatóban)</a:t>
            </a:r>
          </a:p>
          <a:p>
            <a:r>
              <a:rPr lang="hu-HU" sz="2400" dirty="0" smtClean="0"/>
              <a:t>Vízálló!!!</a:t>
            </a:r>
          </a:p>
          <a:p>
            <a:r>
              <a:rPr lang="hu-HU" sz="2400" dirty="0" smtClean="0"/>
              <a:t>Minőségi kidolgozás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Műszaki 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Processzor típusa: </a:t>
            </a:r>
          </a:p>
          <a:p>
            <a:pPr>
              <a:buNone/>
            </a:pPr>
            <a:r>
              <a:rPr lang="hu-HU" sz="2400" dirty="0" smtClean="0"/>
              <a:t>- </a:t>
            </a:r>
            <a:r>
              <a:rPr lang="hu-HU" sz="2400" dirty="0" err="1" smtClean="0"/>
              <a:t>SoC</a:t>
            </a:r>
            <a:r>
              <a:rPr lang="hu-HU" sz="2400" dirty="0" smtClean="0"/>
              <a:t>/CPU: </a:t>
            </a:r>
            <a:r>
              <a:rPr lang="hu-HU" sz="2400" dirty="0" err="1" smtClean="0"/>
              <a:t>Qualcomm</a:t>
            </a:r>
            <a:r>
              <a:rPr lang="hu-HU" sz="2400" dirty="0" smtClean="0"/>
              <a:t> </a:t>
            </a:r>
            <a:r>
              <a:rPr lang="hu-HU" sz="2400" dirty="0" err="1" smtClean="0"/>
              <a:t>Snapdragon</a:t>
            </a:r>
            <a:r>
              <a:rPr lang="hu-HU" sz="2400" dirty="0" smtClean="0"/>
              <a:t> 801 MSM8974AB</a:t>
            </a:r>
          </a:p>
          <a:p>
            <a:pPr>
              <a:buNone/>
            </a:pPr>
            <a:r>
              <a:rPr lang="hu-HU" sz="2400" dirty="0" smtClean="0"/>
              <a:t>- GPU: </a:t>
            </a:r>
            <a:r>
              <a:rPr lang="hu-HU" sz="2400" dirty="0" err="1" smtClean="0"/>
              <a:t>Adreno</a:t>
            </a:r>
            <a:r>
              <a:rPr lang="hu-HU" sz="2400" dirty="0" smtClean="0"/>
              <a:t> 330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Processzormagok száma:</a:t>
            </a:r>
          </a:p>
          <a:p>
            <a:pPr>
              <a:buNone/>
            </a:pPr>
            <a:r>
              <a:rPr lang="hu-HU" sz="2400" dirty="0" smtClean="0"/>
              <a:t>- 4 magos , </a:t>
            </a:r>
            <a:r>
              <a:rPr lang="hu-HU" sz="2400" dirty="0" err="1" smtClean="0"/>
              <a:t>Quad</a:t>
            </a:r>
            <a:r>
              <a:rPr lang="hu-HU" sz="2400" dirty="0" smtClean="0"/>
              <a:t> </a:t>
            </a:r>
            <a:r>
              <a:rPr lang="hu-HU" sz="2400" dirty="0" err="1" smtClean="0"/>
              <a:t>Core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Ram:</a:t>
            </a:r>
          </a:p>
          <a:p>
            <a:pPr>
              <a:buNone/>
            </a:pPr>
            <a:r>
              <a:rPr lang="hu-HU" sz="2400" dirty="0" smtClean="0"/>
              <a:t>- 3072 MB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Belső memória:</a:t>
            </a:r>
          </a:p>
          <a:p>
            <a:pPr marL="0" indent="0">
              <a:buNone/>
            </a:pPr>
            <a:r>
              <a:rPr lang="hu-HU" sz="2400" dirty="0" smtClean="0"/>
              <a:t>- 16 GB, és bővíthető </a:t>
            </a:r>
            <a:r>
              <a:rPr lang="hu-HU" sz="2400" dirty="0" err="1" smtClean="0"/>
              <a:t>microSD-vel</a:t>
            </a:r>
            <a:r>
              <a:rPr lang="hu-HU" sz="2400" dirty="0" smtClean="0"/>
              <a:t> </a:t>
            </a:r>
            <a:r>
              <a:rPr lang="hu-HU" sz="2400" dirty="0" err="1" smtClean="0"/>
              <a:t>max</a:t>
            </a:r>
            <a:r>
              <a:rPr lang="hu-HU" sz="2400" dirty="0" smtClean="0"/>
              <a:t> 128 GB-ig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636912"/>
            <a:ext cx="4561334" cy="287562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ony-670x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72033"/>
            <a:ext cx="4608512" cy="2585967"/>
          </a:xfrm>
          <a:prstGeom prst="rect">
            <a:avLst/>
          </a:prstGeom>
        </p:spPr>
      </p:pic>
      <p:pic>
        <p:nvPicPr>
          <p:cNvPr id="6" name="Kép 5" descr="1400023532f31b9-origina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4860032" cy="2733768"/>
          </a:xfrm>
          <a:prstGeom prst="rect">
            <a:avLst/>
          </a:prstGeom>
        </p:spPr>
      </p:pic>
      <p:pic>
        <p:nvPicPr>
          <p:cNvPr id="5" name="Kép 4" descr="Sony-Xperia-Z2-hook-up-a-PlayStation-controller-and-enj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A processzor kitűnően alkalmas, magas grafikával rendelkező játékok futtatására is. Ráadásul, még </a:t>
            </a:r>
            <a:r>
              <a:rPr lang="hu-HU" sz="2400" dirty="0" smtClean="0"/>
              <a:t>PS</a:t>
            </a:r>
            <a:r>
              <a:rPr lang="hu-HU" sz="2400" dirty="0" smtClean="0"/>
              <a:t>3 </a:t>
            </a:r>
            <a:r>
              <a:rPr lang="hu-HU" sz="2400" dirty="0" smtClean="0"/>
              <a:t>kontrollert is lehet hozzá csatlakoztatni, ezáltal a játék még nagyobb élményt nyújt a felhasználóknak.</a:t>
            </a:r>
            <a:endParaRPr lang="hu-HU" sz="2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dizájn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Amint látható, ez egy gyönyörűen kidolgozott, letisztult, elegáns forma.</a:t>
            </a:r>
          </a:p>
          <a:p>
            <a:pPr marL="0" indent="0">
              <a:buNone/>
            </a:pPr>
            <a:r>
              <a:rPr lang="hu-HU" sz="2400" dirty="0" smtClean="0"/>
              <a:t>146.8 x </a:t>
            </a:r>
            <a:r>
              <a:rPr lang="hu-HU" sz="2400" dirty="0"/>
              <a:t>73.3 </a:t>
            </a:r>
            <a:r>
              <a:rPr lang="hu-HU" sz="2400" dirty="0" smtClean="0"/>
              <a:t>mm méretű</a:t>
            </a:r>
          </a:p>
          <a:p>
            <a:pPr marL="0" indent="0">
              <a:buNone/>
            </a:pPr>
            <a:r>
              <a:rPr lang="hu-HU" sz="2400" dirty="0" smtClean="0"/>
              <a:t>Még a ceruzánál is vékonyabb, 8.2 mm-es vastagsággal rendelkezik, és mindössze csak 163 </a:t>
            </a:r>
            <a:r>
              <a:rPr lang="hu-HU" sz="2400" dirty="0" err="1" smtClean="0"/>
              <a:t>g-al</a:t>
            </a:r>
            <a:r>
              <a:rPr lang="hu-HU" sz="2400" dirty="0" smtClean="0"/>
              <a:t> nehezíti a zsebünket.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414" y="4077072"/>
            <a:ext cx="3715172" cy="251570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466552.sony-xperia-z2-d6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425" y="483518"/>
            <a:ext cx="8695150" cy="5890964"/>
          </a:xfrm>
        </p:spPr>
      </p:pic>
      <p:cxnSp>
        <p:nvCxnSpPr>
          <p:cNvPr id="6" name="Egyenes összekötő nyíllal 5"/>
          <p:cNvCxnSpPr/>
          <p:nvPr/>
        </p:nvCxnSpPr>
        <p:spPr>
          <a:xfrm>
            <a:off x="7092280" y="476672"/>
            <a:ext cx="0" cy="5832648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380312" y="285293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146.8 mm</a:t>
            </a:r>
            <a:endParaRPr lang="hu-HU" sz="2400" b="1" dirty="0">
              <a:solidFill>
                <a:schemeClr val="bg1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3779912" y="332656"/>
            <a:ext cx="288032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644008" y="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572000" y="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73.3 mm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1907704" y="2996952"/>
            <a:ext cx="648072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1907704" y="3573016"/>
            <a:ext cx="792088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907704" y="5445224"/>
            <a:ext cx="792088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83568" y="2348880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Be és kikapcsoló gomb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0" y="342900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Hangerőszabályzó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0" y="530120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Kamera gomb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3059832" y="332656"/>
            <a:ext cx="36004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843808" y="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8.2 mm  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6" grpId="0"/>
      <p:bldP spid="27" grpId="0"/>
      <p:bldP spid="2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Adatátvitel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USB</a:t>
            </a:r>
          </a:p>
          <a:p>
            <a:r>
              <a:rPr lang="hu-HU" dirty="0" smtClean="0"/>
              <a:t>MHL támogatás</a:t>
            </a:r>
          </a:p>
          <a:p>
            <a:r>
              <a:rPr lang="hu-HU" dirty="0" err="1" smtClean="0"/>
              <a:t>Wi-Fi</a:t>
            </a:r>
            <a:endParaRPr lang="hu-HU" dirty="0" smtClean="0"/>
          </a:p>
          <a:p>
            <a:r>
              <a:rPr lang="hu-HU" dirty="0" err="1" smtClean="0"/>
              <a:t>Wi-Fi</a:t>
            </a:r>
            <a:r>
              <a:rPr lang="hu-HU" dirty="0" smtClean="0"/>
              <a:t> </a:t>
            </a:r>
            <a:r>
              <a:rPr lang="hu-HU" dirty="0" err="1" smtClean="0"/>
              <a:t>Direct</a:t>
            </a:r>
            <a:endParaRPr lang="hu-HU" dirty="0" smtClean="0"/>
          </a:p>
          <a:p>
            <a:r>
              <a:rPr lang="hu-HU" dirty="0" smtClean="0"/>
              <a:t>DLNA támogatás</a:t>
            </a:r>
          </a:p>
          <a:p>
            <a:r>
              <a:rPr lang="hu-HU" dirty="0" smtClean="0"/>
              <a:t>NFC támogatás</a:t>
            </a:r>
          </a:p>
          <a:p>
            <a:r>
              <a:rPr lang="hu-HU" dirty="0" err="1" smtClean="0"/>
              <a:t>Bluetooth</a:t>
            </a:r>
            <a:r>
              <a:rPr lang="hu-HU" dirty="0" smtClean="0"/>
              <a:t> </a:t>
            </a:r>
          </a:p>
          <a:p>
            <a:r>
              <a:rPr lang="hu-HU" dirty="0" smtClean="0"/>
              <a:t>3,5 Jack fülhallgató kimenet</a:t>
            </a:r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kapcsolatok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GSM</a:t>
            </a:r>
          </a:p>
          <a:p>
            <a:r>
              <a:rPr lang="hu-HU" dirty="0" smtClean="0"/>
              <a:t>GPRS kapcsolat</a:t>
            </a:r>
          </a:p>
          <a:p>
            <a:r>
              <a:rPr lang="hu-HU" dirty="0" smtClean="0"/>
              <a:t>EDGE kapcsolat</a:t>
            </a:r>
          </a:p>
          <a:p>
            <a:r>
              <a:rPr lang="hu-HU" dirty="0" smtClean="0"/>
              <a:t>UMTS (3G)</a:t>
            </a:r>
          </a:p>
          <a:p>
            <a:r>
              <a:rPr lang="hu-HU" dirty="0" smtClean="0"/>
              <a:t>WCDMA</a:t>
            </a:r>
          </a:p>
          <a:p>
            <a:r>
              <a:rPr lang="hu-HU" dirty="0" smtClean="0"/>
              <a:t>HSDPA</a:t>
            </a:r>
          </a:p>
          <a:p>
            <a:r>
              <a:rPr lang="hu-HU" dirty="0" smtClean="0"/>
              <a:t>HSUPA</a:t>
            </a:r>
          </a:p>
          <a:p>
            <a:r>
              <a:rPr lang="hu-HU" dirty="0" smtClean="0"/>
              <a:t>LTE támogatás</a:t>
            </a:r>
          </a:p>
          <a:p>
            <a:r>
              <a:rPr lang="hu-HU" dirty="0" smtClean="0"/>
              <a:t>GPS modul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űhely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űhel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440</TotalTime>
  <Words>621</Words>
  <Application>Microsoft Office PowerPoint</Application>
  <PresentationFormat>Diavetítés a képernyőre (4:3 oldalarány)</PresentationFormat>
  <Paragraphs>136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Műhely</vt:lpstr>
      <vt:lpstr>Kedvenc mobilom</vt:lpstr>
      <vt:lpstr>Nekem a Sony Xperia Z2-re esett a választásom</vt:lpstr>
      <vt:lpstr>Amit figyelembe vettem</vt:lpstr>
      <vt:lpstr>Műszaki jellemzők</vt:lpstr>
      <vt:lpstr>5. dia</vt:lpstr>
      <vt:lpstr>Külső dizájn</vt:lpstr>
      <vt:lpstr>7. dia</vt:lpstr>
      <vt:lpstr>Adatátvitel</vt:lpstr>
      <vt:lpstr>Hálózati kapcsolatok</vt:lpstr>
      <vt:lpstr>Akkumulátor</vt:lpstr>
      <vt:lpstr>Android</vt:lpstr>
      <vt:lpstr>12. dia</vt:lpstr>
      <vt:lpstr>Kijelző</vt:lpstr>
      <vt:lpstr>14. dia</vt:lpstr>
      <vt:lpstr>Kamera</vt:lpstr>
      <vt:lpstr>16. dia</vt:lpstr>
      <vt:lpstr>Dokkoló</vt:lpstr>
      <vt:lpstr>Vízállóság</vt:lpstr>
      <vt:lpstr>Hangzás</vt:lpstr>
      <vt:lpstr>20. dia</vt:lpstr>
      <vt:lpstr>21. dia</vt:lpstr>
      <vt:lpstr>Források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</dc:title>
  <dc:creator>Kati</dc:creator>
  <cp:lastModifiedBy>Kati</cp:lastModifiedBy>
  <cp:revision>25</cp:revision>
  <dcterms:created xsi:type="dcterms:W3CDTF">2014-12-03T17:59:54Z</dcterms:created>
  <dcterms:modified xsi:type="dcterms:W3CDTF">2014-12-08T18:12:22Z</dcterms:modified>
</cp:coreProperties>
</file>