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8" r:id="rId3"/>
    <p:sldId id="276" r:id="rId4"/>
    <p:sldId id="287" r:id="rId5"/>
    <p:sldId id="261" r:id="rId6"/>
    <p:sldId id="262" r:id="rId7"/>
    <p:sldId id="289" r:id="rId8"/>
    <p:sldId id="292" r:id="rId9"/>
    <p:sldId id="277" r:id="rId10"/>
    <p:sldId id="294" r:id="rId11"/>
    <p:sldId id="280" r:id="rId12"/>
    <p:sldId id="281" r:id="rId13"/>
    <p:sldId id="293" r:id="rId14"/>
    <p:sldId id="288" r:id="rId15"/>
    <p:sldId id="263" r:id="rId16"/>
    <p:sldId id="279" r:id="rId17"/>
    <p:sldId id="286" r:id="rId18"/>
    <p:sldId id="285" r:id="rId19"/>
    <p:sldId id="258" r:id="rId20"/>
    <p:sldId id="291" r:id="rId21"/>
    <p:sldId id="257" r:id="rId2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218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9" cy="72008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7" Type="http://schemas.openxmlformats.org/officeDocument/2006/relationships/slide" Target="../slides/slide19.xml"/><Relationship Id="rId2" Type="http://schemas.openxmlformats.org/officeDocument/2006/relationships/slide" Target="../slides/slide5.xml"/><Relationship Id="rId1" Type="http://schemas.openxmlformats.org/officeDocument/2006/relationships/slide" Target="../slides/slide4.xml"/><Relationship Id="rId6" Type="http://schemas.openxmlformats.org/officeDocument/2006/relationships/slide" Target="../slides/slide15.xml"/><Relationship Id="rId5" Type="http://schemas.openxmlformats.org/officeDocument/2006/relationships/slide" Target="../slides/slide6.xml"/><Relationship Id="rId4" Type="http://schemas.openxmlformats.org/officeDocument/2006/relationships/slide" Target="../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CD5F95-4CA1-4963-8FDD-7562550988D0}" type="doc">
      <dgm:prSet loTypeId="urn:diagrams.loki3.com/VaryingWidthList+Icon" loCatId="list" qsTypeId="urn:microsoft.com/office/officeart/2005/8/quickstyle/simple1" qsCatId="simple" csTypeId="urn:microsoft.com/office/officeart/2005/8/colors/accent1_2" csCatId="accent1" phldr="1"/>
      <dgm:spPr/>
    </dgm:pt>
    <dgm:pt modelId="{FAE0CF76-B3E8-4891-BC99-B914022D6576}">
      <dgm:prSet phldrT="[Szöveg]" custT="1"/>
      <dgm:spPr>
        <a:solidFill>
          <a:srgbClr val="0070C0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hu-HU" sz="2400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 nagy döntés</a:t>
          </a:r>
          <a:endParaRPr lang="hu-HU" sz="2400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6D1D5902-1F95-450A-B64E-AB9564765F0D}" type="parTrans" cxnId="{7F1D2371-31A3-4163-B080-8C11FF701161}">
      <dgm:prSet/>
      <dgm:spPr/>
      <dgm:t>
        <a:bodyPr/>
        <a:lstStyle/>
        <a:p>
          <a:endParaRPr lang="hu-HU"/>
        </a:p>
      </dgm:t>
    </dgm:pt>
    <dgm:pt modelId="{2E584F0A-CD49-4E69-93AC-0985D7043E74}" type="sibTrans" cxnId="{7F1D2371-31A3-4163-B080-8C11FF701161}">
      <dgm:prSet/>
      <dgm:spPr/>
      <dgm:t>
        <a:bodyPr/>
        <a:lstStyle/>
        <a:p>
          <a:endParaRPr lang="hu-HU"/>
        </a:p>
      </dgm:t>
    </dgm:pt>
    <dgm:pt modelId="{A948E06D-32E4-41BE-B166-4D9A04C7FCD6}">
      <dgm:prSet phldrT="[Szöveg]" custT="1"/>
      <dgm:spPr>
        <a:solidFill>
          <a:srgbClr val="0070C0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hu-HU" sz="2400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Az én számítógépem</a:t>
          </a:r>
          <a:endParaRPr lang="hu-HU" sz="2400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5633C177-C549-4D66-B2FE-5E2795015625}" type="parTrans" cxnId="{79AC3249-8F1F-4695-90C0-935A6FEF2FA0}">
      <dgm:prSet/>
      <dgm:spPr/>
      <dgm:t>
        <a:bodyPr/>
        <a:lstStyle/>
        <a:p>
          <a:endParaRPr lang="hu-HU"/>
        </a:p>
      </dgm:t>
    </dgm:pt>
    <dgm:pt modelId="{DDD951EB-FF17-4681-A975-34A4E59BE42F}" type="sibTrans" cxnId="{79AC3249-8F1F-4695-90C0-935A6FEF2FA0}">
      <dgm:prSet/>
      <dgm:spPr/>
      <dgm:t>
        <a:bodyPr/>
        <a:lstStyle/>
        <a:p>
          <a:endParaRPr lang="hu-HU"/>
        </a:p>
      </dgm:t>
    </dgm:pt>
    <dgm:pt modelId="{DB9AFC11-4571-4FFC-BF35-9A0601377A64}">
      <dgm:prSet phldrT="[Szöveg]" custT="1"/>
      <dgm:spPr>
        <a:solidFill>
          <a:srgbClr val="0070C0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>
          <a:sp3d extrusionH="57150">
            <a:bevelT w="57150" h="38100" prst="artDeco"/>
          </a:sp3d>
        </a:bodyPr>
        <a:lstStyle/>
        <a:p>
          <a:r>
            <a:rPr lang="hu-HU" sz="2400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Források</a:t>
          </a:r>
          <a:endParaRPr lang="hu-HU" sz="2000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85B68529-8C4C-495E-8C35-964733D21B1F}" type="parTrans" cxnId="{B7A8DE50-6D59-4128-80B1-82E63DDCE2D0}">
      <dgm:prSet/>
      <dgm:spPr/>
      <dgm:t>
        <a:bodyPr/>
        <a:lstStyle/>
        <a:p>
          <a:endParaRPr lang="hu-HU"/>
        </a:p>
      </dgm:t>
    </dgm:pt>
    <dgm:pt modelId="{A50912C4-B304-4156-8A5B-12CFE281951D}" type="sibTrans" cxnId="{B7A8DE50-6D59-4128-80B1-82E63DDCE2D0}">
      <dgm:prSet/>
      <dgm:spPr/>
      <dgm:t>
        <a:bodyPr/>
        <a:lstStyle/>
        <a:p>
          <a:endParaRPr lang="hu-HU"/>
        </a:p>
      </dgm:t>
    </dgm:pt>
    <dgm:pt modelId="{2A6D7571-B967-454B-AF79-120F826E58B1}">
      <dgm:prSet phldrT="[Szöveg]" custT="1"/>
      <dgm:spPr>
        <a:solidFill>
          <a:srgbClr val="0070C0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hu-HU" sz="2400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Alkatrészek összehasonlítása</a:t>
          </a:r>
          <a:endParaRPr lang="hu-HU" sz="2400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889736BB-267F-4BD3-ACE2-E6C3EF91565C}" type="parTrans" cxnId="{9120117E-43FE-4E75-9FDD-E2BF737F368D}">
      <dgm:prSet/>
      <dgm:spPr/>
      <dgm:t>
        <a:bodyPr/>
        <a:lstStyle/>
        <a:p>
          <a:endParaRPr lang="hu-HU"/>
        </a:p>
      </dgm:t>
    </dgm:pt>
    <dgm:pt modelId="{C87DA4E9-4542-40DA-BAF6-7E3CB90DF2CB}" type="sibTrans" cxnId="{9120117E-43FE-4E75-9FDD-E2BF737F368D}">
      <dgm:prSet/>
      <dgm:spPr/>
      <dgm:t>
        <a:bodyPr/>
        <a:lstStyle/>
        <a:p>
          <a:endParaRPr lang="hu-HU"/>
        </a:p>
      </dgm:t>
    </dgm:pt>
    <dgm:pt modelId="{88D86767-3BF7-4250-9A30-C918DA70FB6B}">
      <dgm:prSet phldrT="[Szöveg]" custT="1"/>
      <dgm:spPr>
        <a:solidFill>
          <a:srgbClr val="0070C0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hu-HU" sz="2400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Én ezt a számítógépet szerelném össze</a:t>
          </a:r>
          <a:endParaRPr lang="hu-HU" sz="2400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3761A610-71E6-4175-BC29-8FD1936A94A6}" type="parTrans" cxnId="{EA9F6E07-0538-462B-99CE-7995B3844150}">
      <dgm:prSet/>
      <dgm:spPr/>
      <dgm:t>
        <a:bodyPr/>
        <a:lstStyle/>
        <a:p>
          <a:endParaRPr lang="hu-HU"/>
        </a:p>
      </dgm:t>
    </dgm:pt>
    <dgm:pt modelId="{582EB532-FA1A-4412-B52C-2E5FECAC86FB}" type="sibTrans" cxnId="{EA9F6E07-0538-462B-99CE-7995B3844150}">
      <dgm:prSet/>
      <dgm:spPr/>
      <dgm:t>
        <a:bodyPr/>
        <a:lstStyle/>
        <a:p>
          <a:endParaRPr lang="hu-HU"/>
        </a:p>
      </dgm:t>
    </dgm:pt>
    <dgm:pt modelId="{C3535679-17FC-4EE7-A7FB-930BB765D13C}">
      <dgm:prSet phldrT="[Szöveg]" custT="1"/>
      <dgm:spPr>
        <a:solidFill>
          <a:srgbClr val="0070C0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>
          <a:sp3d extrusionH="57150">
            <a:bevelT w="57150" h="38100" prst="artDeco"/>
          </a:sp3d>
        </a:bodyPr>
        <a:lstStyle/>
        <a:p>
          <a:r>
            <a:rPr lang="hu-HU" sz="2400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Perifériák</a:t>
          </a:r>
          <a:endParaRPr lang="hu-HU" sz="2400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1F74D564-BA71-4855-9C39-6FABFEBCB4BF}" type="parTrans" cxnId="{E65C4F36-7147-44FC-94AD-603D549CADCB}">
      <dgm:prSet/>
      <dgm:spPr/>
      <dgm:t>
        <a:bodyPr/>
        <a:lstStyle/>
        <a:p>
          <a:endParaRPr lang="hu-HU"/>
        </a:p>
      </dgm:t>
    </dgm:pt>
    <dgm:pt modelId="{1981CA31-1B7A-41D7-BAB2-27528BBA9A61}" type="sibTrans" cxnId="{E65C4F36-7147-44FC-94AD-603D549CADCB}">
      <dgm:prSet/>
      <dgm:spPr/>
      <dgm:t>
        <a:bodyPr/>
        <a:lstStyle/>
        <a:p>
          <a:endParaRPr lang="hu-HU"/>
        </a:p>
      </dgm:t>
    </dgm:pt>
    <dgm:pt modelId="{5DA60991-CE1C-4443-A2A1-0B53F8D3C21A}">
      <dgm:prSet phldrT="[Szöveg]"/>
      <dgm:spPr>
        <a:solidFill>
          <a:srgbClr val="0070C0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hu-HU" dirty="0" smtClean="0"/>
            <a:t>Kérdések</a:t>
          </a:r>
          <a:endParaRPr lang="hu-H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9861824C-EC73-4905-9B8F-926A7A8E52B8}" type="parTrans" cxnId="{9B6B63BB-1A86-4EFC-8EC6-32B15FA05E35}">
      <dgm:prSet/>
      <dgm:spPr/>
      <dgm:t>
        <a:bodyPr/>
        <a:lstStyle/>
        <a:p>
          <a:endParaRPr lang="hu-HU"/>
        </a:p>
      </dgm:t>
    </dgm:pt>
    <dgm:pt modelId="{ED9FFCBF-2CC3-443A-B1BB-6B80A158CAEA}" type="sibTrans" cxnId="{9B6B63BB-1A86-4EFC-8EC6-32B15FA05E35}">
      <dgm:prSet/>
      <dgm:spPr/>
      <dgm:t>
        <a:bodyPr/>
        <a:lstStyle/>
        <a:p>
          <a:endParaRPr lang="hu-HU"/>
        </a:p>
      </dgm:t>
    </dgm:pt>
    <dgm:pt modelId="{1624C45D-89B5-4184-99A5-6ACD2D3A7415}" type="pres">
      <dgm:prSet presAssocID="{D5CD5F95-4CA1-4963-8FDD-7562550988D0}" presName="Name0" presStyleCnt="0">
        <dgm:presLayoutVars>
          <dgm:resizeHandles/>
        </dgm:presLayoutVars>
      </dgm:prSet>
      <dgm:spPr/>
    </dgm:pt>
    <dgm:pt modelId="{98B68731-1C92-4131-B516-38D750B78B1A}" type="pres">
      <dgm:prSet presAssocID="{FAE0CF76-B3E8-4891-BC99-B914022D6576}" presName="text" presStyleLbl="node1" presStyleIdx="0" presStyleCnt="7" custScaleX="294493" custScaleY="17732" custLinFactNeighborX="1143" custLinFactNeighborY="716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CBCEE7-A9C9-462D-AD43-96617ADCEF66}" type="pres">
      <dgm:prSet presAssocID="{2E584F0A-CD49-4E69-93AC-0985D7043E74}" presName="space" presStyleCnt="0"/>
      <dgm:spPr/>
    </dgm:pt>
    <dgm:pt modelId="{18FC7B2B-C2D4-4903-A806-43A59F6B1673}" type="pres">
      <dgm:prSet presAssocID="{A948E06D-32E4-41BE-B166-4D9A04C7FCD6}" presName="text" presStyleLbl="node1" presStyleIdx="1" presStyleCnt="7" custScaleX="199216" custScaleY="17639" custLinFactNeighborX="773" custLinFactNeighborY="4275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E61D1C7-CC56-46B8-B1D3-B1C391949E7B}" type="pres">
      <dgm:prSet presAssocID="{DDD951EB-FF17-4681-A975-34A4E59BE42F}" presName="space" presStyleCnt="0"/>
      <dgm:spPr/>
    </dgm:pt>
    <dgm:pt modelId="{039AF510-03A8-4B4E-8E48-E76A9CDB7191}" type="pres">
      <dgm:prSet presAssocID="{2A6D7571-B967-454B-AF79-120F826E58B1}" presName="text" presStyleLbl="node1" presStyleIdx="2" presStyleCnt="7" custScaleX="205424" custScaleY="17476" custLinFactY="2441" custLinFactNeighborX="797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54E8F2E-BEA4-4CF2-AD39-ED8C2C5FC395}" type="pres">
      <dgm:prSet presAssocID="{C87DA4E9-4542-40DA-BAF6-7E3CB90DF2CB}" presName="space" presStyleCnt="0"/>
      <dgm:spPr/>
    </dgm:pt>
    <dgm:pt modelId="{CD03F529-DF48-4607-8CBF-D3FFABDBCD04}" type="pres">
      <dgm:prSet presAssocID="{88D86767-3BF7-4250-9A30-C918DA70FB6B}" presName="text" presStyleLbl="node1" presStyleIdx="3" presStyleCnt="7" custScaleX="109247" custScaleY="18095" custLinFactY="8946" custLinFactNeighborX="424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019FF39-F5A1-4A22-A441-68A3766769AC}" type="pres">
      <dgm:prSet presAssocID="{582EB532-FA1A-4412-B52C-2E5FECAC86FB}" presName="space" presStyleCnt="0"/>
      <dgm:spPr/>
    </dgm:pt>
    <dgm:pt modelId="{85E99638-E8F6-4A82-9E50-EF26FADAECA0}" type="pres">
      <dgm:prSet presAssocID="{C3535679-17FC-4EE7-A7FB-930BB765D13C}" presName="text" presStyleLbl="node1" presStyleIdx="4" presStyleCnt="7" custScaleX="165079" custScaleY="17315" custLinFactY="23171" custLinFactNeighborX="-34299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05BF466-2064-4E07-9544-6DBB6067D6F6}" type="pres">
      <dgm:prSet presAssocID="{1981CA31-1B7A-41D7-BAB2-27528BBA9A61}" presName="space" presStyleCnt="0"/>
      <dgm:spPr/>
    </dgm:pt>
    <dgm:pt modelId="{611A745D-7F4A-47CA-982B-8F7DCACCD0DE}" type="pres">
      <dgm:prSet presAssocID="{5DA60991-CE1C-4443-A2A1-0B53F8D3C21A}" presName="text" presStyleLbl="node1" presStyleIdx="5" presStyleCnt="7" custScaleX="192593" custScaleY="17334" custLinFactX="55562" custLinFactY="856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11A8EA5-29C2-45E5-B616-114DF4C5F78F}" type="pres">
      <dgm:prSet presAssocID="{ED9FFCBF-2CC3-443A-B1BB-6B80A158CAEA}" presName="space" presStyleCnt="0"/>
      <dgm:spPr/>
    </dgm:pt>
    <dgm:pt modelId="{6A8806DE-7838-4997-8A55-069D09F8EB78}" type="pres">
      <dgm:prSet presAssocID="{DB9AFC11-4571-4FFC-BF35-9A0601377A64}" presName="text" presStyleLbl="node1" presStyleIdx="6" presStyleCnt="7" custAng="10800000" custFlipVert="1" custScaleX="103051" custScaleY="17325" custLinFactX="-132544" custLinFactY="-11611" custLinFactNeighborX="-2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8A58866-B5AA-47A4-98E2-ACC063EAE54B}" type="presOf" srcId="{DB9AFC11-4571-4FFC-BF35-9A0601377A64}" destId="{6A8806DE-7838-4997-8A55-069D09F8EB78}" srcOrd="0" destOrd="0" presId="urn:diagrams.loki3.com/VaryingWidthList+Icon"/>
    <dgm:cxn modelId="{7F1D2371-31A3-4163-B080-8C11FF701161}" srcId="{D5CD5F95-4CA1-4963-8FDD-7562550988D0}" destId="{FAE0CF76-B3E8-4891-BC99-B914022D6576}" srcOrd="0" destOrd="0" parTransId="{6D1D5902-1F95-450A-B64E-AB9564765F0D}" sibTransId="{2E584F0A-CD49-4E69-93AC-0985D7043E74}"/>
    <dgm:cxn modelId="{B7A8DE50-6D59-4128-80B1-82E63DDCE2D0}" srcId="{D5CD5F95-4CA1-4963-8FDD-7562550988D0}" destId="{DB9AFC11-4571-4FFC-BF35-9A0601377A64}" srcOrd="6" destOrd="0" parTransId="{85B68529-8C4C-495E-8C35-964733D21B1F}" sibTransId="{A50912C4-B304-4156-8A5B-12CFE281951D}"/>
    <dgm:cxn modelId="{9120117E-43FE-4E75-9FDD-E2BF737F368D}" srcId="{D5CD5F95-4CA1-4963-8FDD-7562550988D0}" destId="{2A6D7571-B967-454B-AF79-120F826E58B1}" srcOrd="2" destOrd="0" parTransId="{889736BB-267F-4BD3-ACE2-E6C3EF91565C}" sibTransId="{C87DA4E9-4542-40DA-BAF6-7E3CB90DF2CB}"/>
    <dgm:cxn modelId="{5630E53A-2EB7-464A-A0E6-0C54C69A2995}" type="presOf" srcId="{D5CD5F95-4CA1-4963-8FDD-7562550988D0}" destId="{1624C45D-89B5-4184-99A5-6ACD2D3A7415}" srcOrd="0" destOrd="0" presId="urn:diagrams.loki3.com/VaryingWidthList+Icon"/>
    <dgm:cxn modelId="{A19DAC1B-78B4-439C-831D-B3990FA6B4B3}" type="presOf" srcId="{2A6D7571-B967-454B-AF79-120F826E58B1}" destId="{039AF510-03A8-4B4E-8E48-E76A9CDB7191}" srcOrd="0" destOrd="0" presId="urn:diagrams.loki3.com/VaryingWidthList+Icon"/>
    <dgm:cxn modelId="{EA9F6E07-0538-462B-99CE-7995B3844150}" srcId="{D5CD5F95-4CA1-4963-8FDD-7562550988D0}" destId="{88D86767-3BF7-4250-9A30-C918DA70FB6B}" srcOrd="3" destOrd="0" parTransId="{3761A610-71E6-4175-BC29-8FD1936A94A6}" sibTransId="{582EB532-FA1A-4412-B52C-2E5FECAC86FB}"/>
    <dgm:cxn modelId="{90695691-2C1C-4E27-B16E-0A2EBBD7F7C5}" type="presOf" srcId="{88D86767-3BF7-4250-9A30-C918DA70FB6B}" destId="{CD03F529-DF48-4607-8CBF-D3FFABDBCD04}" srcOrd="0" destOrd="0" presId="urn:diagrams.loki3.com/VaryingWidthList+Icon"/>
    <dgm:cxn modelId="{E65C4F36-7147-44FC-94AD-603D549CADCB}" srcId="{D5CD5F95-4CA1-4963-8FDD-7562550988D0}" destId="{C3535679-17FC-4EE7-A7FB-930BB765D13C}" srcOrd="4" destOrd="0" parTransId="{1F74D564-BA71-4855-9C39-6FABFEBCB4BF}" sibTransId="{1981CA31-1B7A-41D7-BAB2-27528BBA9A61}"/>
    <dgm:cxn modelId="{86AC02BF-DB6A-4917-9D68-11A59F5C7BDB}" type="presOf" srcId="{C3535679-17FC-4EE7-A7FB-930BB765D13C}" destId="{85E99638-E8F6-4A82-9E50-EF26FADAECA0}" srcOrd="0" destOrd="0" presId="urn:diagrams.loki3.com/VaryingWidthList+Icon"/>
    <dgm:cxn modelId="{D73FFE98-C1A9-43EE-A19F-E8084C6A10F7}" type="presOf" srcId="{A948E06D-32E4-41BE-B166-4D9A04C7FCD6}" destId="{18FC7B2B-C2D4-4903-A806-43A59F6B1673}" srcOrd="0" destOrd="0" presId="urn:diagrams.loki3.com/VaryingWidthList+Icon"/>
    <dgm:cxn modelId="{FC210FDE-90B5-4793-8E91-CAF8C94EA5E7}" type="presOf" srcId="{5DA60991-CE1C-4443-A2A1-0B53F8D3C21A}" destId="{611A745D-7F4A-47CA-982B-8F7DCACCD0DE}" srcOrd="0" destOrd="0" presId="urn:diagrams.loki3.com/VaryingWidthList+Icon"/>
    <dgm:cxn modelId="{917CCDA0-5BE0-4F96-A60F-D0722776AD6B}" type="presOf" srcId="{FAE0CF76-B3E8-4891-BC99-B914022D6576}" destId="{98B68731-1C92-4131-B516-38D750B78B1A}" srcOrd="0" destOrd="0" presId="urn:diagrams.loki3.com/VaryingWidthList+Icon"/>
    <dgm:cxn modelId="{9B6B63BB-1A86-4EFC-8EC6-32B15FA05E35}" srcId="{D5CD5F95-4CA1-4963-8FDD-7562550988D0}" destId="{5DA60991-CE1C-4443-A2A1-0B53F8D3C21A}" srcOrd="5" destOrd="0" parTransId="{9861824C-EC73-4905-9B8F-926A7A8E52B8}" sibTransId="{ED9FFCBF-2CC3-443A-B1BB-6B80A158CAEA}"/>
    <dgm:cxn modelId="{79AC3249-8F1F-4695-90C0-935A6FEF2FA0}" srcId="{D5CD5F95-4CA1-4963-8FDD-7562550988D0}" destId="{A948E06D-32E4-41BE-B166-4D9A04C7FCD6}" srcOrd="1" destOrd="0" parTransId="{5633C177-C549-4D66-B2FE-5E2795015625}" sibTransId="{DDD951EB-FF17-4681-A975-34A4E59BE42F}"/>
    <dgm:cxn modelId="{EFD08D54-04F2-477A-AEAA-871956C8D9D1}" type="presParOf" srcId="{1624C45D-89B5-4184-99A5-6ACD2D3A7415}" destId="{98B68731-1C92-4131-B516-38D750B78B1A}" srcOrd="0" destOrd="0" presId="urn:diagrams.loki3.com/VaryingWidthList+Icon"/>
    <dgm:cxn modelId="{64D27074-5D4F-4E48-BF5A-A82A56DEA1D9}" type="presParOf" srcId="{1624C45D-89B5-4184-99A5-6ACD2D3A7415}" destId="{B3CBCEE7-A9C9-462D-AD43-96617ADCEF66}" srcOrd="1" destOrd="0" presId="urn:diagrams.loki3.com/VaryingWidthList+Icon"/>
    <dgm:cxn modelId="{1517797B-B37F-4100-B956-8CB4D341093B}" type="presParOf" srcId="{1624C45D-89B5-4184-99A5-6ACD2D3A7415}" destId="{18FC7B2B-C2D4-4903-A806-43A59F6B1673}" srcOrd="2" destOrd="0" presId="urn:diagrams.loki3.com/VaryingWidthList+Icon"/>
    <dgm:cxn modelId="{61F7F4D8-BCAB-4EA8-8714-DA8CF2887697}" type="presParOf" srcId="{1624C45D-89B5-4184-99A5-6ACD2D3A7415}" destId="{DE61D1C7-CC56-46B8-B1D3-B1C391949E7B}" srcOrd="3" destOrd="0" presId="urn:diagrams.loki3.com/VaryingWidthList+Icon"/>
    <dgm:cxn modelId="{88FA6AFA-16C8-406B-A8ED-2BB6117AA9EC}" type="presParOf" srcId="{1624C45D-89B5-4184-99A5-6ACD2D3A7415}" destId="{039AF510-03A8-4B4E-8E48-E76A9CDB7191}" srcOrd="4" destOrd="0" presId="urn:diagrams.loki3.com/VaryingWidthList+Icon"/>
    <dgm:cxn modelId="{CBE2F7FA-8738-4FC6-BD63-9A6AAEB68771}" type="presParOf" srcId="{1624C45D-89B5-4184-99A5-6ACD2D3A7415}" destId="{554E8F2E-BEA4-4CF2-AD39-ED8C2C5FC395}" srcOrd="5" destOrd="0" presId="urn:diagrams.loki3.com/VaryingWidthList+Icon"/>
    <dgm:cxn modelId="{E477C3E5-778A-42EA-8B71-BC1B8450A4F0}" type="presParOf" srcId="{1624C45D-89B5-4184-99A5-6ACD2D3A7415}" destId="{CD03F529-DF48-4607-8CBF-D3FFABDBCD04}" srcOrd="6" destOrd="0" presId="urn:diagrams.loki3.com/VaryingWidthList+Icon"/>
    <dgm:cxn modelId="{A1C2686A-E7F6-41F0-B72D-5CA12636EE82}" type="presParOf" srcId="{1624C45D-89B5-4184-99A5-6ACD2D3A7415}" destId="{F019FF39-F5A1-4A22-A441-68A3766769AC}" srcOrd="7" destOrd="0" presId="urn:diagrams.loki3.com/VaryingWidthList+Icon"/>
    <dgm:cxn modelId="{26DB8587-9F4C-4318-9B17-96ED9F94EF67}" type="presParOf" srcId="{1624C45D-89B5-4184-99A5-6ACD2D3A7415}" destId="{85E99638-E8F6-4A82-9E50-EF26FADAECA0}" srcOrd="8" destOrd="0" presId="urn:diagrams.loki3.com/VaryingWidthList+Icon"/>
    <dgm:cxn modelId="{921C39CA-C2FB-4583-97CF-5014B92D3C8A}" type="presParOf" srcId="{1624C45D-89B5-4184-99A5-6ACD2D3A7415}" destId="{B05BF466-2064-4E07-9544-6DBB6067D6F6}" srcOrd="9" destOrd="0" presId="urn:diagrams.loki3.com/VaryingWidthList+Icon"/>
    <dgm:cxn modelId="{7A4EB069-0A50-4915-A5EC-2BFE7646FE29}" type="presParOf" srcId="{1624C45D-89B5-4184-99A5-6ACD2D3A7415}" destId="{611A745D-7F4A-47CA-982B-8F7DCACCD0DE}" srcOrd="10" destOrd="0" presId="urn:diagrams.loki3.com/VaryingWidthList+Icon"/>
    <dgm:cxn modelId="{7E07AFF2-04F5-4CE1-B29D-9EE71721AA6C}" type="presParOf" srcId="{1624C45D-89B5-4184-99A5-6ACD2D3A7415}" destId="{611A8EA5-29C2-45E5-B616-114DF4C5F78F}" srcOrd="11" destOrd="0" presId="urn:diagrams.loki3.com/VaryingWidthList+Icon"/>
    <dgm:cxn modelId="{008C947B-73EB-4048-B2B7-99D097D783F7}" type="presParOf" srcId="{1624C45D-89B5-4184-99A5-6ACD2D3A7415}" destId="{6A8806DE-7838-4997-8A55-069D09F8EB78}" srcOrd="12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B68731-1C92-4131-B516-38D750B78B1A}">
      <dsp:nvSpPr>
        <dsp:cNvPr id="0" name=""/>
        <dsp:cNvSpPr/>
      </dsp:nvSpPr>
      <dsp:spPr>
        <a:xfrm>
          <a:off x="0" y="11023"/>
          <a:ext cx="6096000" cy="452289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 nagy döntés</a:t>
          </a:r>
          <a:endParaRPr lang="hu-HU" sz="2400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0" y="11023"/>
        <a:ext cx="6096000" cy="452289"/>
      </dsp:txXfrm>
    </dsp:sp>
    <dsp:sp modelId="{18FC7B2B-C2D4-4903-A806-43A59F6B1673}">
      <dsp:nvSpPr>
        <dsp:cNvPr id="0" name=""/>
        <dsp:cNvSpPr/>
      </dsp:nvSpPr>
      <dsp:spPr>
        <a:xfrm>
          <a:off x="0" y="636248"/>
          <a:ext cx="6096000" cy="449917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Az én számítógépem</a:t>
          </a:r>
          <a:endParaRPr lang="hu-HU" sz="2400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0" y="636248"/>
        <a:ext cx="6096000" cy="449917"/>
      </dsp:txXfrm>
    </dsp:sp>
    <dsp:sp modelId="{039AF510-03A8-4B4E-8E48-E76A9CDB7191}">
      <dsp:nvSpPr>
        <dsp:cNvPr id="0" name=""/>
        <dsp:cNvSpPr/>
      </dsp:nvSpPr>
      <dsp:spPr>
        <a:xfrm>
          <a:off x="0" y="1348965"/>
          <a:ext cx="6096000" cy="44576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Alkatrészek összehasonlítása</a:t>
          </a:r>
          <a:endParaRPr lang="hu-HU" sz="2400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0" y="1348965"/>
        <a:ext cx="6096000" cy="445760"/>
      </dsp:txXfrm>
    </dsp:sp>
    <dsp:sp modelId="{CD03F529-DF48-4607-8CBF-D3FFABDBCD04}">
      <dsp:nvSpPr>
        <dsp:cNvPr id="0" name=""/>
        <dsp:cNvSpPr/>
      </dsp:nvSpPr>
      <dsp:spPr>
        <a:xfrm>
          <a:off x="17" y="2088183"/>
          <a:ext cx="6095982" cy="461548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Én ezt a számítógépet szerelném össze</a:t>
          </a:r>
          <a:endParaRPr lang="hu-HU" sz="2400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7" y="2088183"/>
        <a:ext cx="6095982" cy="461548"/>
      </dsp:txXfrm>
    </dsp:sp>
    <dsp:sp modelId="{85E99638-E8F6-4A82-9E50-EF26FADAECA0}">
      <dsp:nvSpPr>
        <dsp:cNvPr id="0" name=""/>
        <dsp:cNvSpPr/>
      </dsp:nvSpPr>
      <dsp:spPr>
        <a:xfrm>
          <a:off x="1391814" y="3040104"/>
          <a:ext cx="2339994" cy="441653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  <a:sp3d extrusionH="57150">
            <a:bevelT w="57150" h="38100" prst="artDeco"/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Perifériák</a:t>
          </a:r>
          <a:endParaRPr lang="hu-HU" sz="2400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391814" y="3040104"/>
        <a:ext cx="2339994" cy="441653"/>
      </dsp:txXfrm>
    </dsp:sp>
    <dsp:sp modelId="{611A745D-7F4A-47CA-982B-8F7DCACCD0DE}">
      <dsp:nvSpPr>
        <dsp:cNvPr id="0" name=""/>
        <dsp:cNvSpPr/>
      </dsp:nvSpPr>
      <dsp:spPr>
        <a:xfrm>
          <a:off x="3755995" y="3040104"/>
          <a:ext cx="2340004" cy="442138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Kérdések</a:t>
          </a:r>
          <a:endParaRPr lang="hu-HU" sz="2300" kern="1200" dirty="0"/>
        </a:p>
      </dsp:txBody>
      <dsp:txXfrm>
        <a:off x="3755995" y="3040104"/>
        <a:ext cx="2340004" cy="442138"/>
      </dsp:txXfrm>
    </dsp:sp>
    <dsp:sp modelId="{6A8806DE-7838-4997-8A55-069D09F8EB78}">
      <dsp:nvSpPr>
        <dsp:cNvPr id="0" name=""/>
        <dsp:cNvSpPr/>
      </dsp:nvSpPr>
      <dsp:spPr>
        <a:xfrm rot="10800000" flipV="1">
          <a:off x="0" y="3036711"/>
          <a:ext cx="1368002" cy="441908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  <a:sp3d extrusionH="57150">
            <a:bevelT w="57150" h="38100" prst="artDeco"/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Források</a:t>
          </a:r>
          <a:endParaRPr lang="hu-HU" sz="2000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10800000">
        <a:off x="0" y="3036711"/>
        <a:ext cx="1368002" cy="441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+Icon">
  <dgm:title val="Változó szélességű lista"/>
  <dgm:desc val="Különböző súlyú elemek arányának ábrázolására szolgál.  Nagy mennyiségű 1. szintű felirat megjelenítésére alkalmas.  Az egyes alakzatok szélességének meghatározása a szöveg alapján egyenként történik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37F70-A5A9-4287-9D48-F962E63B4DF8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249D3-4E71-45E2-AD83-CE46A6541B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2757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699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077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623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698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009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393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289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645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20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264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474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10000"/>
                    </a14:imgEffect>
                    <a14:imgEffect>
                      <a14:brightnessContrast bright="40000" contras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919B-4047-4DB1-8B39-23A42AEBA55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179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microsoft.com/office/2007/relationships/hdphoto" Target="../media/hdphoto5.wdp"/><Relationship Id="rId3" Type="http://schemas.microsoft.com/office/2007/relationships/hdphoto" Target="../media/hdphoto2.wdp"/><Relationship Id="rId7" Type="http://schemas.microsoft.com/office/2007/relationships/hdphoto" Target="../media/hdphoto3.wdp"/><Relationship Id="rId12" Type="http://schemas.openxmlformats.org/officeDocument/2006/relationships/image" Target="../media/image9.png"/><Relationship Id="rId2" Type="http://schemas.openxmlformats.org/officeDocument/2006/relationships/image" Target="../media/image2.jpeg"/><Relationship Id="rId16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jpeg"/><Relationship Id="rId15" Type="http://schemas.openxmlformats.org/officeDocument/2006/relationships/slide" Target="slide2.xml"/><Relationship Id="rId10" Type="http://schemas.microsoft.com/office/2007/relationships/hdphoto" Target="../media/hdphoto4.wdp"/><Relationship Id="rId4" Type="http://schemas.openxmlformats.org/officeDocument/2006/relationships/image" Target="../media/image3.jpg"/><Relationship Id="rId9" Type="http://schemas.openxmlformats.org/officeDocument/2006/relationships/image" Target="../media/image7.png"/><Relationship Id="rId14" Type="http://schemas.openxmlformats.org/officeDocument/2006/relationships/slide" Target="slide2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slide" Target="slide11.xml"/><Relationship Id="rId7" Type="http://schemas.microsoft.com/office/2007/relationships/hdphoto" Target="../media/hdphoto14.wdp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slide" Target="slide9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slide" Target="slide12.xml"/><Relationship Id="rId7" Type="http://schemas.openxmlformats.org/officeDocument/2006/relationships/image" Target="../media/image23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5.wdp"/><Relationship Id="rId5" Type="http://schemas.openxmlformats.org/officeDocument/2006/relationships/image" Target="../media/image22.png"/><Relationship Id="rId4" Type="http://schemas.openxmlformats.org/officeDocument/2006/relationships/slide" Target="slide3.xml"/><Relationship Id="rId9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slide" Target="slide13.xml"/><Relationship Id="rId7" Type="http://schemas.openxmlformats.org/officeDocument/2006/relationships/image" Target="../media/image25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7.wdp"/><Relationship Id="rId5" Type="http://schemas.openxmlformats.org/officeDocument/2006/relationships/image" Target="../media/image24.png"/><Relationship Id="rId4" Type="http://schemas.openxmlformats.org/officeDocument/2006/relationships/slide" Target="slide3.xml"/><Relationship Id="rId9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19.wdp"/><Relationship Id="rId7" Type="http://schemas.openxmlformats.org/officeDocument/2006/relationships/slide" Target="slide1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14.xml"/><Relationship Id="rId4" Type="http://schemas.openxmlformats.org/officeDocument/2006/relationships/slide" Target="slide21.xml"/><Relationship Id="rId9" Type="http://schemas.microsoft.com/office/2007/relationships/hdphoto" Target="../media/hdphoto20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21.wdp"/><Relationship Id="rId7" Type="http://schemas.openxmlformats.org/officeDocument/2006/relationships/slide" Target="slide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microsoft.com/office/2007/relationships/hdphoto" Target="../media/hdphoto23.wdp"/><Relationship Id="rId5" Type="http://schemas.openxmlformats.org/officeDocument/2006/relationships/slide" Target="slide21.xml"/><Relationship Id="rId10" Type="http://schemas.openxmlformats.org/officeDocument/2006/relationships/image" Target="../media/image30.png"/><Relationship Id="rId4" Type="http://schemas.openxmlformats.org/officeDocument/2006/relationships/slide" Target="slide13.xml"/><Relationship Id="rId9" Type="http://schemas.microsoft.com/office/2007/relationships/hdphoto" Target="../media/hdphoto2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slide" Target="slide16.xml"/><Relationship Id="rId3" Type="http://schemas.microsoft.com/office/2007/relationships/hdphoto" Target="../media/hdphoto24.wdp"/><Relationship Id="rId7" Type="http://schemas.microsoft.com/office/2007/relationships/hdphoto" Target="../media/hdphoto26.wdp"/><Relationship Id="rId12" Type="http://schemas.openxmlformats.org/officeDocument/2006/relationships/slide" Target="slide21.xml"/><Relationship Id="rId17" Type="http://schemas.microsoft.com/office/2007/relationships/hdphoto" Target="../media/hdphoto29.wdp"/><Relationship Id="rId2" Type="http://schemas.openxmlformats.org/officeDocument/2006/relationships/image" Target="../media/image31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microsoft.com/office/2007/relationships/hdphoto" Target="../media/hdphoto28.wdp"/><Relationship Id="rId5" Type="http://schemas.microsoft.com/office/2007/relationships/hdphoto" Target="../media/hdphoto25.wdp"/><Relationship Id="rId15" Type="http://schemas.openxmlformats.org/officeDocument/2006/relationships/slide" Target="slide6.xml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microsoft.com/office/2007/relationships/hdphoto" Target="../media/hdphoto27.wdp"/><Relationship Id="rId1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microsoft.com/office/2007/relationships/hdphoto" Target="../media/hdphoto29.wdp"/><Relationship Id="rId7" Type="http://schemas.openxmlformats.org/officeDocument/2006/relationships/slide" Target="slide17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11" Type="http://schemas.openxmlformats.org/officeDocument/2006/relationships/audio" Target="../media/audio2.wav"/><Relationship Id="rId5" Type="http://schemas.microsoft.com/office/2007/relationships/hdphoto" Target="../media/hdphoto26.wdp"/><Relationship Id="rId10" Type="http://schemas.openxmlformats.org/officeDocument/2006/relationships/audio" Target="../media/audio1.wav"/><Relationship Id="rId4" Type="http://schemas.openxmlformats.org/officeDocument/2006/relationships/image" Target="../media/image33.png"/><Relationship Id="rId9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microsoft.com/office/2007/relationships/hdphoto" Target="../media/hdphoto24.wdp"/><Relationship Id="rId7" Type="http://schemas.openxmlformats.org/officeDocument/2006/relationships/slide" Target="slide18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microsoft.com/office/2007/relationships/hdphoto" Target="../media/hdphoto25.wdp"/><Relationship Id="rId4" Type="http://schemas.openxmlformats.org/officeDocument/2006/relationships/image" Target="../media/image32.png"/><Relationship Id="rId9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microsoft.com/office/2007/relationships/hdphoto" Target="../media/hdphoto27.wdp"/><Relationship Id="rId7" Type="http://schemas.openxmlformats.org/officeDocument/2006/relationships/slide" Target="slide19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microsoft.com/office/2007/relationships/hdphoto" Target="../media/hdphoto28.wdp"/><Relationship Id="rId10" Type="http://schemas.openxmlformats.org/officeDocument/2006/relationships/audio" Target="../media/audio3.wav"/><Relationship Id="rId4" Type="http://schemas.openxmlformats.org/officeDocument/2006/relationships/image" Target="../media/image35.png"/><Relationship Id="rId9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31.wdp"/><Relationship Id="rId3" Type="http://schemas.microsoft.com/office/2007/relationships/hdphoto" Target="../media/hdphoto30.wdp"/><Relationship Id="rId7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0.xml"/><Relationship Id="rId4" Type="http://schemas.openxmlformats.org/officeDocument/2006/relationships/slide" Target="slide21.xml"/><Relationship Id="rId9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1.xml"/><Relationship Id="rId4" Type="http://schemas.openxmlformats.org/officeDocument/2006/relationships/image" Target="../media/image10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microsoft.com/office/2007/relationships/hdphoto" Target="../media/hdphoto30.wdp"/><Relationship Id="rId7" Type="http://schemas.microsoft.com/office/2007/relationships/hdphoto" Target="../media/hdphoto3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slide" Target="slide3.xml"/><Relationship Id="rId4" Type="http://schemas.openxmlformats.org/officeDocument/2006/relationships/slide" Target="slide21.xml"/><Relationship Id="rId9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techtickerblog.com/wp-content/uploads/2009/08/asus-logo.jpg" TargetMode="External"/><Relationship Id="rId13" Type="http://schemas.openxmlformats.org/officeDocument/2006/relationships/hyperlink" Target="http://www.logospike.com/wp-content/uploads/2014/11/Ibm_logo-5.png" TargetMode="External"/><Relationship Id="rId18" Type="http://schemas.openxmlformats.org/officeDocument/2006/relationships/hyperlink" Target="http://prohardver.hu/dl/cnt/2012-06/86906/big_skiller_01.jpg" TargetMode="External"/><Relationship Id="rId26" Type="http://schemas.openxmlformats.org/officeDocument/2006/relationships/hyperlink" Target="http://76.my/Malaysia/intel-core-i5-4440-processor-lga-1150-6m-cache-to-3-30-ghz-bananait-1309-14-BananaIT@2.jpg" TargetMode="External"/><Relationship Id="rId39" Type="http://schemas.openxmlformats.org/officeDocument/2006/relationships/hyperlink" Target="http://www.ipon.hu/webshop/product/kingston_8gb_ddr3_1600mhz_m1g64k110_span_1_nap_span/296138" TargetMode="External"/><Relationship Id="rId3" Type="http://schemas.microsoft.com/office/2007/relationships/hdphoto" Target="../media/hdphoto1.wdp"/><Relationship Id="rId21" Type="http://schemas.openxmlformats.org/officeDocument/2006/relationships/hyperlink" Target="http://www.zippygamer.com/wp-content/uploads/2012/12/gaming_pc.jpg" TargetMode="External"/><Relationship Id="rId34" Type="http://schemas.openxmlformats.org/officeDocument/2006/relationships/hyperlink" Target="http://bitbolt.hu/letoltes/pic/HalozatTPWN951N.jpg" TargetMode="External"/><Relationship Id="rId42" Type="http://schemas.openxmlformats.org/officeDocument/2006/relationships/slide" Target="slide3.xml"/><Relationship Id="rId7" Type="http://schemas.openxmlformats.org/officeDocument/2006/relationships/hyperlink" Target="http://www.asus.com/hu/" TargetMode="External"/><Relationship Id="rId12" Type="http://schemas.openxmlformats.org/officeDocument/2006/relationships/hyperlink" Target="http://www.logospike.com/wp-content/uploads/2014/11/Hp_logo-7.jpg" TargetMode="External"/><Relationship Id="rId17" Type="http://schemas.openxmlformats.org/officeDocument/2006/relationships/hyperlink" Target="http://www.dvdolcson.eu/custom/dvdolcson/image/cache/w250h250wt1/g1.jpg?lastmod=1416239645.1416930230" TargetMode="External"/><Relationship Id="rId25" Type="http://schemas.openxmlformats.org/officeDocument/2006/relationships/hyperlink" Target="http://genius.hu/cache/images/kep_1211456306.jpg" TargetMode="External"/><Relationship Id="rId33" Type="http://schemas.openxmlformats.org/officeDocument/2006/relationships/hyperlink" Target="http://images.bit-tech.net/content_images/2010/02/cooler-master-cm-690-ii-case-review/7.jpg" TargetMode="External"/><Relationship Id="rId38" Type="http://schemas.openxmlformats.org/officeDocument/2006/relationships/hyperlink" Target="http://www.konzolokszervize.hu/data/picture_product/55/10555/xbox-360-vezetek-nelkuli-kontroller--chrome-black--x360-box.jpg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://www.patronbolt.hu/source/images/m5_i3901_z45rigntpaper_0.jpg" TargetMode="External"/><Relationship Id="rId20" Type="http://schemas.openxmlformats.org/officeDocument/2006/relationships/hyperlink" Target="https://www.google.hu/search?q=working+animation&amp;tbm=isch&amp;tbs=simg:CAQSZRpjCxCo1NgEGgIICgwLELCMpwgaPAo6CAISFM0NsxbFFssXrhbuIb0NshfOFp8fGiCsKQkmrjv52mlXmwga9NO0Xmn0hvHikdp2kfLJPmLtJAwLEI6u_1ggaCgoICAESBLGme6EM&amp;sa=X&amp;ei=6BKpVObLEcTlUv7ug9AL&amp;ved=0CBwQwg4oAA&amp;biw=1920&amp;bih=979" TargetMode="External"/><Relationship Id="rId29" Type="http://schemas.openxmlformats.org/officeDocument/2006/relationships/hyperlink" Target="http://files.tested.com/photos/2013/08/26/52379-samsung-ssd-840-840-pro-g.jpg" TargetMode="External"/><Relationship Id="rId41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k.intel.com/" TargetMode="External"/><Relationship Id="rId11" Type="http://schemas.openxmlformats.org/officeDocument/2006/relationships/hyperlink" Target="http://tsc.oit.gatech.edu/sites/default/files/demo2014/dell-logo.jpg" TargetMode="External"/><Relationship Id="rId24" Type="http://schemas.openxmlformats.org/officeDocument/2006/relationships/hyperlink" Target="http://vaciegyhazmegye.hu/hirek/images/000131-20130102164940-01.jpg" TargetMode="External"/><Relationship Id="rId32" Type="http://schemas.openxmlformats.org/officeDocument/2006/relationships/hyperlink" Target="http://cdn.videocardz.com/1/2014/09/NVIDIA-GeForce-GTX-980.jpg" TargetMode="External"/><Relationship Id="rId37" Type="http://schemas.openxmlformats.org/officeDocument/2006/relationships/hyperlink" Target="http://www.psdgraphics.com/file/start-button-with-pointer.jpg" TargetMode="External"/><Relationship Id="rId40" Type="http://schemas.openxmlformats.org/officeDocument/2006/relationships/slide" Target="slide1.xml"/><Relationship Id="rId5" Type="http://schemas.openxmlformats.org/officeDocument/2006/relationships/hyperlink" Target="https://www.pcx.hu/?action=konfigurator&amp;geposszeszereles=0" TargetMode="External"/><Relationship Id="rId15" Type="http://schemas.openxmlformats.org/officeDocument/2006/relationships/hyperlink" Target="http://images0.dealzon.com/cdn_pictures/deals/33448/large/lenovo-thinkvision-e2323-23-inch-led-monitor.jpg?1398423392" TargetMode="External"/><Relationship Id="rId23" Type="http://schemas.openxmlformats.org/officeDocument/2006/relationships/hyperlink" Target="http://img5.lapunk.hu/tarhely/tjelectro/galeria/713923.jpg" TargetMode="External"/><Relationship Id="rId28" Type="http://schemas.openxmlformats.org/officeDocument/2006/relationships/hyperlink" Target="http://img6.hvg.hu/image.aspx?id=cde4bf59-6c12-4194-8680-37be7935aa9e&amp;view=502415cc-3fa5-4873-acd2-59ffd8e4cdf7" TargetMode="External"/><Relationship Id="rId36" Type="http://schemas.openxmlformats.org/officeDocument/2006/relationships/hyperlink" Target="http://rabbi.zsinagoga.net/files/2014/09/LikeButton.png" TargetMode="External"/><Relationship Id="rId10" Type="http://schemas.openxmlformats.org/officeDocument/2006/relationships/hyperlink" Target="http://www.tizenexperts.com/wp-content/uploads/2013/11/Samsung-Logo.jpg" TargetMode="External"/><Relationship Id="rId19" Type="http://schemas.openxmlformats.org/officeDocument/2006/relationships/hyperlink" Target="http://www.conrad.biz/medias/global/ce/9000_9999/9100/9140/9142/914299_BB_00_FB.EPS_1000.jpg" TargetMode="External"/><Relationship Id="rId31" Type="http://schemas.openxmlformats.org/officeDocument/2006/relationships/hyperlink" Target="http://images17.newegg.com/is/image/newegg/14-121-802-TS?$S300$" TargetMode="External"/><Relationship Id="rId4" Type="http://schemas.openxmlformats.org/officeDocument/2006/relationships/hyperlink" Target="http://www.ipon.hu/" TargetMode="External"/><Relationship Id="rId9" Type="http://schemas.openxmlformats.org/officeDocument/2006/relationships/hyperlink" Target="https://www-techinasia.netdna-ssl.com/wp-content/uploads/2014/10/lenovo-logo.jpg" TargetMode="External"/><Relationship Id="rId14" Type="http://schemas.openxmlformats.org/officeDocument/2006/relationships/hyperlink" Target="http://upload.wikimedia.org/wikipedia/commons/d/db/Zuse_logo.jpg" TargetMode="External"/><Relationship Id="rId22" Type="http://schemas.openxmlformats.org/officeDocument/2006/relationships/hyperlink" Target="http://upload.hardver-teszt.hu/imgs/news/2011/1817/razer-blade-gamer-laptop-2-b.jpg" TargetMode="External"/><Relationship Id="rId27" Type="http://schemas.openxmlformats.org/officeDocument/2006/relationships/hyperlink" Target="http://images.anandtech.com/doci/8426/Caro_678x452.png" TargetMode="External"/><Relationship Id="rId30" Type="http://schemas.openxmlformats.org/officeDocument/2006/relationships/hyperlink" Target="http://i.stack.imgur.com/81rt4.jpg" TargetMode="External"/><Relationship Id="rId35" Type="http://schemas.openxmlformats.org/officeDocument/2006/relationships/hyperlink" Target="http://allfacebook.com/files/2013/10/GreenLikeIcon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12" Type="http://schemas.openxmlformats.org/officeDocument/2006/relationships/slide" Target="slide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slide" Target="slide21.xml"/><Relationship Id="rId5" Type="http://schemas.openxmlformats.org/officeDocument/2006/relationships/diagramColors" Target="../diagrams/colors1.xml"/><Relationship Id="rId10" Type="http://schemas.microsoft.com/office/2007/relationships/hdphoto" Target="../media/hdphoto7.wdp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microsoft.com/office/2007/relationships/hdphoto" Target="../media/hdphoto8.wdp"/><Relationship Id="rId7" Type="http://schemas.openxmlformats.org/officeDocument/2006/relationships/slide" Target="slide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microsoft.com/office/2007/relationships/hdphoto" Target="../media/hdphoto9.wdp"/><Relationship Id="rId4" Type="http://schemas.openxmlformats.org/officeDocument/2006/relationships/image" Target="../media/image15.png"/><Relationship Id="rId9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openxmlformats.org/officeDocument/2006/relationships/slide" Target="slide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8.xml"/><Relationship Id="rId4" Type="http://schemas.openxmlformats.org/officeDocument/2006/relationships/slide" Target="slide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slide" Target="slide10.xml"/><Relationship Id="rId7" Type="http://schemas.openxmlformats.org/officeDocument/2006/relationships/image" Target="../media/image18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11" Type="http://schemas.openxmlformats.org/officeDocument/2006/relationships/slide" Target="slide8.xml"/><Relationship Id="rId5" Type="http://schemas.openxmlformats.org/officeDocument/2006/relationships/image" Target="../media/image17.png"/><Relationship Id="rId10" Type="http://schemas.microsoft.com/office/2007/relationships/hdphoto" Target="../media/hdphoto13.wdp"/><Relationship Id="rId4" Type="http://schemas.openxmlformats.org/officeDocument/2006/relationships/slide" Target="slide3.xml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5127">
            <a:off x="458830" y="1855817"/>
            <a:ext cx="1874411" cy="720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4551">
            <a:off x="6878351" y="1847604"/>
            <a:ext cx="1688274" cy="7200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0634" y1="60694" x2="98271" y2="24855"/>
                        <a14:foregroundMark x1="57061" y1="24855" x2="25360" y2="56647"/>
                        <a14:foregroundMark x1="17579" y1="34682" x2="14409" y2="45087"/>
                        <a14:foregroundMark x1="17291" y1="54913" x2="17291" y2="54913"/>
                        <a14:foregroundMark x1="15274" y1="49711" x2="33141" y2="48555"/>
                        <a14:foregroundMark x1="12104" y1="61850" x2="88473" y2="39884"/>
                        <a14:foregroundMark x1="89337" y1="42775" x2="66859" y2="69942"/>
                        <a14:foregroundMark x1="77522" y1="67052" x2="89625" y2="52023"/>
                        <a14:foregroundMark x1="73487" y1="38150" x2="55331" y2="68208"/>
                        <a14:foregroundMark x1="73775" y1="56647" x2="44092" y2="65318"/>
                        <a14:foregroundMark x1="65706" y1="45087" x2="35159" y2="43931"/>
                        <a14:foregroundMark x1="68012" y1="36416" x2="43228" y2="39306"/>
                        <a14:foregroundMark x1="47262" y1="33526" x2="17003" y2="52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8176">
            <a:off x="613661" y="3821287"/>
            <a:ext cx="1440000" cy="7200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8813">
            <a:off x="4527749" y="2406470"/>
            <a:ext cx="2461710" cy="72000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3213">
            <a:off x="6228965" y="5296866"/>
            <a:ext cx="720000" cy="7200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1131">
            <a:off x="2123784" y="2796057"/>
            <a:ext cx="1663571" cy="720000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1779">
            <a:off x="4209935" y="3601226"/>
            <a:ext cx="724130" cy="720000"/>
          </a:xfrm>
          <a:prstGeom prst="rect">
            <a:avLst/>
          </a:prstGeom>
        </p:spPr>
      </p:pic>
      <p:sp>
        <p:nvSpPr>
          <p:cNvPr id="19" name="Téglalap 18"/>
          <p:cNvSpPr/>
          <p:nvPr/>
        </p:nvSpPr>
        <p:spPr>
          <a:xfrm>
            <a:off x="1" y="461491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Ilyen számítógépet szeretnék</a:t>
            </a:r>
            <a:endParaRPr lang="hu-H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3102" y="4919008"/>
            <a:ext cx="502573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400" b="1" cap="none" spc="0" dirty="0">
                <a:ln w="315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Óbudai Gimnázium</a:t>
            </a:r>
          </a:p>
          <a:p>
            <a:r>
              <a:rPr lang="pl-PL" sz="2400" b="1" cap="none" spc="0" dirty="0">
                <a:ln w="315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Budapest, Szentlélek tér 10. 1033</a:t>
            </a:r>
          </a:p>
          <a:p>
            <a:r>
              <a:rPr lang="pl-PL" sz="2400" b="1" cap="none" spc="0" dirty="0">
                <a:ln w="315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Felkészítő tanár:</a:t>
            </a:r>
          </a:p>
          <a:p>
            <a:r>
              <a:rPr lang="hu-HU" sz="2400" b="1" cap="none" spc="0" dirty="0" err="1">
                <a:ln w="315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Ruszkainé</a:t>
            </a:r>
            <a:r>
              <a:rPr lang="hu-HU" sz="2400" b="1" cap="none" spc="0" dirty="0">
                <a:ln w="315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Fodor Éva</a:t>
            </a:r>
          </a:p>
          <a:p>
            <a:r>
              <a:rPr lang="hu-HU" sz="2400" b="1" cap="none" spc="0" dirty="0">
                <a:ln w="315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Készítette: Lepenye Ambrus</a:t>
            </a:r>
            <a:endParaRPr lang="hu-HU" sz="2400" b="1" cap="none" spc="0" dirty="0">
              <a:ln w="31550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Akciógomb: Egyéni 21">
            <a:hlinkClick r:id="rId14" action="ppaction://hlinksldjump" highlightClick="1"/>
          </p:cNvPr>
          <p:cNvSpPr/>
          <p:nvPr/>
        </p:nvSpPr>
        <p:spPr>
          <a:xfrm>
            <a:off x="7809234" y="6404048"/>
            <a:ext cx="1205435" cy="338554"/>
          </a:xfrm>
          <a:prstGeom prst="actionButtonBlank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Vége</a:t>
            </a:r>
            <a:endParaRPr lang="hu-HU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Szövegdoboz 18">
            <a:hlinkClick r:id="rId15" action="ppaction://hlinksldjump"/>
          </p:cNvPr>
          <p:cNvSpPr txBox="1">
            <a:spLocks noChangeArrowheads="1"/>
          </p:cNvSpPr>
          <p:nvPr/>
        </p:nvSpPr>
        <p:spPr bwMode="auto">
          <a:xfrm>
            <a:off x="5410523" y="6404048"/>
            <a:ext cx="1198562" cy="338554"/>
          </a:xfrm>
          <a:prstGeom prst="rect">
            <a:avLst/>
          </a:prstGeom>
          <a:solidFill>
            <a:srgbClr val="000000">
              <a:alpha val="117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hu-HU" altLang="hu-HU" sz="1600" dirty="0">
                <a:solidFill>
                  <a:schemeClr val="bg1"/>
                </a:solidFill>
              </a:rPr>
              <a:t>Következő</a:t>
            </a:r>
          </a:p>
        </p:txBody>
      </p:sp>
      <p:sp>
        <p:nvSpPr>
          <p:cNvPr id="24" name="Szövegdoboz 19">
            <a:hlinkClick r:id="rId16" action="ppaction://hlinksldjump"/>
          </p:cNvPr>
          <p:cNvSpPr txBox="1">
            <a:spLocks noChangeArrowheads="1"/>
          </p:cNvSpPr>
          <p:nvPr/>
        </p:nvSpPr>
        <p:spPr bwMode="auto">
          <a:xfrm>
            <a:off x="6609085" y="6404048"/>
            <a:ext cx="1200150" cy="338554"/>
          </a:xfrm>
          <a:prstGeom prst="rect">
            <a:avLst/>
          </a:prstGeom>
          <a:solidFill>
            <a:srgbClr val="000000">
              <a:alpha val="117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hu-HU" altLang="hu-HU" sz="1600" dirty="0" smtClean="0">
                <a:solidFill>
                  <a:schemeClr val="bg1"/>
                </a:solidFill>
              </a:rPr>
              <a:t>Menü</a:t>
            </a:r>
            <a:endParaRPr lang="hu-HU" altLang="hu-H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05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sh dir="u"/>
      </p:transition>
    </mc:Choice>
    <mc:Fallback xmlns="">
      <p:transition spd="slow"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Alaplap</a:t>
            </a:r>
          </a:p>
        </p:txBody>
      </p:sp>
      <p:sp>
        <p:nvSpPr>
          <p:cNvPr id="4" name="Akciógomb: Egyéni 3">
            <a:hlinkClick r:id="rId2" action="ppaction://hlinksldjump" highlightClick="1"/>
          </p:cNvPr>
          <p:cNvSpPr/>
          <p:nvPr/>
        </p:nvSpPr>
        <p:spPr>
          <a:xfrm>
            <a:off x="7809234" y="6404048"/>
            <a:ext cx="1205435" cy="338554"/>
          </a:xfrm>
          <a:prstGeom prst="actionButtonBlank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Vége</a:t>
            </a:r>
            <a:endParaRPr lang="hu-HU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zövegdoboz 1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410523" y="6404048"/>
            <a:ext cx="1198562" cy="338554"/>
          </a:xfrm>
          <a:prstGeom prst="rect">
            <a:avLst/>
          </a:prstGeom>
          <a:solidFill>
            <a:srgbClr val="000000">
              <a:alpha val="117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hu-HU" altLang="hu-HU" sz="1600" dirty="0">
                <a:solidFill>
                  <a:schemeClr val="bg1"/>
                </a:solidFill>
              </a:rPr>
              <a:t>Következő</a:t>
            </a:r>
          </a:p>
        </p:txBody>
      </p:sp>
      <p:sp>
        <p:nvSpPr>
          <p:cNvPr id="6" name="Szövegdoboz 19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609085" y="6404048"/>
            <a:ext cx="1200150" cy="338554"/>
          </a:xfrm>
          <a:prstGeom prst="rect">
            <a:avLst/>
          </a:prstGeom>
          <a:solidFill>
            <a:srgbClr val="000000">
              <a:alpha val="117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hu-HU" altLang="hu-HU" sz="1600" dirty="0" smtClean="0">
                <a:solidFill>
                  <a:schemeClr val="bg1"/>
                </a:solidFill>
              </a:rPr>
              <a:t>Menü</a:t>
            </a:r>
            <a:endParaRPr lang="hu-HU" altLang="hu-HU" sz="1600" dirty="0">
              <a:solidFill>
                <a:schemeClr val="bg1"/>
              </a:solidFill>
            </a:endParaRPr>
          </a:p>
        </p:txBody>
      </p:sp>
      <p:sp>
        <p:nvSpPr>
          <p:cNvPr id="7" name="Szövegdoboz 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211961" y="6404048"/>
            <a:ext cx="1198562" cy="338554"/>
          </a:xfrm>
          <a:prstGeom prst="rect">
            <a:avLst/>
          </a:prstGeom>
          <a:solidFill>
            <a:srgbClr val="000000">
              <a:alpha val="117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hu-HU" altLang="hu-HU" sz="1600" dirty="0" smtClean="0">
                <a:solidFill>
                  <a:schemeClr val="bg1"/>
                </a:solidFill>
              </a:rPr>
              <a:t>Vissza</a:t>
            </a:r>
            <a:endParaRPr lang="hu-HU" altLang="hu-HU" sz="1600" dirty="0">
              <a:solidFill>
                <a:schemeClr val="bg1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7455" y1="57455" x2="77455" y2="57455"/>
                        <a14:foregroundMark x1="81091" y1="61455" x2="81091" y2="61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02" t="8996" r="4750" b="11365"/>
          <a:stretch/>
        </p:blipFill>
        <p:spPr>
          <a:xfrm>
            <a:off x="1008249" y="1449000"/>
            <a:ext cx="2360926" cy="2160000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3314700" y="165735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Szerintem az ASUS cég gyártja a világ legjobb alaplapjait, ezért én is ASUS alaplapot választottam</a:t>
            </a: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250826" y="3596342"/>
            <a:ext cx="865505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u-H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Védjegyoldalom</a:t>
            </a: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alatt álló OC </a:t>
            </a:r>
            <a:r>
              <a:rPr lang="hu-H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Socket</a:t>
            </a: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 CPU és a DDR4 memória teljesítménye a várakozások fölé repíthető</a:t>
            </a: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b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- 5-Way </a:t>
            </a:r>
            <a:r>
              <a:rPr lang="hu-H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(ötirányú optimalizálás) </a:t>
            </a:r>
            <a:r>
              <a:rPr lang="hu-H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</a:t>
            </a: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Intelligent</a:t>
            </a: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Processors</a:t>
            </a: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technológiával – Túlhajtás és hűtés egyetlen kattintással, és kész!</a:t>
            </a:r>
          </a:p>
          <a:p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Két </a:t>
            </a: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32Gb/s ultragyors M.2 x4 (alaplapra szerelt és </a:t>
            </a:r>
            <a:r>
              <a:rPr lang="hu-H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PCIe</a:t>
            </a: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bővítőkártya)</a:t>
            </a:r>
          </a:p>
          <a:p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u-H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</a:t>
            </a: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2 - Hibátlan </a:t>
            </a:r>
            <a:r>
              <a:rPr lang="hu-H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audio</a:t>
            </a: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amely eggyé olvaszt a játékkal!</a:t>
            </a:r>
          </a:p>
          <a:p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ASUS </a:t>
            </a:r>
            <a:r>
              <a:rPr lang="hu-H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HomeCloud</a:t>
            </a: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2x2 802.11ac </a:t>
            </a:r>
            <a:r>
              <a:rPr lang="hu-H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Wi-Fi-vel</a:t>
            </a: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 PC elérése távolról és multimédiás tartalom lejátszása bárhol, bármikor</a:t>
            </a:r>
          </a:p>
          <a:p>
            <a:endParaRPr lang="hu-HU" dirty="0"/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76" y="1087688"/>
            <a:ext cx="300000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2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sh dir="u"/>
      </p:transition>
    </mc:Choice>
    <mc:Fallback xmlns="">
      <p:transition spd="slow"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Videokártya</a:t>
            </a:r>
            <a:endParaRPr lang="hu-HU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Akciógomb: Egyéni 3">
            <a:hlinkClick r:id="rId2" action="ppaction://hlinksldjump" highlightClick="1"/>
          </p:cNvPr>
          <p:cNvSpPr/>
          <p:nvPr/>
        </p:nvSpPr>
        <p:spPr>
          <a:xfrm>
            <a:off x="7809234" y="6404048"/>
            <a:ext cx="1205435" cy="338554"/>
          </a:xfrm>
          <a:prstGeom prst="actionButtonBlank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Vége</a:t>
            </a:r>
          </a:p>
        </p:txBody>
      </p:sp>
      <p:sp>
        <p:nvSpPr>
          <p:cNvPr id="5" name="Szövegdoboz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410523" y="6404048"/>
            <a:ext cx="1198562" cy="338554"/>
          </a:xfrm>
          <a:prstGeom prst="rect">
            <a:avLst/>
          </a:prstGeom>
          <a:solidFill>
            <a:srgbClr val="000000">
              <a:alpha val="117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hu-HU" altLang="hu-HU" sz="1600" dirty="0">
                <a:solidFill>
                  <a:schemeClr val="bg1"/>
                </a:solidFill>
              </a:rPr>
              <a:t>Következő</a:t>
            </a:r>
          </a:p>
        </p:txBody>
      </p:sp>
      <p:sp>
        <p:nvSpPr>
          <p:cNvPr id="6" name="Szövegdoboz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609085" y="6404048"/>
            <a:ext cx="1200150" cy="338554"/>
          </a:xfrm>
          <a:prstGeom prst="rect">
            <a:avLst/>
          </a:prstGeom>
          <a:solidFill>
            <a:srgbClr val="000000">
              <a:alpha val="117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hu-HU" altLang="hu-HU" sz="1600" dirty="0" smtClean="0">
                <a:solidFill>
                  <a:schemeClr val="bg1"/>
                </a:solidFill>
              </a:rPr>
              <a:t>Menü</a:t>
            </a:r>
            <a:endParaRPr lang="hu-HU" altLang="hu-HU" sz="1600" dirty="0">
              <a:solidFill>
                <a:schemeClr val="bg1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12" y="1629000"/>
            <a:ext cx="2400000" cy="1800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523" y="1629000"/>
            <a:ext cx="2235443" cy="1800000"/>
          </a:xfrm>
          <a:prstGeom prst="rect">
            <a:avLst/>
          </a:prstGeom>
        </p:spPr>
      </p:pic>
      <p:sp>
        <p:nvSpPr>
          <p:cNvPr id="8" name="Szövegdoboz 7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4211961" y="6404048"/>
            <a:ext cx="1198562" cy="338554"/>
          </a:xfrm>
          <a:prstGeom prst="rect">
            <a:avLst/>
          </a:prstGeom>
          <a:solidFill>
            <a:srgbClr val="000000">
              <a:alpha val="117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hu-HU" altLang="hu-HU" sz="1600" dirty="0" smtClean="0">
                <a:solidFill>
                  <a:schemeClr val="bg1"/>
                </a:solidFill>
              </a:rPr>
              <a:t>Vissza</a:t>
            </a:r>
            <a:endParaRPr lang="hu-HU" altLang="hu-HU" sz="1600" dirty="0">
              <a:solidFill>
                <a:schemeClr val="bg1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5410523" y="4171950"/>
            <a:ext cx="30953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ASUS GTX </a:t>
            </a: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980:</a:t>
            </a: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- 3D támogatás</a:t>
            </a: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- 4GB memória</a:t>
            </a:r>
          </a:p>
          <a:p>
            <a:pPr algn="ctr"/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DDR5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640712" y="4171950"/>
            <a:ext cx="3096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AMD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adeon </a:t>
            </a: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R9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 </a:t>
            </a: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eries</a:t>
            </a: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- 2GB memória</a:t>
            </a:r>
            <a:b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DDR5</a:t>
            </a: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átum helye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hu-HU" sz="1800" dirty="0">
                <a:solidFill>
                  <a:schemeClr val="bg1">
                    <a:lumMod val="65000"/>
                  </a:schemeClr>
                </a:solidFill>
              </a:rPr>
              <a:t>Lepenye</a:t>
            </a:r>
            <a:r>
              <a:rPr lang="hu-HU" sz="1800" dirty="0" smtClean="0"/>
              <a:t> </a:t>
            </a:r>
            <a:r>
              <a:rPr lang="hu-HU" sz="1800" dirty="0">
                <a:solidFill>
                  <a:schemeClr val="bg1">
                    <a:lumMod val="65000"/>
                  </a:schemeClr>
                </a:solidFill>
              </a:rPr>
              <a:t>Ambrus</a:t>
            </a:r>
          </a:p>
        </p:txBody>
      </p:sp>
    </p:spTree>
    <p:extLst>
      <p:ext uri="{BB962C8B-B14F-4D97-AF65-F5344CB8AC3E}">
        <p14:creationId xmlns:p14="http://schemas.microsoft.com/office/powerpoint/2010/main" val="427411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sh dir="r"/>
      </p:transition>
    </mc:Choice>
    <mc:Fallback xmlns="">
      <p:transition spd="slow" advClick="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Merevlemez, </a:t>
            </a:r>
            <a:r>
              <a:rPr lang="hu-H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SSD</a:t>
            </a:r>
            <a:endParaRPr lang="hu-HU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Akciógomb: Egyéni 3">
            <a:hlinkClick r:id="rId2" action="ppaction://hlinksldjump" highlightClick="1"/>
          </p:cNvPr>
          <p:cNvSpPr/>
          <p:nvPr/>
        </p:nvSpPr>
        <p:spPr>
          <a:xfrm>
            <a:off x="7809234" y="6404048"/>
            <a:ext cx="1205435" cy="338554"/>
          </a:xfrm>
          <a:prstGeom prst="actionButtonBlank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Vége</a:t>
            </a:r>
          </a:p>
        </p:txBody>
      </p:sp>
      <p:sp>
        <p:nvSpPr>
          <p:cNvPr id="5" name="Szövegdoboz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410523" y="6404048"/>
            <a:ext cx="1198562" cy="338554"/>
          </a:xfrm>
          <a:prstGeom prst="rect">
            <a:avLst/>
          </a:prstGeom>
          <a:solidFill>
            <a:srgbClr val="000000">
              <a:alpha val="117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hu-HU" altLang="hu-HU" sz="1600" dirty="0">
                <a:solidFill>
                  <a:schemeClr val="bg1"/>
                </a:solidFill>
              </a:rPr>
              <a:t>Következő</a:t>
            </a:r>
          </a:p>
        </p:txBody>
      </p:sp>
      <p:sp>
        <p:nvSpPr>
          <p:cNvPr id="6" name="Szövegdoboz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609085" y="6404048"/>
            <a:ext cx="1200150" cy="338554"/>
          </a:xfrm>
          <a:prstGeom prst="rect">
            <a:avLst/>
          </a:prstGeom>
          <a:solidFill>
            <a:srgbClr val="000000">
              <a:alpha val="117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hu-HU" altLang="hu-HU" sz="1600" dirty="0" smtClean="0">
                <a:solidFill>
                  <a:schemeClr val="bg1"/>
                </a:solidFill>
              </a:rPr>
              <a:t>Menü</a:t>
            </a:r>
            <a:endParaRPr lang="hu-HU" altLang="hu-HU" sz="1600" dirty="0">
              <a:solidFill>
                <a:schemeClr val="bg1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72" y1="46765" x2="38516" y2="30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897" y="1629000"/>
            <a:ext cx="3388236" cy="1800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7938" y1="77085" x2="49688" y2="17186"/>
                        <a14:foregroundMark x1="40188" y1="70767" x2="25313" y2="37405"/>
                        <a14:foregroundMark x1="64875" y1="41281" x2="70125" y2="23168"/>
                        <a14:foregroundMark x1="75125" y1="33193" x2="59188" y2="32856"/>
                        <a14:foregroundMark x1="28875" y1="79528" x2="11063" y2="62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70" y="1629000"/>
            <a:ext cx="2426285" cy="1800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542641" y="3482457"/>
            <a:ext cx="38327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Samsung 250GB </a:t>
            </a: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SSD.</a:t>
            </a:r>
            <a:endParaRPr lang="hu-H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SSD egy modern memória alapú  gyors meghajtó. A rendszerfájlokat ajánlott az </a:t>
            </a:r>
            <a:r>
              <a:rPr lang="hu-H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SSD-re</a:t>
            </a: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telepíteni, </a:t>
            </a: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</a:t>
            </a: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így gyorsabban </a:t>
            </a: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töltenek be a </a:t>
            </a: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programok</a:t>
            </a: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12275" y="3482458"/>
            <a:ext cx="39528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WD 1TB HDD.</a:t>
            </a:r>
          </a:p>
          <a:p>
            <a:pPr algn="ctr"/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Biztonsági mentés nagyon fontos ezért, ebből 3 darabot használnék a számítógépemben.</a:t>
            </a:r>
            <a:b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db. lenne egybefogva és a maradék 1-en a biztonsági mentések lennének.</a:t>
            </a:r>
            <a:endParaRPr lang="hu-H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zövegdoboz 9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4211961" y="6404048"/>
            <a:ext cx="1198562" cy="338554"/>
          </a:xfrm>
          <a:prstGeom prst="rect">
            <a:avLst/>
          </a:prstGeom>
          <a:solidFill>
            <a:srgbClr val="000000">
              <a:alpha val="117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hu-HU" altLang="hu-HU" sz="1600" dirty="0" smtClean="0">
                <a:solidFill>
                  <a:schemeClr val="bg1"/>
                </a:solidFill>
              </a:rPr>
              <a:t>Vissza</a:t>
            </a:r>
            <a:endParaRPr lang="hu-HU" altLang="hu-HU" sz="1600" dirty="0">
              <a:solidFill>
                <a:schemeClr val="bg1"/>
              </a:solidFill>
            </a:endParaRPr>
          </a:p>
        </p:txBody>
      </p:sp>
      <p:sp>
        <p:nvSpPr>
          <p:cNvPr id="11" name="Dátum helye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hu-HU" sz="1800" dirty="0">
                <a:solidFill>
                  <a:schemeClr val="bg1">
                    <a:lumMod val="65000"/>
                  </a:schemeClr>
                </a:solidFill>
              </a:rPr>
              <a:t>Lepenye</a:t>
            </a:r>
            <a:r>
              <a:rPr lang="hu-HU" sz="1800" dirty="0" smtClean="0"/>
              <a:t> </a:t>
            </a:r>
            <a:r>
              <a:rPr lang="hu-HU" sz="1800" dirty="0">
                <a:solidFill>
                  <a:schemeClr val="bg1">
                    <a:lumMod val="65000"/>
                  </a:schemeClr>
                </a:solidFill>
              </a:rPr>
              <a:t>Ambrus</a:t>
            </a:r>
          </a:p>
        </p:txBody>
      </p:sp>
    </p:spTree>
    <p:extLst>
      <p:ext uri="{BB962C8B-B14F-4D97-AF65-F5344CB8AC3E}">
        <p14:creationId xmlns:p14="http://schemas.microsoft.com/office/powerpoint/2010/main" val="152056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sh dir="u"/>
      </p:transition>
    </mc:Choice>
    <mc:Fallback xmlns="">
      <p:transition spd="slow"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7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7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" grpId="0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Memória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905374" y="4022407"/>
            <a:ext cx="4010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PATRIOT </a:t>
            </a: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M1G64K110:</a:t>
            </a:r>
          </a:p>
          <a:p>
            <a:pPr algn="ctr" fontAlgn="base"/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- 8GB</a:t>
            </a:r>
            <a:b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DDR3</a:t>
            </a:r>
            <a:b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- 1600MHz</a:t>
            </a:r>
          </a:p>
          <a:p>
            <a:pPr algn="ctr" fontAlgn="base"/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(Ebből a termékből 2 darabot használnék a számítógépbe</a:t>
            </a:r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83698" y="4022407"/>
            <a:ext cx="4010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KINGSTON</a:t>
            </a: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M1G64K110</a:t>
            </a: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DDR3</a:t>
            </a:r>
            <a:b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- 8GB</a:t>
            </a:r>
            <a:b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- 1600MHz</a:t>
            </a:r>
            <a:endParaRPr lang="nl-N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(Ebből 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termékből 2 darabot használnék a számítógépbe</a:t>
            </a:r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16" r="100000">
                        <a14:backgroundMark x1="22889" y1="86667" x2="22889" y2="86667"/>
                        <a14:backgroundMark x1="87099" y1="37222" x2="87099" y2="37222"/>
                        <a14:backgroundMark x1="48692" y1="72037" x2="48692" y2="72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45" y="1629000"/>
            <a:ext cx="2803333" cy="1800000"/>
          </a:xfrm>
          <a:prstGeom prst="rect">
            <a:avLst/>
          </a:prstGeom>
        </p:spPr>
      </p:pic>
      <p:sp>
        <p:nvSpPr>
          <p:cNvPr id="8" name="Dátum helye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hu-HU" sz="1800" dirty="0">
                <a:solidFill>
                  <a:schemeClr val="bg1">
                    <a:lumMod val="65000"/>
                  </a:schemeClr>
                </a:solidFill>
              </a:rPr>
              <a:t>Lepenye</a:t>
            </a:r>
            <a:r>
              <a:rPr lang="hu-HU" sz="1800" dirty="0" smtClean="0"/>
              <a:t> </a:t>
            </a:r>
            <a:r>
              <a:rPr lang="hu-HU" sz="1800" dirty="0">
                <a:solidFill>
                  <a:schemeClr val="bg1">
                    <a:lumMod val="65000"/>
                  </a:schemeClr>
                </a:solidFill>
              </a:rPr>
              <a:t>Ambrus</a:t>
            </a:r>
          </a:p>
        </p:txBody>
      </p:sp>
      <p:sp>
        <p:nvSpPr>
          <p:cNvPr id="9" name="Akciógomb: Egyéni 8">
            <a:hlinkClick r:id="rId4" action="ppaction://hlinksldjump" highlightClick="1"/>
          </p:cNvPr>
          <p:cNvSpPr/>
          <p:nvPr/>
        </p:nvSpPr>
        <p:spPr>
          <a:xfrm>
            <a:off x="7809234" y="6404048"/>
            <a:ext cx="1205435" cy="338554"/>
          </a:xfrm>
          <a:prstGeom prst="actionButtonBlank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Vége</a:t>
            </a:r>
            <a:endParaRPr lang="hu-HU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Szövegdoboz 18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5410523" y="6404048"/>
            <a:ext cx="1198562" cy="338554"/>
          </a:xfrm>
          <a:prstGeom prst="rect">
            <a:avLst/>
          </a:prstGeom>
          <a:solidFill>
            <a:srgbClr val="000000">
              <a:alpha val="117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hu-HU" altLang="hu-HU" sz="1600" dirty="0">
                <a:solidFill>
                  <a:schemeClr val="bg1"/>
                </a:solidFill>
              </a:rPr>
              <a:t>Következő</a:t>
            </a:r>
          </a:p>
        </p:txBody>
      </p:sp>
      <p:sp>
        <p:nvSpPr>
          <p:cNvPr id="11" name="Szövegdoboz 19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609085" y="6404048"/>
            <a:ext cx="1200150" cy="338554"/>
          </a:xfrm>
          <a:prstGeom prst="rect">
            <a:avLst/>
          </a:prstGeom>
          <a:solidFill>
            <a:srgbClr val="000000">
              <a:alpha val="117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hu-HU" altLang="hu-HU" sz="1600" dirty="0" smtClean="0">
                <a:solidFill>
                  <a:schemeClr val="bg1"/>
                </a:solidFill>
              </a:rPr>
              <a:t>Menü</a:t>
            </a:r>
            <a:endParaRPr lang="hu-HU" altLang="hu-HU" sz="1600" dirty="0">
              <a:solidFill>
                <a:schemeClr val="bg1"/>
              </a:solidFill>
            </a:endParaRPr>
          </a:p>
        </p:txBody>
      </p:sp>
      <p:sp>
        <p:nvSpPr>
          <p:cNvPr id="12" name="Szövegdoboz 11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4211961" y="6404048"/>
            <a:ext cx="1198562" cy="338554"/>
          </a:xfrm>
          <a:prstGeom prst="rect">
            <a:avLst/>
          </a:prstGeom>
          <a:solidFill>
            <a:srgbClr val="000000">
              <a:alpha val="117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hu-HU" altLang="hu-HU" sz="1600" dirty="0" smtClean="0">
                <a:solidFill>
                  <a:schemeClr val="bg1"/>
                </a:solidFill>
              </a:rPr>
              <a:t>Vissza</a:t>
            </a:r>
            <a:endParaRPr lang="hu-HU" altLang="hu-HU" sz="1600" dirty="0">
              <a:solidFill>
                <a:schemeClr val="bg1"/>
              </a:solidFill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0375" y1="86000" x2="12250" y2="76250"/>
                        <a14:foregroundMark x1="21625" y1="90750" x2="13250" y2="80000"/>
                        <a14:foregroundMark x1="9750" y1="73750" x2="9750" y2="73750"/>
                        <a14:backgroundMark x1="91875" y1="72500" x2="77000" y2="83250"/>
                        <a14:backgroundMark x1="40625" y1="95500" x2="39875" y2="96000"/>
                        <a14:backgroundMark x1="23125" y1="97750" x2="23125" y2="97750"/>
                        <a14:backgroundMark x1="17625" y1="93500" x2="16125" y2="92750"/>
                        <a14:backgroundMark x1="14500" y1="91500" x2="3750" y2="80750"/>
                        <a14:backgroundMark x1="37750" y1="95500" x2="37750" y2="95500"/>
                        <a14:backgroundMark x1="34375" y1="97000" x2="34375" y2="97000"/>
                        <a14:backgroundMark x1="25375" y1="98250" x2="34000" y2="98250"/>
                        <a14:backgroundMark x1="56375" y1="73750" x2="99500" y2="3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0574" y="1629000"/>
            <a:ext cx="36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9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7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2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7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Egyéb hardverek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1333" y1="71042" x2="19111" y2="49807"/>
                        <a14:foregroundMark x1="2222" y1="66409" x2="26889" y2="64865"/>
                        <a14:foregroundMark x1="43556" y1="82625" x2="46444" y2="26641"/>
                        <a14:foregroundMark x1="38222" y1="73359" x2="38222" y2="73359"/>
                        <a14:foregroundMark x1="44444" y1="88031" x2="44444" y2="88031"/>
                        <a14:foregroundMark x1="38000" y1="57529" x2="38000" y2="57529"/>
                        <a14:foregroundMark x1="34667" y1="54054" x2="34667" y2="54054"/>
                        <a14:foregroundMark x1="36000" y1="35521" x2="36000" y2="35521"/>
                        <a14:foregroundMark x1="35111" y1="27799" x2="35111" y2="27799"/>
                        <a14:foregroundMark x1="35333" y1="12355" x2="35333" y2="12355"/>
                        <a14:foregroundMark x1="35778" y1="6564" x2="34889" y2="25483"/>
                        <a14:backgroundMark x1="34444" y1="69112" x2="34444" y2="69112"/>
                        <a14:backgroundMark x1="42667" y1="68726" x2="42667" y2="68726"/>
                        <a14:backgroundMark x1="70000" y1="88031" x2="70444" y2="84556"/>
                        <a14:backgroundMark x1="70444" y1="81853" x2="70444" y2="818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9862"/>
            <a:ext cx="3127418" cy="1800000"/>
          </a:xfrm>
          <a:prstGeom prst="rect">
            <a:avLst/>
          </a:prstGeom>
        </p:spPr>
      </p:pic>
      <p:sp>
        <p:nvSpPr>
          <p:cNvPr id="4" name="Szövegdoboz 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211961" y="6404048"/>
            <a:ext cx="1198562" cy="338554"/>
          </a:xfrm>
          <a:prstGeom prst="rect">
            <a:avLst/>
          </a:prstGeom>
          <a:solidFill>
            <a:srgbClr val="000000">
              <a:alpha val="117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hu-HU" altLang="hu-HU" sz="1600" dirty="0" smtClean="0">
                <a:solidFill>
                  <a:schemeClr val="bg1"/>
                </a:solidFill>
              </a:rPr>
              <a:t>Vissza</a:t>
            </a:r>
            <a:endParaRPr lang="hu-HU" altLang="hu-HU" sz="1600" dirty="0">
              <a:solidFill>
                <a:schemeClr val="bg1"/>
              </a:solidFill>
            </a:endParaRPr>
          </a:p>
        </p:txBody>
      </p:sp>
      <p:sp>
        <p:nvSpPr>
          <p:cNvPr id="6" name="Akciógomb: Egyéni 5">
            <a:hlinkClick r:id="rId5" action="ppaction://hlinksldjump" highlightClick="1"/>
          </p:cNvPr>
          <p:cNvSpPr/>
          <p:nvPr/>
        </p:nvSpPr>
        <p:spPr>
          <a:xfrm>
            <a:off x="7809234" y="6404048"/>
            <a:ext cx="1205435" cy="338554"/>
          </a:xfrm>
          <a:prstGeom prst="actionButtonBlank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Vége</a:t>
            </a:r>
          </a:p>
        </p:txBody>
      </p:sp>
      <p:sp>
        <p:nvSpPr>
          <p:cNvPr id="7" name="Szövegdoboz 6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5410523" y="6404048"/>
            <a:ext cx="1198562" cy="338554"/>
          </a:xfrm>
          <a:prstGeom prst="rect">
            <a:avLst/>
          </a:prstGeom>
          <a:solidFill>
            <a:srgbClr val="000000">
              <a:alpha val="117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hu-HU" altLang="hu-HU" sz="1600" dirty="0">
                <a:solidFill>
                  <a:schemeClr val="bg1"/>
                </a:solidFill>
              </a:rPr>
              <a:t>Következő</a:t>
            </a:r>
          </a:p>
        </p:txBody>
      </p:sp>
      <p:sp>
        <p:nvSpPr>
          <p:cNvPr id="8" name="Szövegdoboz 7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6609085" y="6404048"/>
            <a:ext cx="1200150" cy="338554"/>
          </a:xfrm>
          <a:prstGeom prst="rect">
            <a:avLst/>
          </a:prstGeom>
          <a:solidFill>
            <a:srgbClr val="000000">
              <a:alpha val="117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hu-HU" altLang="hu-HU" sz="1600" dirty="0" smtClean="0">
                <a:solidFill>
                  <a:schemeClr val="bg1"/>
                </a:solidFill>
              </a:rPr>
              <a:t>Menü</a:t>
            </a:r>
            <a:endParaRPr lang="hu-HU" altLang="hu-HU" sz="1600" dirty="0">
              <a:solidFill>
                <a:schemeClr val="bg1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1429" y1="64571" x2="21429" y2="64571"/>
                        <a14:foregroundMark x1="43429" y1="58571" x2="43429" y2="58571"/>
                        <a14:foregroundMark x1="48286" y1="54000" x2="48286" y2="5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71" t="26890" r="5129" b="22825"/>
          <a:stretch/>
        </p:blipFill>
        <p:spPr>
          <a:xfrm>
            <a:off x="5993135" y="1619862"/>
            <a:ext cx="3150000" cy="18000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63" t="12456" r="13021" b="8318"/>
          <a:stretch/>
        </p:blipFill>
        <p:spPr>
          <a:xfrm>
            <a:off x="3316030" y="1619862"/>
            <a:ext cx="2511940" cy="1800000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3531217" y="3650808"/>
            <a:ext cx="216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Kontroller</a:t>
            </a:r>
          </a:p>
          <a:p>
            <a:pPr algn="ctr"/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Számítógépes és </a:t>
            </a:r>
            <a:r>
              <a:rPr lang="hu-H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X-box</a:t>
            </a: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360-as játékoknál használható távirányító.</a:t>
            </a:r>
            <a:endParaRPr lang="hu-H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308135" y="3650809"/>
            <a:ext cx="252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Pendrive</a:t>
            </a:r>
            <a:endParaRPr lang="hu-HU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könnyen szállítható, adathordozó. Nagyobb „testvérei” a külső winchesterek.</a:t>
            </a:r>
            <a:endParaRPr lang="hu-H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03709" y="3650808"/>
            <a:ext cx="252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Hálózati kártya</a:t>
            </a:r>
          </a:p>
          <a:p>
            <a:pPr algn="ctr"/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Ennek az eszköznek a segítségével csatlakozhatunk a </a:t>
            </a:r>
            <a:r>
              <a:rPr lang="hu-H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hálózathoz.</a:t>
            </a:r>
            <a:endParaRPr lang="hu-H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Dátum helye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hu-HU" sz="1800" dirty="0">
                <a:solidFill>
                  <a:schemeClr val="bg1">
                    <a:lumMod val="65000"/>
                  </a:schemeClr>
                </a:solidFill>
              </a:rPr>
              <a:t>Lepenye</a:t>
            </a:r>
            <a:r>
              <a:rPr lang="hu-HU" sz="1800" dirty="0" smtClean="0"/>
              <a:t> </a:t>
            </a:r>
            <a:r>
              <a:rPr lang="hu-HU" sz="1800" dirty="0">
                <a:solidFill>
                  <a:schemeClr val="bg1">
                    <a:lumMod val="65000"/>
                  </a:schemeClr>
                </a:solidFill>
              </a:rPr>
              <a:t>Ambrus</a:t>
            </a:r>
          </a:p>
        </p:txBody>
      </p:sp>
    </p:spTree>
    <p:extLst>
      <p:ext uri="{BB962C8B-B14F-4D97-AF65-F5344CB8AC3E}">
        <p14:creationId xmlns:p14="http://schemas.microsoft.com/office/powerpoint/2010/main" val="249938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sh dir="d"/>
      </p:transition>
    </mc:Choice>
    <mc:Fallback xmlns="">
      <p:transition spd="slow" advClick="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5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Perifériák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2"/>
            <a:ext cx="8229600" cy="149348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számítógép elengedhetetlen kellékei a perifériák. 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Ezekkel az eszközökkel bővíthetjük a számítógépünk lehetőségeit. 3 csoportba soroljuk a perifériákat: kiviteli, beviteli, és </a:t>
            </a:r>
            <a:r>
              <a:rPr lang="hu-HU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multifunkciós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9000" y1="25725" x2="89000" y2="25725"/>
                        <a14:foregroundMark x1="86333" y1="14855" x2="84333" y2="21014"/>
                        <a14:foregroundMark x1="87667" y1="44928" x2="87667" y2="44928"/>
                        <a14:foregroundMark x1="90333" y1="41304" x2="90333" y2="41304"/>
                        <a14:foregroundMark x1="90333" y1="6884" x2="90333" y2="6884"/>
                        <a14:foregroundMark x1="82667" y1="3986" x2="77667" y2="3986"/>
                        <a14:foregroundMark x1="7000" y1="25725" x2="7000" y2="23188"/>
                        <a14:foregroundMark x1="80333" y1="50362" x2="78333" y2="42754"/>
                        <a14:foregroundMark x1="39000" y1="46014" x2="11667" y2="42754"/>
                        <a14:foregroundMark x1="53333" y1="49638" x2="10667" y2="36594"/>
                        <a14:foregroundMark x1="38333" y1="54348" x2="15667" y2="35145"/>
                        <a14:foregroundMark x1="18667" y1="39130" x2="18667" y2="355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6198">
            <a:off x="456984" y="4222723"/>
            <a:ext cx="1531918" cy="1440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1200" y1="33168" x2="11200" y2="33168"/>
                        <a14:foregroundMark x1="54000" y1="96040" x2="54000" y2="96040"/>
                        <a14:foregroundMark x1="54000" y1="96040" x2="56800" y2="717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68" y="2619000"/>
            <a:ext cx="1782180" cy="14400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2800" y1="54400" x2="52800" y2="54400"/>
                        <a14:foregroundMark x1="70800" y1="38000" x2="32800" y2="6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5813">
            <a:off x="4095868" y="2683601"/>
            <a:ext cx="1440000" cy="144000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13846" y1="44359" x2="13846" y2="44359"/>
                        <a14:foregroundMark x1="20513" y1="48974" x2="20513" y2="48974"/>
                        <a14:foregroundMark x1="17949" y1="36154" x2="17949" y2="36154"/>
                        <a14:foregroundMark x1="15128" y1="64872" x2="15128" y2="64872"/>
                        <a14:foregroundMark x1="85641" y1="58974" x2="85641" y2="58974"/>
                        <a14:foregroundMark x1="90256" y1="55641" x2="90256" y2="55641"/>
                        <a14:foregroundMark x1="90256" y1="42564" x2="90256" y2="42564"/>
                        <a14:foregroundMark x1="10513" y1="54872" x2="10513" y2="54872"/>
                        <a14:foregroundMark x1="92486" y1="63006" x2="88150" y2="442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3891">
            <a:off x="6225236" y="4655367"/>
            <a:ext cx="1440000" cy="144000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875" y1="10625" x2="19875" y2="10625"/>
                        <a14:foregroundMark x1="21125" y1="8625" x2="21125" y2="8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7938">
            <a:off x="1870800" y="2708911"/>
            <a:ext cx="1440000" cy="1440000"/>
          </a:xfrm>
          <a:prstGeom prst="rect">
            <a:avLst/>
          </a:prstGeom>
        </p:spPr>
      </p:pic>
      <p:sp>
        <p:nvSpPr>
          <p:cNvPr id="15" name="Akciógomb: Egyéni 14">
            <a:hlinkClick r:id="rId12" action="ppaction://hlinksldjump" highlightClick="1"/>
          </p:cNvPr>
          <p:cNvSpPr/>
          <p:nvPr/>
        </p:nvSpPr>
        <p:spPr>
          <a:xfrm>
            <a:off x="7809234" y="6404048"/>
            <a:ext cx="1205435" cy="338554"/>
          </a:xfrm>
          <a:prstGeom prst="actionButtonBlank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Vége</a:t>
            </a:r>
            <a:endParaRPr lang="hu-HU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Szövegdoboz 18">
            <a:hlinkClick r:id="rId13" action="ppaction://hlinksldjump"/>
          </p:cNvPr>
          <p:cNvSpPr txBox="1">
            <a:spLocks noChangeArrowheads="1"/>
          </p:cNvSpPr>
          <p:nvPr/>
        </p:nvSpPr>
        <p:spPr bwMode="auto">
          <a:xfrm>
            <a:off x="5410523" y="6404048"/>
            <a:ext cx="1198562" cy="338554"/>
          </a:xfrm>
          <a:prstGeom prst="rect">
            <a:avLst/>
          </a:prstGeom>
          <a:solidFill>
            <a:srgbClr val="000000">
              <a:alpha val="117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hu-HU" altLang="hu-HU" sz="1600" dirty="0">
                <a:solidFill>
                  <a:schemeClr val="bg1"/>
                </a:solidFill>
              </a:rPr>
              <a:t>Következő</a:t>
            </a:r>
          </a:p>
        </p:txBody>
      </p:sp>
      <p:sp>
        <p:nvSpPr>
          <p:cNvPr id="17" name="Szövegdoboz 19">
            <a:hlinkClick r:id="rId14" action="ppaction://hlinksldjump"/>
          </p:cNvPr>
          <p:cNvSpPr txBox="1">
            <a:spLocks noChangeArrowheads="1"/>
          </p:cNvSpPr>
          <p:nvPr/>
        </p:nvSpPr>
        <p:spPr bwMode="auto">
          <a:xfrm>
            <a:off x="6609085" y="6404048"/>
            <a:ext cx="1200150" cy="338554"/>
          </a:xfrm>
          <a:prstGeom prst="rect">
            <a:avLst/>
          </a:prstGeom>
          <a:solidFill>
            <a:srgbClr val="000000">
              <a:alpha val="117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hu-HU" altLang="hu-HU" sz="1600" dirty="0" smtClean="0">
                <a:solidFill>
                  <a:schemeClr val="bg1"/>
                </a:solidFill>
              </a:rPr>
              <a:t>Menü</a:t>
            </a:r>
            <a:endParaRPr lang="hu-HU" altLang="hu-HU" sz="1600" dirty="0">
              <a:solidFill>
                <a:schemeClr val="bg1"/>
              </a:solidFill>
            </a:endParaRPr>
          </a:p>
        </p:txBody>
      </p:sp>
      <p:sp>
        <p:nvSpPr>
          <p:cNvPr id="18" name="Szövegdoboz 17">
            <a:hlinkClick r:id="rId15" action="ppaction://hlinksldjump"/>
          </p:cNvPr>
          <p:cNvSpPr txBox="1">
            <a:spLocks noChangeArrowheads="1"/>
          </p:cNvSpPr>
          <p:nvPr/>
        </p:nvSpPr>
        <p:spPr bwMode="auto">
          <a:xfrm>
            <a:off x="4211961" y="6404048"/>
            <a:ext cx="1198562" cy="338554"/>
          </a:xfrm>
          <a:prstGeom prst="rect">
            <a:avLst/>
          </a:prstGeom>
          <a:solidFill>
            <a:srgbClr val="000000">
              <a:alpha val="117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hu-HU" altLang="hu-HU" sz="1600" dirty="0" smtClean="0">
                <a:solidFill>
                  <a:schemeClr val="bg1"/>
                </a:solidFill>
              </a:rPr>
              <a:t>Vissza</a:t>
            </a:r>
            <a:endParaRPr lang="hu-HU" altLang="hu-HU" sz="1600" dirty="0">
              <a:solidFill>
                <a:schemeClr val="bg1"/>
              </a:solidFill>
            </a:endParaRPr>
          </a:p>
        </p:txBody>
      </p:sp>
      <p:sp>
        <p:nvSpPr>
          <p:cNvPr id="20" name="Dátum helye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hu-HU" sz="1800" dirty="0">
                <a:solidFill>
                  <a:schemeClr val="bg1">
                    <a:lumMod val="65000"/>
                  </a:schemeClr>
                </a:solidFill>
              </a:rPr>
              <a:t>Lepenye</a:t>
            </a:r>
            <a:r>
              <a:rPr lang="hu-HU" sz="1800" dirty="0" smtClean="0"/>
              <a:t> </a:t>
            </a:r>
            <a:r>
              <a:rPr lang="hu-HU" sz="1800" dirty="0">
                <a:solidFill>
                  <a:schemeClr val="bg1">
                    <a:lumMod val="65000"/>
                  </a:schemeClr>
                </a:solidFill>
              </a:rPr>
              <a:t>Ambrus</a:t>
            </a: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8000" y1="75897" x2="13857" y2="23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9460">
            <a:off x="2547180" y="4703289"/>
            <a:ext cx="258717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5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sh/>
      </p:transition>
    </mc:Choice>
    <mc:Fallback xmlns="">
      <p:transition spd="slow" advClick="0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ép 1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8000" y1="75897" x2="13857" y2="23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7664"/>
            <a:ext cx="2587177" cy="1440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Billentyűzet, Egér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2800" y1="54400" x2="52800" y2="54400"/>
                        <a14:foregroundMark x1="70800" y1="38000" x2="32800" y2="6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945" y="1607664"/>
            <a:ext cx="1440000" cy="1440000"/>
          </a:xfrm>
          <a:prstGeom prst="rect">
            <a:avLst/>
          </a:prstGeom>
        </p:spPr>
      </p:pic>
      <p:sp>
        <p:nvSpPr>
          <p:cNvPr id="5" name="Akciógomb: Egyéni 4">
            <a:hlinkClick r:id="rId6" action="ppaction://hlinksldjump" highlightClick="1"/>
          </p:cNvPr>
          <p:cNvSpPr/>
          <p:nvPr/>
        </p:nvSpPr>
        <p:spPr>
          <a:xfrm>
            <a:off x="7809234" y="6404048"/>
            <a:ext cx="1205435" cy="338554"/>
          </a:xfrm>
          <a:prstGeom prst="actionButtonBlank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Vége</a:t>
            </a:r>
          </a:p>
        </p:txBody>
      </p:sp>
      <p:sp>
        <p:nvSpPr>
          <p:cNvPr id="6" name="Szövegdoboz 5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5410523" y="6404048"/>
            <a:ext cx="1198562" cy="338554"/>
          </a:xfrm>
          <a:prstGeom prst="rect">
            <a:avLst/>
          </a:prstGeom>
          <a:solidFill>
            <a:srgbClr val="000000">
              <a:alpha val="117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hu-HU" altLang="hu-HU" sz="1600" dirty="0">
                <a:solidFill>
                  <a:schemeClr val="bg1"/>
                </a:solidFill>
              </a:rPr>
              <a:t>Következő</a:t>
            </a:r>
          </a:p>
        </p:txBody>
      </p:sp>
      <p:sp>
        <p:nvSpPr>
          <p:cNvPr id="7" name="Szövegdoboz 6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6609085" y="6404048"/>
            <a:ext cx="1200150" cy="338554"/>
          </a:xfrm>
          <a:prstGeom prst="rect">
            <a:avLst/>
          </a:prstGeom>
          <a:solidFill>
            <a:srgbClr val="000000">
              <a:alpha val="117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hu-HU" altLang="hu-HU" sz="1600" dirty="0" smtClean="0">
                <a:solidFill>
                  <a:schemeClr val="bg1"/>
                </a:solidFill>
              </a:rPr>
              <a:t>Menü</a:t>
            </a:r>
            <a:endParaRPr lang="hu-HU" altLang="hu-HU" sz="1600" dirty="0">
              <a:solidFill>
                <a:schemeClr val="bg1"/>
              </a:solidFill>
            </a:endParaRPr>
          </a:p>
        </p:txBody>
      </p:sp>
      <p:sp>
        <p:nvSpPr>
          <p:cNvPr id="8" name="Szövegdoboz 7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4211961" y="6404048"/>
            <a:ext cx="1198562" cy="338554"/>
          </a:xfrm>
          <a:prstGeom prst="rect">
            <a:avLst/>
          </a:prstGeom>
          <a:solidFill>
            <a:srgbClr val="000000">
              <a:alpha val="117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hu-HU" altLang="hu-HU" sz="1600" dirty="0" smtClean="0">
                <a:solidFill>
                  <a:schemeClr val="bg1"/>
                </a:solidFill>
              </a:rPr>
              <a:t>Vissza</a:t>
            </a:r>
            <a:endParaRPr lang="hu-HU" altLang="hu-HU" sz="1600" dirty="0">
              <a:solidFill>
                <a:schemeClr val="bg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22075" y="4124325"/>
            <a:ext cx="3324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Billentyűzet</a:t>
            </a:r>
          </a:p>
          <a:p>
            <a:pPr algn="ctr"/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 az egyik </a:t>
            </a: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legfontosabb beviteli periféria.</a:t>
            </a:r>
            <a:endParaRPr lang="hu-H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kciógomb: Hang 9">
            <a:hlinkClick r:id="" action="ppaction://noaction" highlightClick="1">
              <a:snd r:embed="rId10" name="click.wav"/>
            </a:hlinkClick>
          </p:cNvPr>
          <p:cNvSpPr/>
          <p:nvPr/>
        </p:nvSpPr>
        <p:spPr>
          <a:xfrm>
            <a:off x="7809234" y="2687664"/>
            <a:ext cx="360000" cy="360000"/>
          </a:xfrm>
          <a:prstGeom prst="actionButtonSound">
            <a:avLst/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1" name="Akciógomb: Hang 10">
            <a:hlinkClick r:id="" action="ppaction://noaction" highlightClick="1">
              <a:snd r:embed="rId11" name="type.wav"/>
            </a:hlinkClick>
          </p:cNvPr>
          <p:cNvSpPr/>
          <p:nvPr/>
        </p:nvSpPr>
        <p:spPr>
          <a:xfrm>
            <a:off x="3217777" y="2687664"/>
            <a:ext cx="360000" cy="360000"/>
          </a:xfrm>
          <a:prstGeom prst="actionButtonSound">
            <a:avLst/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5564832" y="4124325"/>
            <a:ext cx="3324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Egér</a:t>
            </a:r>
            <a:endParaRPr lang="hu-H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Ennek az eszköznek a segítségével tudjuk mozgatni a </a:t>
            </a: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kurzort</a:t>
            </a: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2824163" y="1255239"/>
            <a:ext cx="3495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Beviteli perifériák</a:t>
            </a:r>
          </a:p>
        </p:txBody>
      </p:sp>
      <p:sp>
        <p:nvSpPr>
          <p:cNvPr id="14" name="Dátum helye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hu-HU" sz="1800" dirty="0">
                <a:solidFill>
                  <a:schemeClr val="bg1">
                    <a:lumMod val="65000"/>
                  </a:schemeClr>
                </a:solidFill>
              </a:rPr>
              <a:t>Lepenye</a:t>
            </a:r>
            <a:r>
              <a:rPr lang="hu-HU" sz="1800" dirty="0" smtClean="0"/>
              <a:t> </a:t>
            </a:r>
            <a:r>
              <a:rPr lang="hu-HU" sz="1800" dirty="0">
                <a:solidFill>
                  <a:schemeClr val="bg1">
                    <a:lumMod val="65000"/>
                  </a:schemeClr>
                </a:solidFill>
              </a:rPr>
              <a:t>Ambrus</a:t>
            </a:r>
          </a:p>
        </p:txBody>
      </p:sp>
    </p:spTree>
    <p:extLst>
      <p:ext uri="{BB962C8B-B14F-4D97-AF65-F5344CB8AC3E}">
        <p14:creationId xmlns:p14="http://schemas.microsoft.com/office/powerpoint/2010/main" val="113268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sh dir="u"/>
      </p:transition>
    </mc:Choice>
    <mc:Fallback xmlns="">
      <p:transition spd="slow"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 animBg="1"/>
      <p:bldP spid="11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Monitor, nyomtató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9000" y1="25725" x2="89000" y2="25725"/>
                        <a14:foregroundMark x1="86333" y1="14855" x2="84333" y2="21014"/>
                        <a14:foregroundMark x1="87667" y1="44928" x2="87667" y2="44928"/>
                        <a14:foregroundMark x1="90333" y1="41304" x2="90333" y2="41304"/>
                        <a14:foregroundMark x1="90333" y1="6884" x2="90333" y2="6884"/>
                        <a14:foregroundMark x1="82667" y1="3986" x2="77667" y2="3986"/>
                        <a14:foregroundMark x1="7000" y1="25725" x2="7000" y2="23188"/>
                        <a14:foregroundMark x1="80333" y1="50362" x2="78333" y2="42754"/>
                        <a14:foregroundMark x1="39000" y1="46014" x2="11667" y2="42754"/>
                        <a14:foregroundMark x1="53333" y1="49638" x2="10667" y2="36594"/>
                        <a14:foregroundMark x1="38333" y1="54348" x2="15667" y2="35145"/>
                        <a14:foregroundMark x1="18667" y1="39130" x2="18667" y2="355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115" y="1593049"/>
            <a:ext cx="1531918" cy="144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1200" y1="33168" x2="11200" y2="33168"/>
                        <a14:foregroundMark x1="54000" y1="96040" x2="54000" y2="96040"/>
                        <a14:foregroundMark x1="54000" y1="96040" x2="56800" y2="717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79" y="1593049"/>
            <a:ext cx="1782180" cy="1440000"/>
          </a:xfrm>
          <a:prstGeom prst="rect">
            <a:avLst/>
          </a:prstGeom>
        </p:spPr>
      </p:pic>
      <p:sp>
        <p:nvSpPr>
          <p:cNvPr id="6" name="Akciógomb: Egyéni 5">
            <a:hlinkClick r:id="rId6" action="ppaction://hlinksldjump" highlightClick="1"/>
          </p:cNvPr>
          <p:cNvSpPr/>
          <p:nvPr/>
        </p:nvSpPr>
        <p:spPr>
          <a:xfrm>
            <a:off x="7809234" y="6404048"/>
            <a:ext cx="1205435" cy="338554"/>
          </a:xfrm>
          <a:prstGeom prst="actionButtonBlank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Vége</a:t>
            </a:r>
          </a:p>
        </p:txBody>
      </p:sp>
      <p:sp>
        <p:nvSpPr>
          <p:cNvPr id="7" name="Szövegdoboz 6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5410523" y="6404048"/>
            <a:ext cx="1198562" cy="338554"/>
          </a:xfrm>
          <a:prstGeom prst="rect">
            <a:avLst/>
          </a:prstGeom>
          <a:solidFill>
            <a:srgbClr val="000000">
              <a:alpha val="117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hu-HU" altLang="hu-HU" sz="1600" dirty="0">
                <a:solidFill>
                  <a:schemeClr val="bg1"/>
                </a:solidFill>
              </a:rPr>
              <a:t>Következő</a:t>
            </a:r>
          </a:p>
        </p:txBody>
      </p:sp>
      <p:sp>
        <p:nvSpPr>
          <p:cNvPr id="8" name="Szövegdoboz 7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6609085" y="6404048"/>
            <a:ext cx="1200150" cy="338554"/>
          </a:xfrm>
          <a:prstGeom prst="rect">
            <a:avLst/>
          </a:prstGeom>
          <a:solidFill>
            <a:srgbClr val="000000">
              <a:alpha val="117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hu-HU" altLang="hu-HU" sz="1600" dirty="0" smtClean="0">
                <a:solidFill>
                  <a:schemeClr val="bg1"/>
                </a:solidFill>
              </a:rPr>
              <a:t>Menü</a:t>
            </a:r>
            <a:endParaRPr lang="hu-HU" altLang="hu-HU" sz="1600" dirty="0">
              <a:solidFill>
                <a:schemeClr val="bg1"/>
              </a:solidFill>
            </a:endParaRPr>
          </a:p>
        </p:txBody>
      </p:sp>
      <p:sp>
        <p:nvSpPr>
          <p:cNvPr id="9" name="Szövegdoboz 8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4211961" y="6404048"/>
            <a:ext cx="1198562" cy="338554"/>
          </a:xfrm>
          <a:prstGeom prst="rect">
            <a:avLst/>
          </a:prstGeom>
          <a:solidFill>
            <a:srgbClr val="000000">
              <a:alpha val="117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hu-HU" altLang="hu-HU" sz="1600" dirty="0" smtClean="0">
                <a:solidFill>
                  <a:schemeClr val="bg1"/>
                </a:solidFill>
              </a:rPr>
              <a:t>Vissza</a:t>
            </a:r>
            <a:endParaRPr lang="hu-HU" altLang="hu-HU" sz="1600" dirty="0">
              <a:solidFill>
                <a:schemeClr val="bg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824163" y="1255239"/>
            <a:ext cx="3495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Kiviteli </a:t>
            </a:r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perifériák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622074" y="3354883"/>
            <a:ext cx="324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</a:t>
            </a:r>
            <a:endParaRPr lang="hu-H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Igen fontos periféria anélkül nem látnánk azt, hogy mit is csinálunk a számítógépen. (Kivétel ha például egy projektor csatlakoztatva van a számítógéphez.)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5449569" y="3354883"/>
            <a:ext cx="324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Nyomtató</a:t>
            </a:r>
            <a:endParaRPr lang="hu-H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nyomtatónak hála tudunk adatokat papírra átvinni.</a:t>
            </a: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Főbb nagy csoportjai: lézer-, tintasugaras- és mátrix nyomtató.</a:t>
            </a:r>
            <a:endParaRPr lang="hu-HU" dirty="0"/>
          </a:p>
        </p:txBody>
      </p:sp>
      <p:sp>
        <p:nvSpPr>
          <p:cNvPr id="13" name="Dátum helye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hu-HU" sz="1800" dirty="0">
                <a:solidFill>
                  <a:schemeClr val="bg1">
                    <a:lumMod val="65000"/>
                  </a:schemeClr>
                </a:solidFill>
              </a:rPr>
              <a:t>Lepenye</a:t>
            </a:r>
            <a:r>
              <a:rPr lang="hu-HU" sz="1800" dirty="0" smtClean="0"/>
              <a:t> </a:t>
            </a:r>
            <a:r>
              <a:rPr lang="hu-HU" sz="1800" dirty="0">
                <a:solidFill>
                  <a:schemeClr val="bg1">
                    <a:lumMod val="65000"/>
                  </a:schemeClr>
                </a:solidFill>
              </a:rPr>
              <a:t>Ambrus</a:t>
            </a:r>
          </a:p>
        </p:txBody>
      </p:sp>
    </p:spTree>
    <p:extLst>
      <p:ext uri="{BB962C8B-B14F-4D97-AF65-F5344CB8AC3E}">
        <p14:creationId xmlns:p14="http://schemas.microsoft.com/office/powerpoint/2010/main" val="288215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sh dir="r"/>
      </p:transition>
    </mc:Choice>
    <mc:Fallback xmlns="">
      <p:transition spd="slow" advClick="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Mikrofon, hangfal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3846" y1="44359" x2="13846" y2="44359"/>
                        <a14:foregroundMark x1="20513" y1="48974" x2="20513" y2="48974"/>
                        <a14:foregroundMark x1="17949" y1="36154" x2="17949" y2="36154"/>
                        <a14:foregroundMark x1="15128" y1="64872" x2="15128" y2="64872"/>
                        <a14:foregroundMark x1="85641" y1="58974" x2="85641" y2="58974"/>
                        <a14:foregroundMark x1="90256" y1="55641" x2="90256" y2="55641"/>
                        <a14:foregroundMark x1="90256" y1="42564" x2="90256" y2="42564"/>
                        <a14:foregroundMark x1="10513" y1="54872" x2="10513" y2="54872"/>
                        <a14:foregroundMark x1="92486" y1="63006" x2="88150" y2="442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569" y="1593049"/>
            <a:ext cx="1440000" cy="144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9875" y1="10625" x2="19875" y2="10625"/>
                        <a14:foregroundMark x1="21125" y1="8625" x2="21125" y2="8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87" y="1593049"/>
            <a:ext cx="1440000" cy="1440000"/>
          </a:xfrm>
          <a:prstGeom prst="rect">
            <a:avLst/>
          </a:prstGeom>
        </p:spPr>
      </p:pic>
      <p:sp>
        <p:nvSpPr>
          <p:cNvPr id="6" name="Akciógomb: Egyéni 5">
            <a:hlinkClick r:id="rId6" action="ppaction://hlinksldjump" highlightClick="1"/>
          </p:cNvPr>
          <p:cNvSpPr/>
          <p:nvPr/>
        </p:nvSpPr>
        <p:spPr>
          <a:xfrm>
            <a:off x="7809234" y="6404048"/>
            <a:ext cx="1205435" cy="338554"/>
          </a:xfrm>
          <a:prstGeom prst="actionButtonBlank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Vége</a:t>
            </a:r>
          </a:p>
        </p:txBody>
      </p:sp>
      <p:sp>
        <p:nvSpPr>
          <p:cNvPr id="7" name="Szövegdoboz 6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5410523" y="6404048"/>
            <a:ext cx="1198562" cy="338554"/>
          </a:xfrm>
          <a:prstGeom prst="rect">
            <a:avLst/>
          </a:prstGeom>
          <a:solidFill>
            <a:srgbClr val="000000">
              <a:alpha val="117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hu-HU" altLang="hu-HU" sz="1600" dirty="0">
                <a:solidFill>
                  <a:schemeClr val="bg1"/>
                </a:solidFill>
              </a:rPr>
              <a:t>Következő</a:t>
            </a:r>
          </a:p>
        </p:txBody>
      </p:sp>
      <p:sp>
        <p:nvSpPr>
          <p:cNvPr id="8" name="Szövegdoboz 7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6609085" y="6404048"/>
            <a:ext cx="1200150" cy="338554"/>
          </a:xfrm>
          <a:prstGeom prst="rect">
            <a:avLst/>
          </a:prstGeom>
          <a:solidFill>
            <a:srgbClr val="000000">
              <a:alpha val="117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hu-HU" altLang="hu-HU" sz="1600" dirty="0" smtClean="0">
                <a:solidFill>
                  <a:schemeClr val="bg1"/>
                </a:solidFill>
              </a:rPr>
              <a:t>Menü</a:t>
            </a:r>
            <a:endParaRPr lang="hu-HU" altLang="hu-HU" sz="1600" dirty="0">
              <a:solidFill>
                <a:schemeClr val="bg1"/>
              </a:solidFill>
            </a:endParaRPr>
          </a:p>
        </p:txBody>
      </p:sp>
      <p:sp>
        <p:nvSpPr>
          <p:cNvPr id="9" name="Szövegdoboz 8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4211961" y="6404048"/>
            <a:ext cx="1198562" cy="338554"/>
          </a:xfrm>
          <a:prstGeom prst="rect">
            <a:avLst/>
          </a:prstGeom>
          <a:solidFill>
            <a:srgbClr val="000000">
              <a:alpha val="117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hu-HU" altLang="hu-HU" sz="1600" dirty="0" smtClean="0">
                <a:solidFill>
                  <a:schemeClr val="bg1"/>
                </a:solidFill>
              </a:rPr>
              <a:t>Vissza</a:t>
            </a:r>
            <a:endParaRPr lang="hu-HU" altLang="hu-HU" sz="1600" dirty="0">
              <a:solidFill>
                <a:schemeClr val="bg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824163" y="1255239"/>
            <a:ext cx="3495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Hangok</a:t>
            </a:r>
            <a:endParaRPr lang="hu-H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kciógomb: Hang 10">
            <a:hlinkClick r:id="" action="ppaction://noaction" highlightClick="1">
              <a:snd r:embed="rId10" name="applause.wav"/>
            </a:hlinkClick>
          </p:cNvPr>
          <p:cNvSpPr/>
          <p:nvPr/>
        </p:nvSpPr>
        <p:spPr>
          <a:xfrm>
            <a:off x="7789569" y="2673049"/>
            <a:ext cx="360000" cy="360000"/>
          </a:xfrm>
          <a:prstGeom prst="actionButtonSound">
            <a:avLst/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22075" y="3910309"/>
            <a:ext cx="3324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Mikrofon</a:t>
            </a:r>
            <a:endParaRPr lang="hu-H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mikrofon segítségével tudjuk a hangokat a számítógépbe juttatni. 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5547046" y="3756420"/>
            <a:ext cx="33242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Hangszóró</a:t>
            </a:r>
            <a:endParaRPr lang="hu-H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hangszóró adja ki a számítógépen lejátszott hangokat. Ez egy kimeneti periféria.</a:t>
            </a:r>
            <a:endParaRPr lang="hu-HU" dirty="0"/>
          </a:p>
        </p:txBody>
      </p:sp>
      <p:sp>
        <p:nvSpPr>
          <p:cNvPr id="14" name="Dátum helye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hu-HU" sz="1800" dirty="0">
                <a:solidFill>
                  <a:schemeClr val="bg1">
                    <a:lumMod val="65000"/>
                  </a:schemeClr>
                </a:solidFill>
              </a:rPr>
              <a:t>Lepenye</a:t>
            </a:r>
            <a:r>
              <a:rPr lang="hu-HU" sz="1800" dirty="0" smtClean="0"/>
              <a:t> </a:t>
            </a:r>
            <a:r>
              <a:rPr lang="hu-HU" sz="1800" dirty="0">
                <a:solidFill>
                  <a:schemeClr val="bg1">
                    <a:lumMod val="65000"/>
                  </a:schemeClr>
                </a:solidFill>
              </a:rPr>
              <a:t>Ambrus</a:t>
            </a:r>
          </a:p>
        </p:txBody>
      </p:sp>
    </p:spTree>
    <p:extLst>
      <p:ext uri="{BB962C8B-B14F-4D97-AF65-F5344CB8AC3E}">
        <p14:creationId xmlns:p14="http://schemas.microsoft.com/office/powerpoint/2010/main" val="120287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sh dir="u"/>
      </p:transition>
    </mc:Choice>
    <mc:Fallback xmlns="">
      <p:transition spd="slow"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0508" y1="67072" x2="40508" y2="67072"/>
                        <a14:foregroundMark x1="44635" y1="60581" x2="44635" y2="60581"/>
                        <a14:foregroundMark x1="66794" y1="54564" x2="66794" y2="54564"/>
                        <a14:foregroundMark x1="65524" y1="43070" x2="54413" y2="37052"/>
                        <a14:foregroundMark x1="58095" y1="45707" x2="52508" y2="38337"/>
                        <a14:foregroundMark x1="53524" y1="34415" x2="59365" y2="17647"/>
                        <a14:foregroundMark x1="73206" y1="43205" x2="38794" y2="80122"/>
                        <a14:foregroundMark x1="58476" y1="82623" x2="24444" y2="32116"/>
                        <a14:foregroundMark x1="42540" y1="24273" x2="37206" y2="66126"/>
                        <a14:foregroundMark x1="68254" y1="63624" x2="39048" y2="20554"/>
                        <a14:foregroundMark x1="46603" y1="17918" x2="44127" y2="83367"/>
                        <a14:foregroundMark x1="34095" y1="81001" x2="74667" y2="53482"/>
                        <a14:foregroundMark x1="81714" y1="75524" x2="83365" y2="30156"/>
                        <a14:foregroundMark x1="83937" y1="47329" x2="65143" y2="18053"/>
                        <a14:foregroundMark x1="82984" y1="36917" x2="64635" y2="16836"/>
                        <a14:foregroundMark x1="75556" y1="31237" x2="19111" y2="36241"/>
                        <a14:foregroundMark x1="24444" y1="35700" x2="43873" y2="16700"/>
                        <a14:foregroundMark x1="52317" y1="18864" x2="31111" y2="18729"/>
                        <a14:foregroundMark x1="39302" y1="32116" x2="30857" y2="46518"/>
                        <a14:foregroundMark x1="30667" y1="80392" x2="59937" y2="86680"/>
                        <a14:foregroundMark x1="72063" y1="79310" x2="54159" y2="87627"/>
                        <a14:foregroundMark x1="71937" y1="76809" x2="69841" y2="42664"/>
                        <a14:foregroundMark x1="74667" y1="72211" x2="73968" y2="37255"/>
                        <a14:foregroundMark x1="59436" y1="72979" x2="59436" y2="72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87" y="2525057"/>
            <a:ext cx="1916825" cy="1800000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0508" y1="67072" x2="40508" y2="67072"/>
                        <a14:foregroundMark x1="44635" y1="60581" x2="44635" y2="60581"/>
                        <a14:foregroundMark x1="66794" y1="54564" x2="66794" y2="54564"/>
                        <a14:foregroundMark x1="65524" y1="43070" x2="54413" y2="37052"/>
                        <a14:foregroundMark x1="58095" y1="45707" x2="52508" y2="38337"/>
                        <a14:foregroundMark x1="53524" y1="34415" x2="59365" y2="17647"/>
                        <a14:foregroundMark x1="73206" y1="43205" x2="38794" y2="80122"/>
                        <a14:foregroundMark x1="58476" y1="82623" x2="24444" y2="32116"/>
                        <a14:foregroundMark x1="42540" y1="24273" x2="37206" y2="66126"/>
                        <a14:foregroundMark x1="68254" y1="63624" x2="39048" y2="20554"/>
                        <a14:foregroundMark x1="46603" y1="17918" x2="44127" y2="83367"/>
                        <a14:foregroundMark x1="34095" y1="81001" x2="74667" y2="53482"/>
                        <a14:foregroundMark x1="81714" y1="75524" x2="83365" y2="30156"/>
                        <a14:foregroundMark x1="83937" y1="47329" x2="65143" y2="18053"/>
                        <a14:foregroundMark x1="82984" y1="36917" x2="64635" y2="16836"/>
                        <a14:foregroundMark x1="75556" y1="31237" x2="19111" y2="36241"/>
                        <a14:foregroundMark x1="24444" y1="35700" x2="43873" y2="16700"/>
                        <a14:foregroundMark x1="52317" y1="18864" x2="31111" y2="18729"/>
                        <a14:foregroundMark x1="39302" y1="32116" x2="30857" y2="46518"/>
                        <a14:foregroundMark x1="30667" y1="80392" x2="59937" y2="86680"/>
                        <a14:foregroundMark x1="72063" y1="79310" x2="54159" y2="87627"/>
                        <a14:foregroundMark x1="71937" y1="76809" x2="69841" y2="42664"/>
                        <a14:foregroundMark x1="74667" y1="72211" x2="73968" y2="37255"/>
                        <a14:foregroundMark x1="59436" y1="72979" x2="59436" y2="72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86" y="2525057"/>
            <a:ext cx="1916825" cy="1800000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0508" y1="67072" x2="40508" y2="67072"/>
                        <a14:foregroundMark x1="44635" y1="60581" x2="44635" y2="60581"/>
                        <a14:foregroundMark x1="66794" y1="54564" x2="66794" y2="54564"/>
                        <a14:foregroundMark x1="65524" y1="43070" x2="54413" y2="37052"/>
                        <a14:foregroundMark x1="58095" y1="45707" x2="52508" y2="38337"/>
                        <a14:foregroundMark x1="53524" y1="34415" x2="59365" y2="17647"/>
                        <a14:foregroundMark x1="73206" y1="43205" x2="38794" y2="80122"/>
                        <a14:foregroundMark x1="58476" y1="82623" x2="24444" y2="32116"/>
                        <a14:foregroundMark x1="42540" y1="24273" x2="37206" y2="66126"/>
                        <a14:foregroundMark x1="68254" y1="63624" x2="39048" y2="20554"/>
                        <a14:foregroundMark x1="46603" y1="17918" x2="44127" y2="83367"/>
                        <a14:foregroundMark x1="34095" y1="81001" x2="74667" y2="53482"/>
                        <a14:foregroundMark x1="81714" y1="75524" x2="83365" y2="30156"/>
                        <a14:foregroundMark x1="83937" y1="47329" x2="65143" y2="18053"/>
                        <a14:foregroundMark x1="82984" y1="36917" x2="64635" y2="16836"/>
                        <a14:foregroundMark x1="75556" y1="31237" x2="19111" y2="36241"/>
                        <a14:foregroundMark x1="24444" y1="35700" x2="43873" y2="16700"/>
                        <a14:foregroundMark x1="52317" y1="18864" x2="31111" y2="18729"/>
                        <a14:foregroundMark x1="39302" y1="32116" x2="30857" y2="46518"/>
                        <a14:foregroundMark x1="30667" y1="80392" x2="59937" y2="86680"/>
                        <a14:foregroundMark x1="72063" y1="79310" x2="54159" y2="87627"/>
                        <a14:foregroundMark x1="71937" y1="76809" x2="69841" y2="42664"/>
                        <a14:foregroundMark x1="74667" y1="72211" x2="73968" y2="37255"/>
                        <a14:foregroundMark x1="59436" y1="72979" x2="59436" y2="72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87" y="2485114"/>
            <a:ext cx="1916825" cy="1800000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0508" y1="67072" x2="40508" y2="67072"/>
                        <a14:foregroundMark x1="44635" y1="60581" x2="44635" y2="60581"/>
                        <a14:foregroundMark x1="66794" y1="54564" x2="66794" y2="54564"/>
                        <a14:foregroundMark x1="65524" y1="43070" x2="54413" y2="37052"/>
                        <a14:foregroundMark x1="58095" y1="45707" x2="52508" y2="38337"/>
                        <a14:foregroundMark x1="53524" y1="34415" x2="59365" y2="17647"/>
                        <a14:foregroundMark x1="73206" y1="43205" x2="38794" y2="80122"/>
                        <a14:foregroundMark x1="58476" y1="82623" x2="24444" y2="32116"/>
                        <a14:foregroundMark x1="42540" y1="24273" x2="37206" y2="66126"/>
                        <a14:foregroundMark x1="68254" y1="63624" x2="39048" y2="20554"/>
                        <a14:foregroundMark x1="46603" y1="17918" x2="44127" y2="83367"/>
                        <a14:foregroundMark x1="34095" y1="81001" x2="74667" y2="53482"/>
                        <a14:foregroundMark x1="81714" y1="75524" x2="83365" y2="30156"/>
                        <a14:foregroundMark x1="83937" y1="47329" x2="65143" y2="18053"/>
                        <a14:foregroundMark x1="82984" y1="36917" x2="64635" y2="16836"/>
                        <a14:foregroundMark x1="75556" y1="31237" x2="19111" y2="36241"/>
                        <a14:foregroundMark x1="24444" y1="35700" x2="43873" y2="16700"/>
                        <a14:foregroundMark x1="52317" y1="18864" x2="31111" y2="18729"/>
                        <a14:foregroundMark x1="39302" y1="32116" x2="30857" y2="46518"/>
                        <a14:foregroundMark x1="30667" y1="80392" x2="59937" y2="86680"/>
                        <a14:foregroundMark x1="72063" y1="79310" x2="54159" y2="87627"/>
                        <a14:foregroundMark x1="71937" y1="76809" x2="69841" y2="42664"/>
                        <a14:foregroundMark x1="74667" y1="72211" x2="73968" y2="37255"/>
                        <a14:foregroundMark x1="59436" y1="72979" x2="59436" y2="72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85" y="2525057"/>
            <a:ext cx="1916825" cy="1800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Kérdések</a:t>
            </a:r>
            <a:endParaRPr lang="hu-HU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Dátum helye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hu-HU" sz="1800" dirty="0" smtClean="0"/>
              <a:t>Lepenye Ambrus</a:t>
            </a:r>
          </a:p>
        </p:txBody>
      </p:sp>
      <p:sp>
        <p:nvSpPr>
          <p:cNvPr id="5" name="Akciógomb: Egyéni 4">
            <a:hlinkClick r:id="rId4" action="ppaction://hlinksldjump" highlightClick="1"/>
          </p:cNvPr>
          <p:cNvSpPr/>
          <p:nvPr/>
        </p:nvSpPr>
        <p:spPr>
          <a:xfrm>
            <a:off x="7809234" y="6404048"/>
            <a:ext cx="1205435" cy="338554"/>
          </a:xfrm>
          <a:prstGeom prst="actionButtonBlank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Vége</a:t>
            </a:r>
          </a:p>
        </p:txBody>
      </p:sp>
      <p:sp>
        <p:nvSpPr>
          <p:cNvPr id="6" name="Szövegdoboz 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5410523" y="6404048"/>
            <a:ext cx="1198562" cy="338554"/>
          </a:xfrm>
          <a:prstGeom prst="rect">
            <a:avLst/>
          </a:prstGeom>
          <a:solidFill>
            <a:srgbClr val="000000">
              <a:alpha val="117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hu-HU" altLang="hu-HU" sz="1600" dirty="0">
                <a:solidFill>
                  <a:schemeClr val="bg1"/>
                </a:solidFill>
              </a:rPr>
              <a:t>Következő</a:t>
            </a:r>
          </a:p>
        </p:txBody>
      </p:sp>
      <p:sp>
        <p:nvSpPr>
          <p:cNvPr id="7" name="Szövegdoboz 6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609085" y="6404048"/>
            <a:ext cx="1200150" cy="338554"/>
          </a:xfrm>
          <a:prstGeom prst="rect">
            <a:avLst/>
          </a:prstGeom>
          <a:solidFill>
            <a:srgbClr val="000000">
              <a:alpha val="117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hu-HU" altLang="hu-HU" sz="1600" dirty="0" smtClean="0">
                <a:solidFill>
                  <a:schemeClr val="bg1"/>
                </a:solidFill>
              </a:rPr>
              <a:t>Menü</a:t>
            </a:r>
            <a:endParaRPr lang="hu-HU" altLang="hu-HU" sz="1600" dirty="0">
              <a:solidFill>
                <a:schemeClr val="bg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724725" y="1522329"/>
            <a:ext cx="3694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Melyik a kakukktojás?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2772000" y="2290666"/>
            <a:ext cx="36000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Videokártya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2772000" y="2836966"/>
            <a:ext cx="36000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Processzor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2772000" y="3364216"/>
            <a:ext cx="36000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Tápegység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2772000" y="3915782"/>
            <a:ext cx="36000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Nyomtató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2772000" y="4462082"/>
            <a:ext cx="36000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Alaplap</a:t>
            </a:r>
            <a:endParaRPr lang="hu-HU" dirty="0"/>
          </a:p>
        </p:txBody>
      </p:sp>
      <p:sp>
        <p:nvSpPr>
          <p:cNvPr id="22" name="Folyamatábra: Másik feldolgozás 21"/>
          <p:cNvSpPr/>
          <p:nvPr/>
        </p:nvSpPr>
        <p:spPr>
          <a:xfrm>
            <a:off x="7269234" y="2889000"/>
            <a:ext cx="1080000" cy="1080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Szövegdoboz 22"/>
          <p:cNvSpPr txBox="1"/>
          <p:nvPr/>
        </p:nvSpPr>
        <p:spPr>
          <a:xfrm>
            <a:off x="7471876" y="3136612"/>
            <a:ext cx="674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rgbClr val="FF0000"/>
                </a:solidFill>
              </a:rPr>
              <a:t>1</a:t>
            </a:r>
            <a:endParaRPr lang="hu-HU" sz="3200" dirty="0">
              <a:solidFill>
                <a:srgbClr val="FF0000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7471876" y="3136610"/>
            <a:ext cx="67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7612707" y="313661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Szövegdoboz 25"/>
          <p:cNvSpPr txBox="1"/>
          <p:nvPr/>
        </p:nvSpPr>
        <p:spPr>
          <a:xfrm>
            <a:off x="7673218" y="3136609"/>
            <a:ext cx="272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rgbClr val="FFC000"/>
                </a:solidFill>
              </a:rPr>
              <a:t>4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7612707" y="313660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200" dirty="0">
                <a:solidFill>
                  <a:srgbClr val="FFC000"/>
                </a:solidFill>
              </a:rPr>
              <a:t>5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7522609" y="3136107"/>
            <a:ext cx="573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rgbClr val="FFC000"/>
                </a:solidFill>
              </a:rPr>
              <a:t>6</a:t>
            </a:r>
          </a:p>
        </p:txBody>
      </p:sp>
      <p:sp>
        <p:nvSpPr>
          <p:cNvPr id="29" name="Szövegdoboz 28"/>
          <p:cNvSpPr txBox="1"/>
          <p:nvPr/>
        </p:nvSpPr>
        <p:spPr>
          <a:xfrm>
            <a:off x="7625878" y="3136104"/>
            <a:ext cx="366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3200"/>
            </a:lvl1pPr>
          </a:lstStyle>
          <a:p>
            <a:r>
              <a:rPr lang="hu-HU" dirty="0">
                <a:solidFill>
                  <a:srgbClr val="92D050"/>
                </a:solidFill>
              </a:rPr>
              <a:t>7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7611948" y="313610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hu-HU"/>
            </a:defPPr>
            <a:lvl1pPr algn="ctr">
              <a:defRPr sz="3200"/>
            </a:lvl1pPr>
          </a:lstStyle>
          <a:p>
            <a:r>
              <a:rPr lang="hu-HU" dirty="0">
                <a:solidFill>
                  <a:srgbClr val="92D050"/>
                </a:solidFill>
              </a:rPr>
              <a:t>8</a:t>
            </a:r>
          </a:p>
        </p:txBody>
      </p:sp>
      <p:sp>
        <p:nvSpPr>
          <p:cNvPr id="31" name="Szövegdoboz 30"/>
          <p:cNvSpPr txBox="1"/>
          <p:nvPr/>
        </p:nvSpPr>
        <p:spPr>
          <a:xfrm>
            <a:off x="7365563" y="3136102"/>
            <a:ext cx="885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rgbClr val="00B050"/>
                </a:solidFill>
              </a:rPr>
              <a:t>9</a:t>
            </a:r>
          </a:p>
        </p:txBody>
      </p:sp>
      <p:sp>
        <p:nvSpPr>
          <p:cNvPr id="32" name="Szövegdoboz 31"/>
          <p:cNvSpPr txBox="1"/>
          <p:nvPr/>
        </p:nvSpPr>
        <p:spPr>
          <a:xfrm>
            <a:off x="7446686" y="3136612"/>
            <a:ext cx="723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33" name="Szövegdoboz 32"/>
          <p:cNvSpPr txBox="1"/>
          <p:nvPr/>
        </p:nvSpPr>
        <p:spPr>
          <a:xfrm>
            <a:off x="7529363" y="3136105"/>
            <a:ext cx="578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rgbClr val="FF0000"/>
                </a:solidFill>
              </a:rPr>
              <a:t>0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5561" y1="74830" x2="20179" y2="50340"/>
                        <a14:foregroundMark x1="37220" y1="89796" x2="29596" y2="86395"/>
                        <a14:backgroundMark x1="31390" y1="89796" x2="24664" y2="82993"/>
                        <a14:backgroundMark x1="27803" y1="86395" x2="24215" y2="80952"/>
                        <a14:backgroundMark x1="23318" y1="80272" x2="21973" y2="78231"/>
                        <a14:backgroundMark x1="23318" y1="78912" x2="23318" y2="78912"/>
                        <a14:backgroundMark x1="72197" y1="86395" x2="74439" y2="81633"/>
                        <a14:backgroundMark x1="75336" y1="81633" x2="76682" y2="78912"/>
                        <a14:backgroundMark x1="74888" y1="80272" x2="76233" y2="78912"/>
                        <a14:backgroundMark x1="77130" y1="77551" x2="78027" y2="75510"/>
                        <a14:backgroundMark x1="78027" y1="74830" x2="78475" y2="73469"/>
                        <a14:backgroundMark x1="78924" y1="71429" x2="79372" y2="69388"/>
                        <a14:backgroundMark x1="80269" y1="68707" x2="80269" y2="67347"/>
                        <a14:backgroundMark x1="80717" y1="64626" x2="81166" y2="64626"/>
                        <a14:backgroundMark x1="81166" y1="62585" x2="81166" y2="619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99" y="2529000"/>
            <a:ext cx="2735999" cy="1800000"/>
          </a:xfrm>
          <a:prstGeom prst="rect">
            <a:avLst/>
          </a:prstGeom>
        </p:spPr>
      </p:pic>
      <p:sp>
        <p:nvSpPr>
          <p:cNvPr id="3" name="Szövegdoboz 2">
            <a:hlinkClick r:id="rId5" action="ppaction://hlinksldjump"/>
          </p:cNvPr>
          <p:cNvSpPr txBox="1"/>
          <p:nvPr/>
        </p:nvSpPr>
        <p:spPr>
          <a:xfrm>
            <a:off x="7086016" y="3194224"/>
            <a:ext cx="1446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Tovább</a:t>
            </a:r>
            <a:endParaRPr lang="hu-HU" sz="2400" dirty="0">
              <a:solidFill>
                <a:schemeClr val="bg1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893" y="2110253"/>
            <a:ext cx="3628214" cy="272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4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7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6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00"/>
                            </p:stCondLst>
                            <p:childTnLst>
                              <p:par>
                                <p:cTn id="233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0" grpId="0" animBg="1"/>
      <p:bldP spid="21" grpId="0" animBg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 build="allAtOnce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40000" contras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17024" cy="1143000"/>
          </a:xfrm>
        </p:spPr>
        <p:txBody>
          <a:bodyPr>
            <a:noAutofit/>
          </a:bodyPr>
          <a:lstStyle/>
          <a:p>
            <a:r>
              <a:rPr lang="hu-H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Mire használod a számítógépet?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184172"/>
            <a:ext cx="2988000" cy="3239467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0696128" y="44388"/>
            <a:ext cx="1627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Tanulás</a:t>
            </a:r>
            <a:endParaRPr lang="hu-H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0800529" y="4734084"/>
            <a:ext cx="1418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Játék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9327201" y="6311715"/>
            <a:ext cx="4365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Információ</a:t>
            </a:r>
            <a:r>
              <a:rPr lang="hu-HU" sz="2800" dirty="0">
                <a:solidFill>
                  <a:srgbClr val="FFC000"/>
                </a:solidFill>
              </a:rPr>
              <a:t> </a:t>
            </a:r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keresése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-2810642" y="3409836"/>
            <a:ext cx="2163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Levelezés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9014668" y="1814638"/>
            <a:ext cx="4990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Közösségi oldalak használata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-3167520" y="1916402"/>
            <a:ext cx="2877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vásárlás</a:t>
            </a:r>
            <a:endParaRPr lang="hu-H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-2958952" y="476672"/>
            <a:ext cx="246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Zenehallgatás</a:t>
            </a:r>
          </a:p>
        </p:txBody>
      </p:sp>
      <p:sp>
        <p:nvSpPr>
          <p:cNvPr id="16" name="Akciógomb: Egyéni 15">
            <a:hlinkClick r:id="rId5" action="ppaction://hlinksldjump" highlightClick="1"/>
          </p:cNvPr>
          <p:cNvSpPr/>
          <p:nvPr/>
        </p:nvSpPr>
        <p:spPr>
          <a:xfrm>
            <a:off x="7809234" y="6404048"/>
            <a:ext cx="1205435" cy="338554"/>
          </a:xfrm>
          <a:prstGeom prst="actionButtonBlank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Vége</a:t>
            </a:r>
            <a:endParaRPr lang="hu-HU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zövegdoboz 17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5410522" y="6404048"/>
            <a:ext cx="1198563" cy="338554"/>
          </a:xfrm>
          <a:prstGeom prst="rect">
            <a:avLst/>
          </a:prstGeom>
          <a:solidFill>
            <a:srgbClr val="000000">
              <a:alpha val="117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hu-HU" altLang="hu-HU" sz="1600" dirty="0" smtClean="0">
                <a:solidFill>
                  <a:schemeClr val="bg1"/>
                </a:solidFill>
              </a:rPr>
              <a:t>Vissza</a:t>
            </a:r>
            <a:endParaRPr lang="hu-HU" altLang="hu-HU" sz="1600" dirty="0">
              <a:solidFill>
                <a:schemeClr val="bg1"/>
              </a:solidFill>
            </a:endParaRPr>
          </a:p>
        </p:txBody>
      </p:sp>
      <p:sp>
        <p:nvSpPr>
          <p:cNvPr id="20" name="Szövegdoboz 19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6609085" y="6404048"/>
            <a:ext cx="1200150" cy="338554"/>
          </a:xfrm>
          <a:prstGeom prst="rect">
            <a:avLst/>
          </a:prstGeom>
          <a:solidFill>
            <a:srgbClr val="000000">
              <a:alpha val="117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hu-HU" altLang="hu-HU" sz="1600" dirty="0" smtClean="0">
                <a:solidFill>
                  <a:schemeClr val="bg1"/>
                </a:solidFill>
              </a:rPr>
              <a:t>Menü</a:t>
            </a:r>
            <a:endParaRPr lang="hu-HU" altLang="hu-HU" sz="1600" dirty="0">
              <a:solidFill>
                <a:schemeClr val="bg1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-3687191" y="6311715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Programok futtatása</a:t>
            </a:r>
            <a:endParaRPr lang="hu-H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-2834153" y="4995694"/>
            <a:ext cx="2210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Böngészés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9972675" y="3284984"/>
            <a:ext cx="3305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Videó szerkesztés</a:t>
            </a:r>
            <a:endParaRPr lang="hu-H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16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sh dir="r"/>
      </p:transition>
    </mc:Choice>
    <mc:Fallback xmlns="">
      <p:transition spd="slow" advClick="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0.55278 -0.36389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39" y="-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-1.08941 0.29791 " pathEditMode="relative" rAng="0" ptsTypes="AA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479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90955 0.33981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69" y="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-0.49097 -0.18519 " pathEditMode="relative" rAng="0" ptsTypes="AA">
                                      <p:cBhvr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49" y="-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42135 -0.27686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59" y="-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-0.76649 -0.25995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33" y="-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0.31875 0.25856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22222E-6 L -0.91615 0.40717 " pathEditMode="relative" rAng="0" ptsTypes="AA">
                                      <p:cBhvr>
                                        <p:cTn id="2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16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57882 -0.01713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41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-0.86892 -0.08032 " pathEditMode="relative" rAng="0" ptsTypes="AA">
                                      <p:cBhvr>
                                        <p:cTn id="3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55" y="-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7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2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4" grpId="0"/>
      <p:bldP spid="15" grpId="0"/>
      <p:bldP spid="16" grpId="0" animBg="1"/>
      <p:bldP spid="18" grpId="0" animBg="1"/>
      <p:bldP spid="20" grpId="0" animBg="1"/>
      <p:bldP spid="21" grpId="0"/>
      <p:bldP spid="2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zövegdoboz 19"/>
          <p:cNvSpPr txBox="1"/>
          <p:nvPr/>
        </p:nvSpPr>
        <p:spPr>
          <a:xfrm>
            <a:off x="2772000" y="2839803"/>
            <a:ext cx="36000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APPLE</a:t>
            </a:r>
            <a:endParaRPr lang="hu-HU" dirty="0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0508" y1="67072" x2="40508" y2="67072"/>
                        <a14:foregroundMark x1="44635" y1="60581" x2="44635" y2="60581"/>
                        <a14:foregroundMark x1="66794" y1="54564" x2="66794" y2="54564"/>
                        <a14:foregroundMark x1="65524" y1="43070" x2="54413" y2="37052"/>
                        <a14:foregroundMark x1="58095" y1="45707" x2="52508" y2="38337"/>
                        <a14:foregroundMark x1="53524" y1="34415" x2="59365" y2="17647"/>
                        <a14:foregroundMark x1="73206" y1="43205" x2="38794" y2="80122"/>
                        <a14:foregroundMark x1="58476" y1="82623" x2="24444" y2="32116"/>
                        <a14:foregroundMark x1="42540" y1="24273" x2="37206" y2="66126"/>
                        <a14:foregroundMark x1="68254" y1="63624" x2="39048" y2="20554"/>
                        <a14:foregroundMark x1="46603" y1="17918" x2="44127" y2="83367"/>
                        <a14:foregroundMark x1="34095" y1="81001" x2="74667" y2="53482"/>
                        <a14:foregroundMark x1="81714" y1="75524" x2="83365" y2="30156"/>
                        <a14:foregroundMark x1="83937" y1="47329" x2="65143" y2="18053"/>
                        <a14:foregroundMark x1="82984" y1="36917" x2="64635" y2="16836"/>
                        <a14:foregroundMark x1="75556" y1="31237" x2="19111" y2="36241"/>
                        <a14:foregroundMark x1="24444" y1="35700" x2="43873" y2="16700"/>
                        <a14:foregroundMark x1="52317" y1="18864" x2="31111" y2="18729"/>
                        <a14:foregroundMark x1="39302" y1="32116" x2="30857" y2="46518"/>
                        <a14:foregroundMark x1="30667" y1="80392" x2="59937" y2="86680"/>
                        <a14:foregroundMark x1="72063" y1="79310" x2="54159" y2="87627"/>
                        <a14:foregroundMark x1="71937" y1="76809" x2="69841" y2="42664"/>
                        <a14:foregroundMark x1="74667" y1="72211" x2="73968" y2="37255"/>
                        <a14:foregroundMark x1="59436" y1="72979" x2="59436" y2="72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87" y="2525057"/>
            <a:ext cx="1916825" cy="1800000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0508" y1="67072" x2="40508" y2="67072"/>
                        <a14:foregroundMark x1="44635" y1="60581" x2="44635" y2="60581"/>
                        <a14:foregroundMark x1="66794" y1="54564" x2="66794" y2="54564"/>
                        <a14:foregroundMark x1="65524" y1="43070" x2="54413" y2="37052"/>
                        <a14:foregroundMark x1="58095" y1="45707" x2="52508" y2="38337"/>
                        <a14:foregroundMark x1="53524" y1="34415" x2="59365" y2="17647"/>
                        <a14:foregroundMark x1="73206" y1="43205" x2="38794" y2="80122"/>
                        <a14:foregroundMark x1="58476" y1="82623" x2="24444" y2="32116"/>
                        <a14:foregroundMark x1="42540" y1="24273" x2="37206" y2="66126"/>
                        <a14:foregroundMark x1="68254" y1="63624" x2="39048" y2="20554"/>
                        <a14:foregroundMark x1="46603" y1="17918" x2="44127" y2="83367"/>
                        <a14:foregroundMark x1="34095" y1="81001" x2="74667" y2="53482"/>
                        <a14:foregroundMark x1="81714" y1="75524" x2="83365" y2="30156"/>
                        <a14:foregroundMark x1="83937" y1="47329" x2="65143" y2="18053"/>
                        <a14:foregroundMark x1="82984" y1="36917" x2="64635" y2="16836"/>
                        <a14:foregroundMark x1="75556" y1="31237" x2="19111" y2="36241"/>
                        <a14:foregroundMark x1="24444" y1="35700" x2="43873" y2="16700"/>
                        <a14:foregroundMark x1="52317" y1="18864" x2="31111" y2="18729"/>
                        <a14:foregroundMark x1="39302" y1="32116" x2="30857" y2="46518"/>
                        <a14:foregroundMark x1="30667" y1="80392" x2="59937" y2="86680"/>
                        <a14:foregroundMark x1="72063" y1="79310" x2="54159" y2="87627"/>
                        <a14:foregroundMark x1="71937" y1="76809" x2="69841" y2="42664"/>
                        <a14:foregroundMark x1="74667" y1="72211" x2="73968" y2="37255"/>
                        <a14:foregroundMark x1="59436" y1="72979" x2="59436" y2="72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86" y="2525057"/>
            <a:ext cx="1916825" cy="1800000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0508" y1="67072" x2="40508" y2="67072"/>
                        <a14:foregroundMark x1="44635" y1="60581" x2="44635" y2="60581"/>
                        <a14:foregroundMark x1="66794" y1="54564" x2="66794" y2="54564"/>
                        <a14:foregroundMark x1="65524" y1="43070" x2="54413" y2="37052"/>
                        <a14:foregroundMark x1="58095" y1="45707" x2="52508" y2="38337"/>
                        <a14:foregroundMark x1="53524" y1="34415" x2="59365" y2="17647"/>
                        <a14:foregroundMark x1="73206" y1="43205" x2="38794" y2="80122"/>
                        <a14:foregroundMark x1="58476" y1="82623" x2="24444" y2="32116"/>
                        <a14:foregroundMark x1="42540" y1="24273" x2="37206" y2="66126"/>
                        <a14:foregroundMark x1="68254" y1="63624" x2="39048" y2="20554"/>
                        <a14:foregroundMark x1="46603" y1="17918" x2="44127" y2="83367"/>
                        <a14:foregroundMark x1="34095" y1="81001" x2="74667" y2="53482"/>
                        <a14:foregroundMark x1="81714" y1="75524" x2="83365" y2="30156"/>
                        <a14:foregroundMark x1="83937" y1="47329" x2="65143" y2="18053"/>
                        <a14:foregroundMark x1="82984" y1="36917" x2="64635" y2="16836"/>
                        <a14:foregroundMark x1="75556" y1="31237" x2="19111" y2="36241"/>
                        <a14:foregroundMark x1="24444" y1="35700" x2="43873" y2="16700"/>
                        <a14:foregroundMark x1="52317" y1="18864" x2="31111" y2="18729"/>
                        <a14:foregroundMark x1="39302" y1="32116" x2="30857" y2="46518"/>
                        <a14:foregroundMark x1="30667" y1="80392" x2="59937" y2="86680"/>
                        <a14:foregroundMark x1="72063" y1="79310" x2="54159" y2="87627"/>
                        <a14:foregroundMark x1="71937" y1="76809" x2="69841" y2="42664"/>
                        <a14:foregroundMark x1="74667" y1="72211" x2="73968" y2="37255"/>
                        <a14:foregroundMark x1="59436" y1="72979" x2="59436" y2="72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87" y="2485114"/>
            <a:ext cx="1916825" cy="1800000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0508" y1="67072" x2="40508" y2="67072"/>
                        <a14:foregroundMark x1="44635" y1="60581" x2="44635" y2="60581"/>
                        <a14:foregroundMark x1="66794" y1="54564" x2="66794" y2="54564"/>
                        <a14:foregroundMark x1="65524" y1="43070" x2="54413" y2="37052"/>
                        <a14:foregroundMark x1="58095" y1="45707" x2="52508" y2="38337"/>
                        <a14:foregroundMark x1="53524" y1="34415" x2="59365" y2="17647"/>
                        <a14:foregroundMark x1="73206" y1="43205" x2="38794" y2="80122"/>
                        <a14:foregroundMark x1="58476" y1="82623" x2="24444" y2="32116"/>
                        <a14:foregroundMark x1="42540" y1="24273" x2="37206" y2="66126"/>
                        <a14:foregroundMark x1="68254" y1="63624" x2="39048" y2="20554"/>
                        <a14:foregroundMark x1="46603" y1="17918" x2="44127" y2="83367"/>
                        <a14:foregroundMark x1="34095" y1="81001" x2="74667" y2="53482"/>
                        <a14:foregroundMark x1="81714" y1="75524" x2="83365" y2="30156"/>
                        <a14:foregroundMark x1="83937" y1="47329" x2="65143" y2="18053"/>
                        <a14:foregroundMark x1="82984" y1="36917" x2="64635" y2="16836"/>
                        <a14:foregroundMark x1="75556" y1="31237" x2="19111" y2="36241"/>
                        <a14:foregroundMark x1="24444" y1="35700" x2="43873" y2="16700"/>
                        <a14:foregroundMark x1="52317" y1="18864" x2="31111" y2="18729"/>
                        <a14:foregroundMark x1="39302" y1="32116" x2="30857" y2="46518"/>
                        <a14:foregroundMark x1="30667" y1="80392" x2="59937" y2="86680"/>
                        <a14:foregroundMark x1="72063" y1="79310" x2="54159" y2="87627"/>
                        <a14:foregroundMark x1="71937" y1="76809" x2="69841" y2="42664"/>
                        <a14:foregroundMark x1="74667" y1="72211" x2="73968" y2="37255"/>
                        <a14:foregroundMark x1="59436" y1="72979" x2="59436" y2="72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85" y="2525057"/>
            <a:ext cx="1916825" cy="1800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Kérdések</a:t>
            </a:r>
            <a:endParaRPr lang="hu-HU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Dátum helye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hu-HU" sz="1800" dirty="0" smtClean="0"/>
              <a:t>Lepenye Ambrus</a:t>
            </a:r>
          </a:p>
        </p:txBody>
      </p:sp>
      <p:sp>
        <p:nvSpPr>
          <p:cNvPr id="5" name="Akciógomb: Egyéni 4">
            <a:hlinkClick r:id="rId4" action="ppaction://hlinksldjump" highlightClick="1"/>
          </p:cNvPr>
          <p:cNvSpPr/>
          <p:nvPr/>
        </p:nvSpPr>
        <p:spPr>
          <a:xfrm>
            <a:off x="7809234" y="6404048"/>
            <a:ext cx="1205435" cy="338554"/>
          </a:xfrm>
          <a:prstGeom prst="actionButtonBlank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Vége</a:t>
            </a:r>
            <a:endParaRPr lang="hu-HU" sz="1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zövegdoboz 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609085" y="6404048"/>
            <a:ext cx="1200150" cy="338554"/>
          </a:xfrm>
          <a:prstGeom prst="rect">
            <a:avLst/>
          </a:prstGeom>
          <a:solidFill>
            <a:srgbClr val="000000">
              <a:alpha val="117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hu-HU" altLang="hu-HU" sz="1600" dirty="0" smtClean="0">
                <a:solidFill>
                  <a:schemeClr val="bg1"/>
                </a:solidFill>
              </a:rPr>
              <a:t>Menü</a:t>
            </a:r>
            <a:endParaRPr lang="hu-HU" altLang="hu-HU" sz="1600" dirty="0">
              <a:solidFill>
                <a:schemeClr val="bg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659323" y="1522329"/>
            <a:ext cx="7825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Melyik márka logója nem található az 1. dián?</a:t>
            </a:r>
            <a:endParaRPr lang="hu-H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2772000" y="2290666"/>
            <a:ext cx="36000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ASUS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2772000" y="3911371"/>
            <a:ext cx="36000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DELL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2772000" y="3364216"/>
            <a:ext cx="36000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ZUSE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2772000" y="4462082"/>
            <a:ext cx="36000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Lenovo</a:t>
            </a:r>
            <a:endParaRPr lang="hu-HU" dirty="0"/>
          </a:p>
        </p:txBody>
      </p:sp>
      <p:sp>
        <p:nvSpPr>
          <p:cNvPr id="22" name="Folyamatábra: Másik feldolgozás 21"/>
          <p:cNvSpPr/>
          <p:nvPr/>
        </p:nvSpPr>
        <p:spPr>
          <a:xfrm>
            <a:off x="7269234" y="2889000"/>
            <a:ext cx="1080000" cy="1080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Szövegdoboz 22"/>
          <p:cNvSpPr txBox="1"/>
          <p:nvPr/>
        </p:nvSpPr>
        <p:spPr>
          <a:xfrm>
            <a:off x="7471876" y="3136612"/>
            <a:ext cx="674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rgbClr val="FF0000"/>
                </a:solidFill>
              </a:rPr>
              <a:t>1</a:t>
            </a:r>
            <a:endParaRPr lang="hu-HU" sz="3200" dirty="0">
              <a:solidFill>
                <a:srgbClr val="FF0000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7471876" y="3136610"/>
            <a:ext cx="67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7612707" y="313661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Szövegdoboz 25"/>
          <p:cNvSpPr txBox="1"/>
          <p:nvPr/>
        </p:nvSpPr>
        <p:spPr>
          <a:xfrm>
            <a:off x="7673218" y="3136609"/>
            <a:ext cx="272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rgbClr val="FFC000"/>
                </a:solidFill>
              </a:rPr>
              <a:t>4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7612707" y="313660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200" dirty="0">
                <a:solidFill>
                  <a:srgbClr val="FFC000"/>
                </a:solidFill>
              </a:rPr>
              <a:t>5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7522609" y="3136107"/>
            <a:ext cx="573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rgbClr val="FFC000"/>
                </a:solidFill>
              </a:rPr>
              <a:t>6</a:t>
            </a:r>
          </a:p>
        </p:txBody>
      </p:sp>
      <p:sp>
        <p:nvSpPr>
          <p:cNvPr id="29" name="Szövegdoboz 28"/>
          <p:cNvSpPr txBox="1"/>
          <p:nvPr/>
        </p:nvSpPr>
        <p:spPr>
          <a:xfrm>
            <a:off x="7625878" y="3136104"/>
            <a:ext cx="366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3200"/>
            </a:lvl1pPr>
          </a:lstStyle>
          <a:p>
            <a:r>
              <a:rPr lang="hu-HU" dirty="0">
                <a:solidFill>
                  <a:srgbClr val="92D050"/>
                </a:solidFill>
              </a:rPr>
              <a:t>7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7611948" y="313610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hu-HU"/>
            </a:defPPr>
            <a:lvl1pPr algn="ctr">
              <a:defRPr sz="3200"/>
            </a:lvl1pPr>
          </a:lstStyle>
          <a:p>
            <a:r>
              <a:rPr lang="hu-HU" dirty="0">
                <a:solidFill>
                  <a:srgbClr val="92D050"/>
                </a:solidFill>
              </a:rPr>
              <a:t>8</a:t>
            </a:r>
          </a:p>
        </p:txBody>
      </p:sp>
      <p:sp>
        <p:nvSpPr>
          <p:cNvPr id="31" name="Szövegdoboz 30"/>
          <p:cNvSpPr txBox="1"/>
          <p:nvPr/>
        </p:nvSpPr>
        <p:spPr>
          <a:xfrm>
            <a:off x="7365563" y="3136102"/>
            <a:ext cx="885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rgbClr val="00B050"/>
                </a:solidFill>
              </a:rPr>
              <a:t>9</a:t>
            </a:r>
          </a:p>
        </p:txBody>
      </p:sp>
      <p:sp>
        <p:nvSpPr>
          <p:cNvPr id="32" name="Szövegdoboz 31"/>
          <p:cNvSpPr txBox="1"/>
          <p:nvPr/>
        </p:nvSpPr>
        <p:spPr>
          <a:xfrm>
            <a:off x="7446686" y="3136612"/>
            <a:ext cx="723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33" name="Szövegdoboz 32"/>
          <p:cNvSpPr txBox="1"/>
          <p:nvPr/>
        </p:nvSpPr>
        <p:spPr>
          <a:xfrm>
            <a:off x="7529363" y="3136105"/>
            <a:ext cx="578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rgbClr val="FF0000"/>
                </a:solidFill>
              </a:rPr>
              <a:t>0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5561" y1="74830" x2="20179" y2="50340"/>
                        <a14:foregroundMark x1="37220" y1="89796" x2="29596" y2="86395"/>
                        <a14:backgroundMark x1="31390" y1="89796" x2="24664" y2="82993"/>
                        <a14:backgroundMark x1="27803" y1="86395" x2="24215" y2="80952"/>
                        <a14:backgroundMark x1="23318" y1="80272" x2="21973" y2="78231"/>
                        <a14:backgroundMark x1="23318" y1="78912" x2="23318" y2="78912"/>
                        <a14:backgroundMark x1="72197" y1="86395" x2="74439" y2="81633"/>
                        <a14:backgroundMark x1="75336" y1="81633" x2="76682" y2="78912"/>
                        <a14:backgroundMark x1="74888" y1="80272" x2="76233" y2="78912"/>
                        <a14:backgroundMark x1="77130" y1="77551" x2="78027" y2="75510"/>
                        <a14:backgroundMark x1="78027" y1="74830" x2="78475" y2="73469"/>
                        <a14:backgroundMark x1="78924" y1="71429" x2="79372" y2="69388"/>
                        <a14:backgroundMark x1="80269" y1="68707" x2="80269" y2="67347"/>
                        <a14:backgroundMark x1="80717" y1="64626" x2="81166" y2="64626"/>
                        <a14:backgroundMark x1="81166" y1="62585" x2="81166" y2="619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99" y="2529000"/>
            <a:ext cx="2735999" cy="1800000"/>
          </a:xfrm>
          <a:prstGeom prst="rect">
            <a:avLst/>
          </a:prstGeom>
        </p:spPr>
      </p:pic>
      <p:sp>
        <p:nvSpPr>
          <p:cNvPr id="3" name="Szövegdoboz 2">
            <a:hlinkClick r:id="rId8" action="ppaction://hlinksldjump"/>
          </p:cNvPr>
          <p:cNvSpPr txBox="1"/>
          <p:nvPr/>
        </p:nvSpPr>
        <p:spPr>
          <a:xfrm>
            <a:off x="7086016" y="3194224"/>
            <a:ext cx="1446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Tovább</a:t>
            </a:r>
            <a:endParaRPr lang="hu-HU" sz="2400" dirty="0">
              <a:solidFill>
                <a:schemeClr val="bg1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893" y="2110250"/>
            <a:ext cx="3628214" cy="272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6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7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6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00"/>
                            </p:stCondLst>
                            <p:childTnLst>
                              <p:par>
                                <p:cTn id="233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0" grpId="0" animBg="1"/>
      <p:bldP spid="14" grpId="0" animBg="1"/>
      <p:bldP spid="18" grpId="0" animBg="1"/>
      <p:bldP spid="19" grpId="0" animBg="1"/>
      <p:bldP spid="21" grpId="0" animBg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 build="allAtOnce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40000" contras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95375"/>
            <a:ext cx="8229600" cy="524711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Weboldalak:</a:t>
            </a:r>
          </a:p>
          <a:p>
            <a:pPr marL="0" indent="0">
              <a:buNone/>
            </a:pP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Ajánlott forrásoknál felsorolt weboldalak.</a:t>
            </a:r>
            <a:r>
              <a:rPr lang="hu-HU" sz="2400" dirty="0" smtClean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400" dirty="0" smtClean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ipon.hu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pcx.hu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ark.intel.com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Alaplapok</a:t>
            </a:r>
            <a:endParaRPr lang="hu-H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Képek:</a:t>
            </a:r>
          </a:p>
          <a:p>
            <a:pPr marL="0" indent="0" algn="just">
              <a:buNone/>
            </a:pPr>
            <a:r>
              <a:rPr lang="hu-H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Asus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 </a:t>
            </a:r>
            <a:r>
              <a:rPr lang="hu-H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logo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Lenovo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 </a:t>
            </a:r>
            <a:r>
              <a:rPr lang="hu-H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logo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Samsung </a:t>
            </a:r>
            <a:r>
              <a:rPr lang="hu-H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logo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Dell </a:t>
            </a:r>
            <a:r>
              <a:rPr lang="hu-H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logo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HP </a:t>
            </a:r>
            <a:r>
              <a:rPr lang="hu-H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logo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IBM </a:t>
            </a:r>
            <a:r>
              <a:rPr lang="hu-H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logo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Zuse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 </a:t>
            </a:r>
            <a:r>
              <a:rPr lang="hu-H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logo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Lenovo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 monitor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6"/>
              </a:rPr>
              <a:t>Nyomtató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7"/>
              </a:rPr>
              <a:t>Egér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8"/>
              </a:rPr>
              <a:t>Billentyűzet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9"/>
              </a:rPr>
              <a:t>Hangszóró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0"/>
              </a:rPr>
              <a:t>Billentyűzetet nyomkodó ember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1"/>
              </a:rPr>
              <a:t>Számítógép perifériákkal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2"/>
              </a:rPr>
              <a:t>Laptop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3"/>
              </a:rPr>
              <a:t>„8 magos” processzor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4"/>
              </a:rPr>
              <a:t>Mosolygó számítógép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5"/>
              </a:rPr>
              <a:t>Mikrofon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6"/>
              </a:rPr>
              <a:t>i5 processzor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7"/>
              </a:rPr>
              <a:t>i7 processzor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8"/>
              </a:rPr>
              <a:t>Diagram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9"/>
              </a:rPr>
              <a:t>SSD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0"/>
              </a:rPr>
              <a:t>HDD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1"/>
              </a:rPr>
              <a:t>Videokártya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2"/>
              </a:rPr>
              <a:t>nVidia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3"/>
              </a:rPr>
              <a:t>Gépház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4"/>
              </a:rPr>
              <a:t>TP-Link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5"/>
              </a:rPr>
              <a:t>Like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6"/>
              </a:rPr>
              <a:t>Don’t </a:t>
            </a:r>
            <a:r>
              <a:rPr lang="hu-HU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6"/>
              </a:rPr>
              <a:t>like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7"/>
              </a:rPr>
              <a:t>Start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8"/>
              </a:rPr>
              <a:t>Kontroller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9"/>
              </a:rPr>
              <a:t>Kingston ram</a:t>
            </a:r>
            <a:endParaRPr lang="hu-HU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Használt programok:</a:t>
            </a:r>
          </a:p>
          <a:p>
            <a:pPr marL="0" indent="0">
              <a:buNone/>
            </a:pP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Microsoft 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endParaRPr lang="hu-H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" y="332656"/>
            <a:ext cx="9143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Források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0" y="6342492"/>
            <a:ext cx="421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ln w="315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Köszönöm a figyelmet!</a:t>
            </a:r>
          </a:p>
        </p:txBody>
      </p:sp>
      <p:sp>
        <p:nvSpPr>
          <p:cNvPr id="6" name="Akciógomb: Egyéni 5">
            <a:hlinkClick r:id="" action="ppaction://hlinkshowjump?jump=endshow" highlightClick="1"/>
          </p:cNvPr>
          <p:cNvSpPr/>
          <p:nvPr/>
        </p:nvSpPr>
        <p:spPr>
          <a:xfrm>
            <a:off x="7809234" y="6404048"/>
            <a:ext cx="1205435" cy="338554"/>
          </a:xfrm>
          <a:prstGeom prst="actionButtonBlank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Kilépés</a:t>
            </a:r>
            <a:endParaRPr lang="hu-HU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Szövegdoboz 17">
            <a:hlinkClick r:id="rId40" action="ppaction://hlinksldjump"/>
          </p:cNvPr>
          <p:cNvSpPr txBox="1">
            <a:spLocks noChangeArrowheads="1"/>
          </p:cNvSpPr>
          <p:nvPr/>
        </p:nvSpPr>
        <p:spPr bwMode="auto">
          <a:xfrm>
            <a:off x="4211960" y="6404048"/>
            <a:ext cx="1198563" cy="338554"/>
          </a:xfrm>
          <a:prstGeom prst="rect">
            <a:avLst/>
          </a:prstGeom>
          <a:solidFill>
            <a:srgbClr val="000000">
              <a:alpha val="117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hu-HU" altLang="hu-HU" sz="1600" dirty="0" smtClean="0">
                <a:solidFill>
                  <a:schemeClr val="bg1"/>
                </a:solidFill>
              </a:rPr>
              <a:t>Az elejére</a:t>
            </a:r>
            <a:endParaRPr lang="hu-HU" altLang="hu-HU" sz="1600" dirty="0">
              <a:solidFill>
                <a:schemeClr val="bg1"/>
              </a:solidFill>
            </a:endParaRPr>
          </a:p>
        </p:txBody>
      </p:sp>
      <p:sp>
        <p:nvSpPr>
          <p:cNvPr id="9" name="Szövegdoboz 18">
            <a:hlinkClick r:id="rId41" action="ppaction://hlinksldjump"/>
          </p:cNvPr>
          <p:cNvSpPr txBox="1">
            <a:spLocks noChangeArrowheads="1"/>
          </p:cNvSpPr>
          <p:nvPr/>
        </p:nvSpPr>
        <p:spPr bwMode="auto">
          <a:xfrm>
            <a:off x="5410523" y="6404048"/>
            <a:ext cx="1198562" cy="338554"/>
          </a:xfrm>
          <a:prstGeom prst="rect">
            <a:avLst/>
          </a:prstGeom>
          <a:solidFill>
            <a:srgbClr val="000000">
              <a:alpha val="117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hu-HU" altLang="hu-HU" sz="1600" dirty="0" smtClean="0">
                <a:solidFill>
                  <a:schemeClr val="bg1"/>
                </a:solidFill>
              </a:rPr>
              <a:t>Kérdések</a:t>
            </a:r>
            <a:endParaRPr lang="hu-HU" altLang="hu-HU" sz="1600" dirty="0">
              <a:solidFill>
                <a:schemeClr val="bg1"/>
              </a:solidFill>
            </a:endParaRPr>
          </a:p>
        </p:txBody>
      </p:sp>
      <p:sp>
        <p:nvSpPr>
          <p:cNvPr id="10" name="Szövegdoboz 19">
            <a:hlinkClick r:id="rId42" action="ppaction://hlinksldjump"/>
          </p:cNvPr>
          <p:cNvSpPr txBox="1">
            <a:spLocks noChangeArrowheads="1"/>
          </p:cNvSpPr>
          <p:nvPr/>
        </p:nvSpPr>
        <p:spPr bwMode="auto">
          <a:xfrm>
            <a:off x="6609085" y="6404048"/>
            <a:ext cx="1200150" cy="338554"/>
          </a:xfrm>
          <a:prstGeom prst="rect">
            <a:avLst/>
          </a:prstGeom>
          <a:solidFill>
            <a:srgbClr val="000000">
              <a:alpha val="117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hu-HU" altLang="hu-HU" sz="1600" dirty="0" smtClean="0">
                <a:solidFill>
                  <a:schemeClr val="bg1"/>
                </a:solidFill>
              </a:rPr>
              <a:t>Menü</a:t>
            </a:r>
            <a:endParaRPr lang="hu-HU" altLang="hu-H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30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sh dir="d"/>
      </p:transition>
    </mc:Choice>
    <mc:Fallback xmlns="">
      <p:transition spd="slow" advClick="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Menü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176882976"/>
              </p:ext>
            </p:extLst>
          </p:nvPr>
        </p:nvGraphicFramePr>
        <p:xfrm>
          <a:off x="1524000" y="1397000"/>
          <a:ext cx="6096000" cy="390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Dátum helye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hu-HU" sz="1800" dirty="0">
                <a:solidFill>
                  <a:schemeClr val="bg1">
                    <a:lumMod val="65000"/>
                  </a:schemeClr>
                </a:solidFill>
              </a:rPr>
              <a:t>Lepenye</a:t>
            </a:r>
            <a:r>
              <a:rPr lang="hu-HU" sz="1800" dirty="0" smtClean="0"/>
              <a:t> </a:t>
            </a:r>
            <a:r>
              <a:rPr lang="hu-HU" sz="1800" dirty="0">
                <a:solidFill>
                  <a:schemeClr val="bg1">
                    <a:lumMod val="65000"/>
                  </a:schemeClr>
                </a:solidFill>
              </a:rPr>
              <a:t>Ambrus</a:t>
            </a:r>
          </a:p>
        </p:txBody>
      </p:sp>
      <p:sp>
        <p:nvSpPr>
          <p:cNvPr id="18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hu-HU" sz="1800" dirty="0" smtClean="0">
                <a:solidFill>
                  <a:schemeClr val="bg1">
                    <a:lumMod val="65000"/>
                  </a:schemeClr>
                </a:solidFill>
              </a:rPr>
              <a:t>Óbudai Gimnázium</a:t>
            </a:r>
            <a:endParaRPr lang="hu-HU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1167" y1="24590" x2="11167" y2="24590"/>
                        <a14:foregroundMark x1="7333" y1="28780" x2="7333" y2="28780"/>
                        <a14:foregroundMark x1="10667" y1="22040" x2="10667" y2="22040"/>
                        <a14:foregroundMark x1="6333" y1="22040" x2="6333" y2="22040"/>
                        <a14:foregroundMark x1="5833" y1="19854" x2="5833" y2="19854"/>
                        <a14:foregroundMark x1="90500" y1="65392" x2="90500" y2="65392"/>
                        <a14:foregroundMark x1="94000" y1="63206" x2="94000" y2="63206"/>
                        <a14:foregroundMark x1="51833" y1="30783" x2="51833" y2="30783"/>
                        <a14:foregroundMark x1="49667" y1="28415" x2="49667" y2="28415"/>
                        <a14:foregroundMark x1="44333" y1="30783" x2="44333" y2="30783"/>
                        <a14:foregroundMark x1="40500" y1="32605" x2="40500" y2="32605"/>
                        <a14:foregroundMark x1="37833" y1="32605" x2="37833" y2="32605"/>
                        <a14:foregroundMark x1="37333" y1="30783" x2="37333" y2="30783"/>
                        <a14:foregroundMark x1="37333" y1="30237" x2="37333" y2="30237"/>
                        <a14:foregroundMark x1="37833" y1="27322" x2="37833" y2="27322"/>
                        <a14:foregroundMark x1="40500" y1="27322" x2="40500" y2="27322"/>
                        <a14:foregroundMark x1="41667" y1="27322" x2="41667" y2="27322"/>
                        <a14:foregroundMark x1="41667" y1="27322" x2="41667" y2="27322"/>
                        <a14:foregroundMark x1="41667" y1="26047" x2="46500" y2="24408"/>
                        <a14:foregroundMark x1="52333" y1="23133" x2="52333" y2="23133"/>
                        <a14:foregroundMark x1="54500" y1="23133" x2="54500" y2="23133"/>
                        <a14:foregroundMark x1="54000" y1="23133" x2="52833" y2="24954"/>
                        <a14:foregroundMark x1="52833" y1="24954" x2="52833" y2="24954"/>
                        <a14:foregroundMark x1="52833" y1="25501" x2="52833" y2="25501"/>
                        <a14:foregroundMark x1="54000" y1="25501" x2="54000" y2="25501"/>
                        <a14:foregroundMark x1="54500" y1="24954" x2="54500" y2="24954"/>
                        <a14:foregroundMark x1="54500" y1="23862" x2="54500" y2="23862"/>
                        <a14:foregroundMark x1="54500" y1="23862" x2="54500" y2="23862"/>
                        <a14:foregroundMark x1="54500" y1="23862" x2="54500" y2="23862"/>
                        <a14:foregroundMark x1="54500" y1="23862" x2="54500" y2="23862"/>
                        <a14:foregroundMark x1="54500" y1="23862" x2="54500" y2="23862"/>
                        <a14:foregroundMark x1="54500" y1="23862" x2="54500" y2="23862"/>
                        <a14:foregroundMark x1="54500" y1="23862" x2="54500" y2="23862"/>
                        <a14:foregroundMark x1="54500" y1="23862" x2="54500" y2="23862"/>
                        <a14:foregroundMark x1="54500" y1="23862" x2="54500" y2="23862"/>
                        <a14:foregroundMark x1="54500" y1="23862" x2="54500" y2="23862"/>
                        <a14:foregroundMark x1="13667" y1="21494" x2="13667" y2="21494"/>
                        <a14:foregroundMark x1="13667" y1="16758" x2="13667" y2="16758"/>
                        <a14:foregroundMark x1="8167" y1="23133" x2="8167" y2="23133"/>
                        <a14:foregroundMark x1="7167" y1="20219" x2="7167" y2="20219"/>
                        <a14:foregroundMark x1="92254" y1="72308" x2="92254" y2="72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469" y="4868656"/>
            <a:ext cx="1770504" cy="1620000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0215" y1="66471" x2="10215" y2="66471"/>
                        <a14:foregroundMark x1="8602" y1="64118" x2="8602" y2="64118"/>
                        <a14:foregroundMark x1="92473" y1="24118" x2="92473" y2="24118"/>
                        <a14:foregroundMark x1="61828" y1="25882" x2="61828" y2="25882"/>
                        <a14:foregroundMark x1="50538" y1="28824" x2="50538" y2="28824"/>
                        <a14:foregroundMark x1="48387" y1="24118" x2="48387" y2="24118"/>
                        <a14:foregroundMark x1="53763" y1="74118" x2="59140" y2="29412"/>
                        <a14:foregroundMark x1="10753" y1="65882" x2="10753" y2="65882"/>
                        <a14:foregroundMark x1="11828" y1="60000" x2="11828" y2="60000"/>
                        <a14:foregroundMark x1="5914" y1="66471" x2="5914" y2="66471"/>
                        <a14:foregroundMark x1="87097" y1="14118" x2="87097" y2="14118"/>
                        <a14:foregroundMark x1="88172" y1="21176" x2="88172" y2="21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9" y="4869180"/>
            <a:ext cx="1771897" cy="1619476"/>
          </a:xfrm>
          <a:prstGeom prst="rect">
            <a:avLst/>
          </a:prstGeom>
        </p:spPr>
      </p:pic>
      <p:sp>
        <p:nvSpPr>
          <p:cNvPr id="13" name="Akciógomb: Egyéni 12">
            <a:hlinkClick r:id="rId11" action="ppaction://hlinksldjump" highlightClick="1"/>
          </p:cNvPr>
          <p:cNvSpPr/>
          <p:nvPr/>
        </p:nvSpPr>
        <p:spPr>
          <a:xfrm>
            <a:off x="4572000" y="5949315"/>
            <a:ext cx="1205435" cy="338554"/>
          </a:xfrm>
          <a:prstGeom prst="actionButtonBlank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Vége</a:t>
            </a:r>
            <a:endParaRPr lang="hu-HU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Szövegdoboz 18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3373438" y="5949315"/>
            <a:ext cx="1198562" cy="338554"/>
          </a:xfrm>
          <a:prstGeom prst="rect">
            <a:avLst/>
          </a:prstGeom>
          <a:solidFill>
            <a:srgbClr val="000000">
              <a:alpha val="117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hu-HU" altLang="hu-HU" sz="1600" dirty="0" smtClean="0">
                <a:solidFill>
                  <a:schemeClr val="bg1"/>
                </a:solidFill>
              </a:rPr>
              <a:t>Első dia</a:t>
            </a:r>
            <a:endParaRPr lang="hu-HU" altLang="hu-H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sh dir="d"/>
      </p:transition>
    </mc:Choice>
    <mc:Fallback xmlns="">
      <p:transition spd="slow" advClick="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nagy döntés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82922"/>
            <a:ext cx="8229600" cy="409215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spcAft>
                <a:spcPts val="100"/>
              </a:spcAft>
              <a:buNone/>
            </a:pP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Amennyiben 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internetezésre, közösségi 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oldalakhoz és 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egyéb 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iskolai feladatokra 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szeretnénk használni akkor elég egy olcsóbb, kisebb teljesítményű számítógépet vásárolni. 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Amikor nagy felbontású videó vágására vagy 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nagyobb 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grafikai feladatokra alkalmaznánk, 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akkor egy erősebb számítógépre lesz 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szükségünk. Több tárterületre és gyorsabb processzorra.</a:t>
            </a:r>
          </a:p>
          <a:p>
            <a:pPr marL="0" indent="0" algn="just">
              <a:spcBef>
                <a:spcPts val="600"/>
              </a:spcBef>
              <a:spcAft>
                <a:spcPts val="100"/>
              </a:spcAft>
              <a:buNone/>
            </a:pP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megválaszolandó kérdések: Mi 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szeretnénk összeállítani egy 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számítógépet alkatrészenként 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 venni szeretnénk egy előre 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összeszereltet? 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Mennyi pénzünk van a számítógépre?</a:t>
            </a:r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hu-HU" sz="1800" dirty="0">
                <a:solidFill>
                  <a:schemeClr val="bg1">
                    <a:lumMod val="65000"/>
                  </a:schemeClr>
                </a:solidFill>
              </a:rPr>
              <a:t>Lepenye</a:t>
            </a:r>
            <a:r>
              <a:rPr lang="hu-HU" sz="1800" dirty="0" smtClean="0"/>
              <a:t> </a:t>
            </a:r>
            <a:r>
              <a:rPr lang="hu-HU" sz="1800" dirty="0">
                <a:solidFill>
                  <a:schemeClr val="bg1">
                    <a:lumMod val="65000"/>
                  </a:schemeClr>
                </a:solidFill>
              </a:rPr>
              <a:t>Ambrus</a:t>
            </a:r>
          </a:p>
        </p:txBody>
      </p:sp>
      <p:sp>
        <p:nvSpPr>
          <p:cNvPr id="8" name="Akciógomb: Egyéni 7">
            <a:hlinkClick r:id="rId2" action="ppaction://hlinksldjump" highlightClick="1"/>
          </p:cNvPr>
          <p:cNvSpPr/>
          <p:nvPr/>
        </p:nvSpPr>
        <p:spPr>
          <a:xfrm>
            <a:off x="7809234" y="6404048"/>
            <a:ext cx="1205435" cy="338554"/>
          </a:xfrm>
          <a:prstGeom prst="actionButtonBlank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Vége</a:t>
            </a:r>
          </a:p>
        </p:txBody>
      </p:sp>
      <p:sp>
        <p:nvSpPr>
          <p:cNvPr id="10" name="Szövegdoboz 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410523" y="6404048"/>
            <a:ext cx="1198562" cy="338554"/>
          </a:xfrm>
          <a:prstGeom prst="rect">
            <a:avLst/>
          </a:prstGeom>
          <a:solidFill>
            <a:srgbClr val="000000">
              <a:alpha val="117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hu-HU" altLang="hu-HU" sz="1600" dirty="0">
                <a:solidFill>
                  <a:schemeClr val="bg1"/>
                </a:solidFill>
              </a:rPr>
              <a:t>Következő</a:t>
            </a:r>
          </a:p>
        </p:txBody>
      </p:sp>
      <p:sp>
        <p:nvSpPr>
          <p:cNvPr id="11" name="Szövegdoboz 10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609085" y="6404048"/>
            <a:ext cx="1200150" cy="338554"/>
          </a:xfrm>
          <a:prstGeom prst="rect">
            <a:avLst/>
          </a:prstGeom>
          <a:solidFill>
            <a:srgbClr val="000000">
              <a:alpha val="117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hu-HU" altLang="hu-HU" sz="1600" dirty="0" smtClean="0">
                <a:solidFill>
                  <a:schemeClr val="bg1"/>
                </a:solidFill>
              </a:rPr>
              <a:t>Menü</a:t>
            </a:r>
            <a:endParaRPr lang="hu-HU" altLang="hu-HU" sz="1600" dirty="0">
              <a:solidFill>
                <a:schemeClr val="bg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710370" y="1563066"/>
            <a:ext cx="57232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Először el kell dönteni azt, hogy mire akarjuk használni a számítógépet.</a:t>
            </a:r>
          </a:p>
          <a:p>
            <a:pPr algn="ctr"/>
            <a:endParaRPr lang="hu-HU" dirty="0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276" y="2438625"/>
            <a:ext cx="6171449" cy="3600000"/>
          </a:xfrm>
          <a:prstGeom prst="rect">
            <a:avLst/>
          </a:prstGeom>
        </p:spPr>
      </p:pic>
      <p:sp>
        <p:nvSpPr>
          <p:cNvPr id="13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919251" y="6356350"/>
            <a:ext cx="3305498" cy="365125"/>
          </a:xfrm>
        </p:spPr>
        <p:txBody>
          <a:bodyPr/>
          <a:lstStyle/>
          <a:p>
            <a:r>
              <a:rPr lang="hu-HU" sz="1800" dirty="0" smtClean="0">
                <a:solidFill>
                  <a:schemeClr val="bg1">
                    <a:lumMod val="65000"/>
                  </a:schemeClr>
                </a:solidFill>
              </a:rPr>
              <a:t>A dia kattintásra változik.</a:t>
            </a:r>
            <a:endParaRPr lang="hu-HU" sz="1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51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d"/>
      </p:transition>
    </mc:Choice>
    <mc:Fallback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5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10" grpId="0" animBg="1"/>
      <p:bldP spid="11" grpId="0" animBg="1"/>
      <p:bldP spid="5" grpId="0"/>
      <p:bldP spid="5" grpId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hu-HU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Az én számítógépem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9532" y="1232742"/>
            <a:ext cx="8424936" cy="43925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Processzor: Intel </a:t>
            </a:r>
            <a:r>
              <a:rPr lang="hu-H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i5-3330 CPU @ 3.00GHz 3.00 </a:t>
            </a:r>
            <a:r>
              <a:rPr lang="hu-HU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GHz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Memória: 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GB DDR3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Operációsrendszer: Windows 8.1 Pro (64 bites)</a:t>
            </a:r>
            <a:b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Videokártya:	 AMD </a:t>
            </a:r>
            <a:r>
              <a:rPr lang="hu-H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Radeon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R9 200 Series</a:t>
            </a:r>
            <a:b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Alaplap: </a:t>
            </a:r>
            <a:r>
              <a:rPr lang="hu-HU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Asus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Z77-A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Adattárolók: 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db 250 GB SSD és 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1db 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 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HDD</a:t>
            </a:r>
            <a:b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számítógépben található még 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DVD olvasó, tápegység, 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 kártya olvasó és egy hálózati kártya.</a:t>
            </a:r>
            <a:b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Ezt a számítógépet játékra, internetes böngészésekre, videó 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szerkesztésre és egyéb 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feladatok elvégzésére használom.</a:t>
            </a:r>
          </a:p>
        </p:txBody>
      </p:sp>
      <p:sp>
        <p:nvSpPr>
          <p:cNvPr id="8" name="Dátum helye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hu-HU" sz="1800" dirty="0">
                <a:solidFill>
                  <a:schemeClr val="bg1">
                    <a:lumMod val="65000"/>
                  </a:schemeClr>
                </a:solidFill>
              </a:rPr>
              <a:t>Lepenye</a:t>
            </a:r>
            <a:r>
              <a:rPr lang="hu-HU" sz="1800" dirty="0" smtClean="0"/>
              <a:t> </a:t>
            </a:r>
            <a:r>
              <a:rPr lang="hu-HU" sz="1800" dirty="0">
                <a:solidFill>
                  <a:schemeClr val="bg1">
                    <a:lumMod val="65000"/>
                  </a:schemeClr>
                </a:solidFill>
              </a:rPr>
              <a:t>Ambrus</a:t>
            </a:r>
          </a:p>
        </p:txBody>
      </p:sp>
      <p:sp>
        <p:nvSpPr>
          <p:cNvPr id="10" name="Akciógomb: Egyéni 9">
            <a:hlinkClick r:id="rId2" action="ppaction://hlinksldjump" highlightClick="1"/>
          </p:cNvPr>
          <p:cNvSpPr/>
          <p:nvPr/>
        </p:nvSpPr>
        <p:spPr>
          <a:xfrm>
            <a:off x="7809234" y="6404048"/>
            <a:ext cx="1205435" cy="338554"/>
          </a:xfrm>
          <a:prstGeom prst="actionButtonBlank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Vége</a:t>
            </a:r>
          </a:p>
        </p:txBody>
      </p:sp>
      <p:sp>
        <p:nvSpPr>
          <p:cNvPr id="12" name="Szövegdoboz 1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410523" y="6404048"/>
            <a:ext cx="1198562" cy="338554"/>
          </a:xfrm>
          <a:prstGeom prst="rect">
            <a:avLst/>
          </a:prstGeom>
          <a:solidFill>
            <a:srgbClr val="000000">
              <a:alpha val="117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hu-HU" altLang="hu-HU" sz="1600" dirty="0">
                <a:solidFill>
                  <a:schemeClr val="bg1"/>
                </a:solidFill>
              </a:rPr>
              <a:t>Következő</a:t>
            </a:r>
          </a:p>
        </p:txBody>
      </p:sp>
      <p:sp>
        <p:nvSpPr>
          <p:cNvPr id="13" name="Szövegdoboz 1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609085" y="6404048"/>
            <a:ext cx="1200150" cy="338554"/>
          </a:xfrm>
          <a:prstGeom prst="rect">
            <a:avLst/>
          </a:prstGeom>
          <a:solidFill>
            <a:srgbClr val="000000">
              <a:alpha val="117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hu-HU" altLang="hu-HU" sz="1600" dirty="0" smtClean="0">
                <a:solidFill>
                  <a:schemeClr val="bg1"/>
                </a:solidFill>
              </a:rPr>
              <a:t>Menü</a:t>
            </a:r>
            <a:endParaRPr lang="hu-HU" altLang="hu-HU" sz="1600" dirty="0">
              <a:solidFill>
                <a:schemeClr val="bg1"/>
              </a:solidFill>
            </a:endParaRPr>
          </a:p>
        </p:txBody>
      </p:sp>
      <p:sp>
        <p:nvSpPr>
          <p:cNvPr id="9" name="Szövegdoboz 8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211961" y="6404048"/>
            <a:ext cx="1198562" cy="338554"/>
          </a:xfrm>
          <a:prstGeom prst="rect">
            <a:avLst/>
          </a:prstGeom>
          <a:solidFill>
            <a:srgbClr val="000000">
              <a:alpha val="117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hu-HU" altLang="hu-HU" sz="1600" dirty="0" smtClean="0">
                <a:solidFill>
                  <a:schemeClr val="bg1"/>
                </a:solidFill>
              </a:rPr>
              <a:t>Vissza</a:t>
            </a:r>
            <a:endParaRPr lang="hu-HU" altLang="hu-H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sh/>
      </p:transition>
    </mc:Choice>
    <mc:Fallback xmlns="">
      <p:transition spd="slow" advClick="0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hu-H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Én ilyen számítógépet </a:t>
            </a:r>
            <a:r>
              <a:rPr lang="hu-H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szerelnék </a:t>
            </a:r>
            <a:r>
              <a:rPr lang="hu-H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össze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16561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számítógép összeállítása során figyelembe kell venni az 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ár/érték 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arányt. Egy nagy teljesítményű számítógép alkatrészeit hasonlítom össze és az itt kiválasztott alkatrészeket „fogom használni” a 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számítógépben.</a:t>
            </a:r>
            <a:endParaRPr lang="hu-H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átum helye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hu-HU" sz="1800" dirty="0" smtClean="0"/>
              <a:t>Lepenye Ambrus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17862"/>
            <a:ext cx="3772295" cy="28800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0399" y1="49509" x2="30399" y2="49509"/>
                        <a14:foregroundMark x1="30233" y1="49263" x2="30233" y2="49263"/>
                        <a14:foregroundMark x1="27658" y1="49509" x2="27658" y2="49509"/>
                        <a14:foregroundMark x1="25748" y1="50123" x2="25748" y2="50123"/>
                        <a14:foregroundMark x1="30233" y1="50123" x2="30233" y2="501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395" y="3417862"/>
            <a:ext cx="4259854" cy="2880000"/>
          </a:xfrm>
          <a:prstGeom prst="rect">
            <a:avLst/>
          </a:prstGeom>
        </p:spPr>
      </p:pic>
      <p:sp>
        <p:nvSpPr>
          <p:cNvPr id="10" name="Akciógomb: Egyéni 9">
            <a:hlinkClick r:id="rId6" action="ppaction://hlinksldjump" highlightClick="1"/>
          </p:cNvPr>
          <p:cNvSpPr/>
          <p:nvPr/>
        </p:nvSpPr>
        <p:spPr>
          <a:xfrm>
            <a:off x="7809234" y="6404048"/>
            <a:ext cx="1205435" cy="338554"/>
          </a:xfrm>
          <a:prstGeom prst="actionButtonBlank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Vége</a:t>
            </a:r>
          </a:p>
        </p:txBody>
      </p:sp>
      <p:sp>
        <p:nvSpPr>
          <p:cNvPr id="12" name="Szövegdoboz 11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5410523" y="6404048"/>
            <a:ext cx="1198562" cy="338554"/>
          </a:xfrm>
          <a:prstGeom prst="rect">
            <a:avLst/>
          </a:prstGeom>
          <a:solidFill>
            <a:srgbClr val="000000">
              <a:alpha val="117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hu-HU" altLang="hu-HU" sz="1600" dirty="0">
                <a:solidFill>
                  <a:schemeClr val="bg1"/>
                </a:solidFill>
              </a:rPr>
              <a:t>Következő</a:t>
            </a:r>
          </a:p>
        </p:txBody>
      </p:sp>
      <p:sp>
        <p:nvSpPr>
          <p:cNvPr id="13" name="Szövegdoboz 12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6609085" y="6404048"/>
            <a:ext cx="1200150" cy="338554"/>
          </a:xfrm>
          <a:prstGeom prst="rect">
            <a:avLst/>
          </a:prstGeom>
          <a:solidFill>
            <a:srgbClr val="000000">
              <a:alpha val="117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hu-HU" altLang="hu-HU" sz="1600" dirty="0" smtClean="0">
                <a:solidFill>
                  <a:schemeClr val="bg1"/>
                </a:solidFill>
              </a:rPr>
              <a:t>Menü</a:t>
            </a:r>
            <a:endParaRPr lang="hu-HU" altLang="hu-HU" sz="1600" dirty="0">
              <a:solidFill>
                <a:schemeClr val="bg1"/>
              </a:solidFill>
            </a:endParaRPr>
          </a:p>
        </p:txBody>
      </p:sp>
      <p:sp>
        <p:nvSpPr>
          <p:cNvPr id="11" name="Szövegdoboz 10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4211961" y="6404048"/>
            <a:ext cx="1198562" cy="338554"/>
          </a:xfrm>
          <a:prstGeom prst="rect">
            <a:avLst/>
          </a:prstGeom>
          <a:solidFill>
            <a:srgbClr val="000000">
              <a:alpha val="117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hu-HU" altLang="hu-HU" sz="1600" dirty="0" smtClean="0">
                <a:solidFill>
                  <a:schemeClr val="bg1"/>
                </a:solidFill>
              </a:rPr>
              <a:t>Vissza</a:t>
            </a:r>
            <a:endParaRPr lang="hu-HU" altLang="hu-H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39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sh dir="r"/>
      </p:transition>
    </mc:Choice>
    <mc:Fallback xmlns="">
      <p:transition spd="slow" advClick="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0372725" y="44388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 </a:t>
            </a:r>
            <a:r>
              <a:rPr lang="hu-HU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r>
              <a:rPr lang="hu-H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i7</a:t>
            </a:r>
            <a:endParaRPr lang="hu-H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0725150" y="4734084"/>
            <a:ext cx="162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Vízhűtés</a:t>
            </a:r>
            <a:endParaRPr lang="hu-H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9327201" y="6311715"/>
            <a:ext cx="4365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ASUS 99-A alaplap</a:t>
            </a:r>
            <a:endParaRPr lang="hu-H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-2810642" y="3409836"/>
            <a:ext cx="21638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750W Tápegység</a:t>
            </a:r>
            <a:endParaRPr lang="hu-H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9014668" y="1814638"/>
            <a:ext cx="4990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LG </a:t>
            </a:r>
            <a:r>
              <a:rPr lang="hu-HU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Blue-Ray</a:t>
            </a:r>
            <a:r>
              <a:rPr lang="hu-H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meghajtó</a:t>
            </a:r>
            <a:endParaRPr lang="hu-H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-3167520" y="1916402"/>
            <a:ext cx="28776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250GB Samsung SSD</a:t>
            </a:r>
            <a:endParaRPr lang="hu-H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-2958952" y="476672"/>
            <a:ext cx="2460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db 1TB HDD</a:t>
            </a:r>
            <a:endParaRPr lang="hu-H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-3687191" y="6311715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TP-Link</a:t>
            </a:r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hálókártya</a:t>
            </a:r>
            <a:endParaRPr lang="hu-H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-2834153" y="4995694"/>
            <a:ext cx="22109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 smtClean="0"/>
              <a:t>16GB RAM Kingston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10213713" y="3284984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 8.1</a:t>
            </a:r>
            <a:endParaRPr lang="hu-H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10534650" y="800100"/>
            <a:ext cx="2271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085" y="3524048"/>
            <a:ext cx="3600000" cy="2880000"/>
          </a:xfrm>
          <a:prstGeom prst="rect">
            <a:avLst/>
          </a:prstGeom>
        </p:spPr>
      </p:pic>
      <p:sp>
        <p:nvSpPr>
          <p:cNvPr id="17" name="Akciógomb: Egyéni 16">
            <a:hlinkClick r:id="rId4" action="ppaction://hlinksldjump" highlightClick="1"/>
          </p:cNvPr>
          <p:cNvSpPr/>
          <p:nvPr/>
        </p:nvSpPr>
        <p:spPr>
          <a:xfrm>
            <a:off x="7809234" y="6404048"/>
            <a:ext cx="1205435" cy="338554"/>
          </a:xfrm>
          <a:prstGeom prst="actionButtonBlank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Vége</a:t>
            </a:r>
          </a:p>
        </p:txBody>
      </p:sp>
      <p:sp>
        <p:nvSpPr>
          <p:cNvPr id="18" name="Szövegdoboz 17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5410523" y="6404048"/>
            <a:ext cx="1198562" cy="338554"/>
          </a:xfrm>
          <a:prstGeom prst="rect">
            <a:avLst/>
          </a:prstGeom>
          <a:solidFill>
            <a:srgbClr val="000000">
              <a:alpha val="117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hu-HU" altLang="hu-HU" sz="1600" dirty="0">
                <a:solidFill>
                  <a:schemeClr val="bg1"/>
                </a:solidFill>
              </a:rPr>
              <a:t>Következő</a:t>
            </a:r>
          </a:p>
        </p:txBody>
      </p:sp>
      <p:sp>
        <p:nvSpPr>
          <p:cNvPr id="19" name="Szövegdoboz 18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609085" y="6404048"/>
            <a:ext cx="1200150" cy="338554"/>
          </a:xfrm>
          <a:prstGeom prst="rect">
            <a:avLst/>
          </a:prstGeom>
          <a:solidFill>
            <a:srgbClr val="000000">
              <a:alpha val="117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hu-HU" altLang="hu-HU" sz="1600" dirty="0" smtClean="0">
                <a:solidFill>
                  <a:schemeClr val="bg1"/>
                </a:solidFill>
              </a:rPr>
              <a:t>Menü</a:t>
            </a:r>
            <a:endParaRPr lang="hu-HU" altLang="hu-HU" sz="1600" dirty="0">
              <a:solidFill>
                <a:schemeClr val="bg1"/>
              </a:solidFill>
            </a:endParaRPr>
          </a:p>
        </p:txBody>
      </p:sp>
      <p:sp>
        <p:nvSpPr>
          <p:cNvPr id="20" name="Szövegdoboz 19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4211961" y="6404048"/>
            <a:ext cx="1198562" cy="338554"/>
          </a:xfrm>
          <a:prstGeom prst="rect">
            <a:avLst/>
          </a:prstGeom>
          <a:solidFill>
            <a:srgbClr val="000000">
              <a:alpha val="117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hu-HU" altLang="hu-HU" sz="1600" dirty="0" smtClean="0">
                <a:solidFill>
                  <a:schemeClr val="bg1"/>
                </a:solidFill>
              </a:rPr>
              <a:t>Vissza</a:t>
            </a:r>
            <a:endParaRPr lang="hu-HU" altLang="hu-HU" sz="1600" dirty="0">
              <a:solidFill>
                <a:schemeClr val="bg1"/>
              </a:solidFill>
            </a:endParaRPr>
          </a:p>
        </p:txBody>
      </p:sp>
      <p:sp>
        <p:nvSpPr>
          <p:cNvPr id="21" name="Dátum helye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hu-HU" sz="1800" dirty="0">
                <a:solidFill>
                  <a:schemeClr val="bg1">
                    <a:lumMod val="65000"/>
                  </a:schemeClr>
                </a:solidFill>
              </a:rPr>
              <a:t>Lepenye</a:t>
            </a:r>
            <a:r>
              <a:rPr lang="hu-HU" sz="1800" dirty="0" smtClean="0"/>
              <a:t> </a:t>
            </a:r>
            <a:r>
              <a:rPr lang="hu-HU" sz="1800" dirty="0">
                <a:solidFill>
                  <a:schemeClr val="bg1">
                    <a:lumMod val="65000"/>
                  </a:schemeClr>
                </a:solidFill>
              </a:rPr>
              <a:t>Ambrus</a:t>
            </a:r>
          </a:p>
        </p:txBody>
      </p:sp>
    </p:spTree>
    <p:extLst>
      <p:ext uri="{BB962C8B-B14F-4D97-AF65-F5344CB8AC3E}">
        <p14:creationId xmlns:p14="http://schemas.microsoft.com/office/powerpoint/2010/main" val="238962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sh/>
      </p:transition>
    </mc:Choice>
    <mc:Fallback xmlns="">
      <p:transition spd="slow" advClick="0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0.55278 -0.36389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39" y="-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-0.97188 0.2581 " pathEditMode="relative" rAng="0" ptsTypes="AA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594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89219 0.31111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01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-0.57847 -0.21435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24" y="-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34739 -0.34792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78" y="-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-0.81823 -0.30486 " pathEditMode="relative" rAng="0" ptsTypes="AA">
                                      <p:cBhvr>
                                        <p:cTn id="2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20" y="-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0.43056 -0.42778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28" y="-2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22222E-6 L -0.91615 0.40717 " pathEditMode="relative" rAng="0" ptsTypes="AA">
                                      <p:cBhvr>
                                        <p:cTn id="3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16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50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92344 -0.23634 " pathEditMode="relative" rAng="0" ptsTypes="AA">
                                      <p:cBhvr>
                                        <p:cTn id="3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63" y="-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-0.96285 -0.08032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42" y="-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2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75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25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Szempontjaim</a:t>
            </a:r>
            <a:endParaRPr lang="hu-H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52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Ennél a számítógépnél </a:t>
            </a:r>
            <a:r>
              <a:rPr lang="hu-H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elsődlegesen a teljesítményt </a:t>
            </a:r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vettem figyelembe. Az árral </a:t>
            </a:r>
            <a:r>
              <a:rPr lang="hu-H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</a:t>
            </a:r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foglalkoztam, a </a:t>
            </a:r>
            <a:r>
              <a:rPr lang="hu-H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lényeg </a:t>
            </a:r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</a:t>
            </a:r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hogy egy nagyon </a:t>
            </a:r>
            <a:r>
              <a:rPr lang="hu-H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gyors, </a:t>
            </a:r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nagyon erős számítógépet állítsak össze</a:t>
            </a:r>
            <a:r>
              <a:rPr lang="hu-H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Természetesen, ha valóban most szeretnék számítógépet vásárolni akkor figyelembe kéne vennem azt is, hogy ez rengeteg pénz. </a:t>
            </a:r>
            <a:endParaRPr lang="hu-H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átum helye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hu-HU" sz="1800" dirty="0">
                <a:solidFill>
                  <a:schemeClr val="bg1">
                    <a:lumMod val="65000"/>
                  </a:schemeClr>
                </a:solidFill>
              </a:rPr>
              <a:t>Lepenye</a:t>
            </a:r>
            <a:r>
              <a:rPr lang="hu-HU" sz="1800" dirty="0" smtClean="0"/>
              <a:t> </a:t>
            </a:r>
            <a:r>
              <a:rPr lang="hu-HU" sz="1800" dirty="0">
                <a:solidFill>
                  <a:schemeClr val="bg1">
                    <a:lumMod val="65000"/>
                  </a:schemeClr>
                </a:solidFill>
              </a:rPr>
              <a:t>Ambrus</a:t>
            </a:r>
          </a:p>
        </p:txBody>
      </p:sp>
      <p:sp>
        <p:nvSpPr>
          <p:cNvPr id="5" name="Akciógomb: Egyéni 4">
            <a:hlinkClick r:id="rId2" action="ppaction://hlinksldjump" highlightClick="1"/>
          </p:cNvPr>
          <p:cNvSpPr/>
          <p:nvPr/>
        </p:nvSpPr>
        <p:spPr>
          <a:xfrm>
            <a:off x="7809234" y="6404048"/>
            <a:ext cx="1205435" cy="338554"/>
          </a:xfrm>
          <a:prstGeom prst="actionButtonBlank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Vége</a:t>
            </a:r>
            <a:endParaRPr lang="hu-HU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zövegdoboz 1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410523" y="6404048"/>
            <a:ext cx="1198562" cy="338554"/>
          </a:xfrm>
          <a:prstGeom prst="rect">
            <a:avLst/>
          </a:prstGeom>
          <a:solidFill>
            <a:srgbClr val="000000">
              <a:alpha val="117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hu-HU" altLang="hu-HU" sz="1600" dirty="0">
                <a:solidFill>
                  <a:schemeClr val="bg1"/>
                </a:solidFill>
              </a:rPr>
              <a:t>Következő</a:t>
            </a:r>
          </a:p>
        </p:txBody>
      </p:sp>
      <p:sp>
        <p:nvSpPr>
          <p:cNvPr id="7" name="Szövegdoboz 19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609085" y="6404048"/>
            <a:ext cx="1200150" cy="338554"/>
          </a:xfrm>
          <a:prstGeom prst="rect">
            <a:avLst/>
          </a:prstGeom>
          <a:solidFill>
            <a:srgbClr val="000000">
              <a:alpha val="117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hu-HU" altLang="hu-HU" sz="1600" dirty="0" smtClean="0">
                <a:solidFill>
                  <a:schemeClr val="bg1"/>
                </a:solidFill>
              </a:rPr>
              <a:t>Menü</a:t>
            </a:r>
            <a:endParaRPr lang="hu-HU" altLang="hu-HU" sz="1600" dirty="0">
              <a:solidFill>
                <a:schemeClr val="bg1"/>
              </a:solidFill>
            </a:endParaRPr>
          </a:p>
        </p:txBody>
      </p:sp>
      <p:sp>
        <p:nvSpPr>
          <p:cNvPr id="8" name="Szövegdoboz 7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211961" y="6404048"/>
            <a:ext cx="1198562" cy="338554"/>
          </a:xfrm>
          <a:prstGeom prst="rect">
            <a:avLst/>
          </a:prstGeom>
          <a:solidFill>
            <a:srgbClr val="000000">
              <a:alpha val="117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hu-HU" altLang="hu-HU" sz="1600" dirty="0" smtClean="0">
                <a:solidFill>
                  <a:schemeClr val="bg1"/>
                </a:solidFill>
              </a:rPr>
              <a:t>Vissza</a:t>
            </a:r>
            <a:endParaRPr lang="hu-HU" altLang="hu-H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85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sh dir="r"/>
      </p:transition>
    </mc:Choice>
    <mc:Fallback xmlns="">
      <p:transition spd="slow" advClick="0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1219" y="274637"/>
            <a:ext cx="8229600" cy="1354137"/>
          </a:xfrm>
        </p:spPr>
        <p:txBody>
          <a:bodyPr>
            <a:noAutofit/>
          </a:bodyPr>
          <a:lstStyle/>
          <a:p>
            <a:pPr lvl="0"/>
            <a:r>
              <a:rPr lang="hu-HU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Alkatrészek</a:t>
            </a:r>
            <a:br>
              <a:rPr lang="hu-HU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hu-HU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összehasonlítás</a:t>
            </a:r>
          </a:p>
        </p:txBody>
      </p:sp>
      <p:sp>
        <p:nvSpPr>
          <p:cNvPr id="3" name="Akciógomb: Egyéni 2">
            <a:hlinkClick r:id="rId2" action="ppaction://hlinksldjump" highlightClick="1"/>
          </p:cNvPr>
          <p:cNvSpPr/>
          <p:nvPr/>
        </p:nvSpPr>
        <p:spPr>
          <a:xfrm>
            <a:off x="7809234" y="6404048"/>
            <a:ext cx="1205435" cy="338554"/>
          </a:xfrm>
          <a:prstGeom prst="actionButtonBlank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Vége</a:t>
            </a:r>
            <a:endParaRPr lang="hu-HU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zövegdoboz 1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410523" y="6404048"/>
            <a:ext cx="1198562" cy="338554"/>
          </a:xfrm>
          <a:prstGeom prst="rect">
            <a:avLst/>
          </a:prstGeom>
          <a:solidFill>
            <a:srgbClr val="000000">
              <a:alpha val="117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hu-HU" altLang="hu-HU" sz="1600" dirty="0">
                <a:solidFill>
                  <a:schemeClr val="bg1"/>
                </a:solidFill>
              </a:rPr>
              <a:t>Következő</a:t>
            </a:r>
          </a:p>
        </p:txBody>
      </p:sp>
      <p:sp>
        <p:nvSpPr>
          <p:cNvPr id="5" name="Szövegdoboz 19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609085" y="6404048"/>
            <a:ext cx="1200150" cy="338554"/>
          </a:xfrm>
          <a:prstGeom prst="rect">
            <a:avLst/>
          </a:prstGeom>
          <a:solidFill>
            <a:srgbClr val="000000">
              <a:alpha val="117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hu-HU" altLang="hu-HU" sz="1600" dirty="0" smtClean="0">
                <a:solidFill>
                  <a:schemeClr val="bg1"/>
                </a:solidFill>
              </a:rPr>
              <a:t>Menü</a:t>
            </a:r>
            <a:endParaRPr lang="hu-HU" altLang="hu-HU" sz="1600" dirty="0">
              <a:solidFill>
                <a:schemeClr val="bg1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771778" y="1988822"/>
            <a:ext cx="3600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Processzor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307" b="75651" l="24805" r="72852">
                        <a14:foregroundMark x1="42480" y1="47786" x2="45313" y2="26953"/>
                        <a14:foregroundMark x1="57031" y1="39323" x2="52148" y2="33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47" t="21895" r="26187" b="23535"/>
          <a:stretch/>
        </p:blipFill>
        <p:spPr>
          <a:xfrm>
            <a:off x="3497454" y="2743200"/>
            <a:ext cx="2149091" cy="180000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3491867" y="4592929"/>
            <a:ext cx="2160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 </a:t>
            </a: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Pentium:</a:t>
            </a:r>
          </a:p>
          <a:p>
            <a:pPr algn="ctr"/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- 2.5 </a:t>
            </a:r>
            <a:r>
              <a:rPr lang="hu-H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GHz</a:t>
            </a: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„8” mag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971554" y="4746817"/>
            <a:ext cx="21602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 </a:t>
            </a:r>
            <a:r>
              <a:rPr lang="hu-H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i5-4440:</a:t>
            </a:r>
          </a:p>
          <a:p>
            <a:pPr algn="ctr"/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- 3.3 </a:t>
            </a:r>
            <a:r>
              <a:rPr lang="hu-H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GHz</a:t>
            </a:r>
            <a:endParaRPr lang="hu-H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- 4 mag</a:t>
            </a:r>
            <a:b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23" y="2743200"/>
            <a:ext cx="2187332" cy="1800000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6012179" y="4746817"/>
            <a:ext cx="21602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 </a:t>
            </a:r>
            <a:r>
              <a:rPr lang="hu-H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i7-5820K:</a:t>
            </a:r>
          </a:p>
          <a:p>
            <a:pPr algn="ctr"/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- 3.3 </a:t>
            </a:r>
            <a:r>
              <a:rPr lang="hu-H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GHz</a:t>
            </a:r>
            <a:endParaRPr lang="hu-H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- 6 mag</a:t>
            </a:r>
            <a:b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64" t="8081" r="30919" b="11538"/>
          <a:stretch/>
        </p:blipFill>
        <p:spPr>
          <a:xfrm>
            <a:off x="6381316" y="2743022"/>
            <a:ext cx="1421991" cy="1800000"/>
          </a:xfrm>
          <a:prstGeom prst="rect">
            <a:avLst/>
          </a:prstGeom>
        </p:spPr>
      </p:pic>
      <p:sp>
        <p:nvSpPr>
          <p:cNvPr id="14" name="Szövegdoboz 13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4211961" y="6404048"/>
            <a:ext cx="1198562" cy="338554"/>
          </a:xfrm>
          <a:prstGeom prst="rect">
            <a:avLst/>
          </a:prstGeom>
          <a:solidFill>
            <a:srgbClr val="000000">
              <a:alpha val="117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hu-HU" altLang="hu-HU" sz="1600" dirty="0" smtClean="0">
                <a:solidFill>
                  <a:schemeClr val="bg1"/>
                </a:solidFill>
              </a:rPr>
              <a:t>Vissza</a:t>
            </a:r>
            <a:endParaRPr lang="hu-HU" altLang="hu-HU" sz="1600" dirty="0">
              <a:solidFill>
                <a:schemeClr val="bg1"/>
              </a:solidFill>
            </a:endParaRPr>
          </a:p>
        </p:txBody>
      </p:sp>
      <p:sp>
        <p:nvSpPr>
          <p:cNvPr id="15" name="Dátum helye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hu-HU" sz="1800" dirty="0">
                <a:solidFill>
                  <a:schemeClr val="bg1">
                    <a:lumMod val="65000"/>
                  </a:schemeClr>
                </a:solidFill>
              </a:rPr>
              <a:t>Lepenye</a:t>
            </a:r>
            <a:r>
              <a:rPr lang="hu-HU" sz="1800" dirty="0" smtClean="0"/>
              <a:t> </a:t>
            </a:r>
            <a:r>
              <a:rPr lang="hu-HU" sz="1800" dirty="0">
                <a:solidFill>
                  <a:schemeClr val="bg1">
                    <a:lumMod val="65000"/>
                  </a:schemeClr>
                </a:solidFill>
              </a:rPr>
              <a:t>Ambrus</a:t>
            </a:r>
          </a:p>
        </p:txBody>
      </p:sp>
    </p:spTree>
    <p:extLst>
      <p:ext uri="{BB962C8B-B14F-4D97-AF65-F5344CB8AC3E}">
        <p14:creationId xmlns:p14="http://schemas.microsoft.com/office/powerpoint/2010/main" val="7351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sh dir="u"/>
      </p:transition>
    </mc:Choice>
    <mc:Fallback xmlns="">
      <p:transition spd="slow"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/>
      <p:bldP spid="14" grpId="0" animBg="1"/>
    </p:bldLst>
  </p:timing>
</p:sld>
</file>

<file path=ppt/theme/theme1.xml><?xml version="1.0" encoding="utf-8"?>
<a:theme xmlns:a="http://schemas.openxmlformats.org/drawingml/2006/main" name="Té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Téma1</Template>
  <TotalTime>919</TotalTime>
  <Words>763</Words>
  <Application>Microsoft Office PowerPoint</Application>
  <PresentationFormat>Diavetítés a képernyőre (4:3 oldalarány)</PresentationFormat>
  <Paragraphs>246</Paragraphs>
  <Slides>21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2" baseType="lpstr">
      <vt:lpstr>Téma1</vt:lpstr>
      <vt:lpstr>PowerPoint bemutató</vt:lpstr>
      <vt:lpstr>Mire használod a számítógépet?</vt:lpstr>
      <vt:lpstr>Menü</vt:lpstr>
      <vt:lpstr>A nagy döntés</vt:lpstr>
      <vt:lpstr>Az én számítógépem</vt:lpstr>
      <vt:lpstr>Én ilyen számítógépet szerelnék össze</vt:lpstr>
      <vt:lpstr>PowerPoint bemutató</vt:lpstr>
      <vt:lpstr>Szempontjaim</vt:lpstr>
      <vt:lpstr>Alkatrészek összehasonlítás</vt:lpstr>
      <vt:lpstr>Alaplap</vt:lpstr>
      <vt:lpstr>Videokártya</vt:lpstr>
      <vt:lpstr>Merevlemez, SSD</vt:lpstr>
      <vt:lpstr>Memória</vt:lpstr>
      <vt:lpstr>Egyéb hardverek</vt:lpstr>
      <vt:lpstr>Perifériák</vt:lpstr>
      <vt:lpstr>Billentyűzet, Egér</vt:lpstr>
      <vt:lpstr>Monitor, nyomtató</vt:lpstr>
      <vt:lpstr>Mikrofon, hangfal</vt:lpstr>
      <vt:lpstr>Kérdések</vt:lpstr>
      <vt:lpstr>Kérdések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Ilyen számítógépet szeretnék</dc:title>
  <dc:creator>Ambrus</dc:creator>
  <cp:lastModifiedBy>Ambrus</cp:lastModifiedBy>
  <cp:revision>213</cp:revision>
  <dcterms:created xsi:type="dcterms:W3CDTF">2015-01-01T12:40:16Z</dcterms:created>
  <dcterms:modified xsi:type="dcterms:W3CDTF">2015-01-10T22:15:22Z</dcterms:modified>
</cp:coreProperties>
</file>