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2" r:id="rId24"/>
    <p:sldId id="280" r:id="rId25"/>
    <p:sldId id="281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5050"/>
    <a:srgbClr val="F905A2"/>
    <a:srgbClr val="99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4110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72746-8AD9-4A4A-A26A-344AAF077A95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CFF1E-C083-47CC-AC0C-85BA748EC0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94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FF1E-C083-47CC-AC0C-85BA748EC09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24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FF1E-C083-47CC-AC0C-85BA748EC09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06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FF1E-C083-47CC-AC0C-85BA748EC09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980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FF1E-C083-47CC-AC0C-85BA748EC09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39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FF1E-C083-47CC-AC0C-85BA748EC09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06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FF1E-C083-47CC-AC0C-85BA748EC09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91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9193293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109610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972185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969350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19121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843340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0527391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760627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1158671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678849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079277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482E-EA65-437C-8608-DA4D092DDEC9}" type="datetimeFigureOut">
              <a:rPr lang="hu-HU" smtClean="0"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1B52D-84A0-493D-AD90-E01A8BCDB3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10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slide" Target="slide3.xml"/><Relationship Id="rId10" Type="http://schemas.openxmlformats.org/officeDocument/2006/relationships/slide" Target="slide19.xml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20.xml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slide" Target="slide5.xml"/><Relationship Id="rId12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22.xml"/><Relationship Id="rId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9.png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slide" Target="slide15.xml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eg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16.xml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16.jpeg"/><Relationship Id="rId7" Type="http://schemas.openxmlformats.org/officeDocument/2006/relationships/slide" Target="slide5.xml"/><Relationship Id="rId12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4437112"/>
            <a:ext cx="4427984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Készítette: Lengyel Sándor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923928" y="5034001"/>
            <a:ext cx="5217840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Felkészítő tanár: Kókai Anasztázia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5733256"/>
            <a:ext cx="9144000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Jovan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Jovanovi</a:t>
            </a:r>
            <a:r>
              <a:rPr lang="sr-Latn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ć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Zmaj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Általános Iskola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Iskola tér 1.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Magyarkanizsa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24420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Szerbia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osjjzmaj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_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kanjiza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@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open.telekom.rs</a:t>
            </a:r>
            <a:endParaRPr lang="hu-H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5" t="2798" r="62143" b="5163"/>
          <a:stretch/>
        </p:blipFill>
        <p:spPr>
          <a:xfrm>
            <a:off x="6084168" y="1138450"/>
            <a:ext cx="2128270" cy="368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0" y="1532391"/>
            <a:ext cx="4248472" cy="143598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403648" y="32129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 Black" pitchFamily="34" charset="0"/>
              </a:rPr>
              <a:t>GALAXY GRAND DUOS</a:t>
            </a:r>
            <a:endParaRPr lang="hu-HU" sz="2400" dirty="0">
              <a:latin typeface="Arial Black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0" y="188640"/>
            <a:ext cx="4801953" cy="75767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Kedvenc </a:t>
            </a:r>
            <a:r>
              <a:rPr lang="hu-H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mobilom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801953" y="188640"/>
            <a:ext cx="288032" cy="757674"/>
          </a:xfrm>
          <a:prstGeom prst="rect">
            <a:avLst/>
          </a:prstGeom>
          <a:solidFill>
            <a:srgbClr val="18F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062466" y="188640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hlinkClick r:id="rId5" action="ppaction://hlinksldjump"/>
          </p:cNvPr>
          <p:cNvSpPr/>
          <p:nvPr/>
        </p:nvSpPr>
        <p:spPr>
          <a:xfrm>
            <a:off x="5350498" y="188640"/>
            <a:ext cx="3807431" cy="7576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Belépés a prezentációba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1761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904654" y="127247"/>
            <a:ext cx="5239345" cy="757674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Hardver, szoftver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55752" y="127247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654081" y="127247"/>
            <a:ext cx="281853" cy="75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49206" y="1834382"/>
            <a:ext cx="5474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A </a:t>
            </a:r>
            <a:r>
              <a:rPr lang="hu-HU" i="1" dirty="0" err="1" smtClean="0">
                <a:latin typeface="Comic Sans MS" pitchFamily="66" charset="0"/>
              </a:rPr>
              <a:t>Galaxy</a:t>
            </a:r>
            <a:r>
              <a:rPr lang="hu-HU" i="1" dirty="0" smtClean="0">
                <a:latin typeface="Comic Sans MS" pitchFamily="66" charset="0"/>
              </a:rPr>
              <a:t> Grand </a:t>
            </a:r>
            <a:r>
              <a:rPr lang="hu-HU" dirty="0" smtClean="0">
                <a:latin typeface="Comic Sans MS" pitchFamily="66" charset="0"/>
              </a:rPr>
              <a:t>telefonba egy kis </a:t>
            </a:r>
            <a:r>
              <a:rPr lang="hu-HU" dirty="0" err="1" smtClean="0">
                <a:latin typeface="Comic Sans MS" pitchFamily="66" charset="0"/>
              </a:rPr>
              <a:t>Broadcom</a:t>
            </a:r>
            <a:r>
              <a:rPr lang="hu-HU" dirty="0" smtClean="0">
                <a:latin typeface="Comic Sans MS" pitchFamily="66" charset="0"/>
              </a:rPr>
              <a:t> BC28155-ös chipet raktak bele, amiben egy kétmagos, magonként 1,2 </a:t>
            </a:r>
            <a:r>
              <a:rPr lang="hu-HU" dirty="0" err="1" smtClean="0">
                <a:latin typeface="Comic Sans MS" pitchFamily="66" charset="0"/>
              </a:rPr>
              <a:t>GHz-es</a:t>
            </a:r>
            <a:r>
              <a:rPr lang="hu-HU" dirty="0" smtClean="0">
                <a:latin typeface="Comic Sans MS" pitchFamily="66" charset="0"/>
              </a:rPr>
              <a:t> </a:t>
            </a:r>
            <a:r>
              <a:rPr lang="hu-HU" dirty="0">
                <a:latin typeface="Comic Sans MS" pitchFamily="66" charset="0"/>
              </a:rPr>
              <a:t>üzemelő </a:t>
            </a:r>
            <a:r>
              <a:rPr lang="hu-HU" dirty="0" smtClean="0">
                <a:latin typeface="Comic Sans MS" pitchFamily="66" charset="0"/>
              </a:rPr>
              <a:t>Cortex-A9 </a:t>
            </a:r>
            <a:r>
              <a:rPr lang="hu-HU" dirty="0">
                <a:latin typeface="Comic Sans MS" pitchFamily="66" charset="0"/>
              </a:rPr>
              <a:t>processzor található. Mellé egy </a:t>
            </a:r>
            <a:r>
              <a:rPr lang="hu-HU" dirty="0" err="1">
                <a:latin typeface="Comic Sans MS" pitchFamily="66" charset="0"/>
              </a:rPr>
              <a:t>Broadcom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err="1">
                <a:latin typeface="Comic Sans MS" pitchFamily="66" charset="0"/>
              </a:rPr>
              <a:t>VideoCore</a:t>
            </a:r>
            <a:r>
              <a:rPr lang="hu-HU" dirty="0">
                <a:latin typeface="Comic Sans MS" pitchFamily="66" charset="0"/>
              </a:rPr>
              <a:t> IV grafikus gyorsító és 1 GB RAM került</a:t>
            </a:r>
            <a:r>
              <a:rPr lang="hu-HU" dirty="0" smtClean="0">
                <a:latin typeface="Comic Sans MS" pitchFamily="66" charset="0"/>
              </a:rPr>
              <a:t>. A kezelő felület nem tér el az előző </a:t>
            </a:r>
            <a:r>
              <a:rPr lang="hu-HU" dirty="0">
                <a:latin typeface="Comic Sans MS" pitchFamily="66" charset="0"/>
              </a:rPr>
              <a:t>Samsung modellektől. A főképernyők száma hétig növelhető, a státuszmenüben számos gyorskapcsoló </a:t>
            </a:r>
            <a:r>
              <a:rPr lang="hu-HU" dirty="0" smtClean="0">
                <a:latin typeface="Comic Sans MS" pitchFamily="66" charset="0"/>
              </a:rPr>
              <a:t>található. </a:t>
            </a:r>
            <a:r>
              <a:rPr lang="hu-HU" dirty="0" err="1" smtClean="0">
                <a:latin typeface="Comic Sans MS" pitchFamily="66" charset="0"/>
              </a:rPr>
              <a:t>Android</a:t>
            </a:r>
            <a:r>
              <a:rPr lang="hu-HU" dirty="0" smtClean="0">
                <a:latin typeface="Comic Sans MS" pitchFamily="66" charset="0"/>
              </a:rPr>
              <a:t> 4.1.2 rendszer található </a:t>
            </a:r>
            <a:r>
              <a:rPr lang="hu-HU" dirty="0">
                <a:latin typeface="Comic Sans MS" pitchFamily="66" charset="0"/>
              </a:rPr>
              <a:t>benne. A működési sebesség </a:t>
            </a:r>
            <a:r>
              <a:rPr lang="hu-HU" dirty="0" smtClean="0">
                <a:latin typeface="Comic Sans MS" pitchFamily="66" charset="0"/>
              </a:rPr>
              <a:t>elég </a:t>
            </a:r>
            <a:r>
              <a:rPr lang="hu-HU" dirty="0">
                <a:latin typeface="Comic Sans MS" pitchFamily="66" charset="0"/>
              </a:rPr>
              <a:t>jó, viszont hajlamos időnként akadásokra, viszont a stabilitással </a:t>
            </a:r>
            <a:r>
              <a:rPr lang="hu-HU" dirty="0" smtClean="0">
                <a:latin typeface="Comic Sans MS" pitchFamily="66" charset="0"/>
              </a:rPr>
              <a:t>nincs gond. 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92" y="1231911"/>
            <a:ext cx="2770779" cy="4621263"/>
          </a:xfrm>
          <a:prstGeom prst="rect">
            <a:avLst/>
          </a:prstGeom>
        </p:spPr>
      </p:pic>
      <p:pic>
        <p:nvPicPr>
          <p:cNvPr id="17" name="Kép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5" y="6233633"/>
            <a:ext cx="413763" cy="594662"/>
          </a:xfrm>
          <a:prstGeom prst="rect">
            <a:avLst/>
          </a:prstGeom>
        </p:spPr>
      </p:pic>
      <p:pic>
        <p:nvPicPr>
          <p:cNvPr id="18" name="Kép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42" y="6233633"/>
            <a:ext cx="570522" cy="594485"/>
          </a:xfrm>
          <a:prstGeom prst="rect">
            <a:avLst/>
          </a:prstGeom>
        </p:spPr>
      </p:pic>
      <p:pic>
        <p:nvPicPr>
          <p:cNvPr id="19" name="Kép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98" y="6220434"/>
            <a:ext cx="651697" cy="621059"/>
          </a:xfrm>
          <a:prstGeom prst="rect">
            <a:avLst/>
          </a:prstGeom>
        </p:spPr>
      </p:pic>
      <p:pic>
        <p:nvPicPr>
          <p:cNvPr id="20" name="Kép 19" descr="jobbranyil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2573" y="6172056"/>
            <a:ext cx="758733" cy="723063"/>
          </a:xfrm>
          <a:prstGeom prst="rect">
            <a:avLst/>
          </a:prstGeom>
        </p:spPr>
      </p:pic>
      <p:pic>
        <p:nvPicPr>
          <p:cNvPr id="21" name="Kép 20" descr="jobbranyil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3904" y="6187122"/>
            <a:ext cx="721421" cy="687505"/>
          </a:xfrm>
          <a:prstGeom prst="rect">
            <a:avLst/>
          </a:prstGeom>
        </p:spPr>
      </p:pic>
      <p:pic>
        <p:nvPicPr>
          <p:cNvPr id="22" name="Kép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15" y="623363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2512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904654" y="127247"/>
            <a:ext cx="5239345" cy="75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Comic Sans MS" pitchFamily="66" charset="0"/>
              </a:rPr>
              <a:t>Multimédia, adatátvitel</a:t>
            </a:r>
            <a:endParaRPr lang="hu-H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55752" y="127247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654081" y="127247"/>
            <a:ext cx="281853" cy="757674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46418" y="1268760"/>
            <a:ext cx="8651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Az elsődleges kamera 8 megapixeles, az előlapi kamera pedig 2 </a:t>
            </a:r>
            <a:r>
              <a:rPr lang="hu-HU" dirty="0">
                <a:latin typeface="Comic Sans MS" pitchFamily="66" charset="0"/>
              </a:rPr>
              <a:t>megapixeles. Jól átlátható kezelőfelületet alkottak hozzá, az opciók száma </a:t>
            </a:r>
            <a:r>
              <a:rPr lang="hu-HU" dirty="0" smtClean="0">
                <a:latin typeface="Comic Sans MS" pitchFamily="66" charset="0"/>
              </a:rPr>
              <a:t>sokrétű</a:t>
            </a:r>
            <a:r>
              <a:rPr lang="hu-HU" dirty="0">
                <a:latin typeface="Comic Sans MS" pitchFamily="66" charset="0"/>
              </a:rPr>
              <a:t>. Állítható a felbontás mellett az </a:t>
            </a:r>
            <a:r>
              <a:rPr lang="hu-HU" dirty="0" smtClean="0">
                <a:latin typeface="Comic Sans MS" pitchFamily="66" charset="0"/>
              </a:rPr>
              <a:t>expozíció, a vaku</a:t>
            </a:r>
            <a:r>
              <a:rPr lang="hu-HU" dirty="0">
                <a:latin typeface="Comic Sans MS" pitchFamily="66" charset="0"/>
              </a:rPr>
              <a:t>, </a:t>
            </a:r>
            <a:r>
              <a:rPr lang="hu-HU" dirty="0" smtClean="0">
                <a:latin typeface="Comic Sans MS" pitchFamily="66" charset="0"/>
              </a:rPr>
              <a:t>az időzítő stb. A </a:t>
            </a:r>
            <a:r>
              <a:rPr lang="hu-HU" dirty="0">
                <a:latin typeface="Comic Sans MS" pitchFamily="66" charset="0"/>
              </a:rPr>
              <a:t>fényképező működése </a:t>
            </a:r>
            <a:r>
              <a:rPr lang="hu-HU" dirty="0" smtClean="0">
                <a:latin typeface="Comic Sans MS" pitchFamily="66" charset="0"/>
              </a:rPr>
              <a:t>nagyon gyors. Az elkészült képek meglepően jók, a videók pedig </a:t>
            </a:r>
            <a:r>
              <a:rPr lang="hu-HU" dirty="0" err="1" smtClean="0">
                <a:latin typeface="Comic Sans MS" pitchFamily="66" charset="0"/>
              </a:rPr>
              <a:t>FullHD</a:t>
            </a:r>
            <a:r>
              <a:rPr lang="hu-HU" dirty="0" smtClean="0">
                <a:latin typeface="Comic Sans MS" pitchFamily="66" charset="0"/>
              </a:rPr>
              <a:t> </a:t>
            </a:r>
            <a:r>
              <a:rPr lang="hu-HU" dirty="0">
                <a:latin typeface="Comic Sans MS" pitchFamily="66" charset="0"/>
              </a:rPr>
              <a:t>felbontásúak. </a:t>
            </a:r>
            <a:endParaRPr lang="hu-HU" dirty="0" smtClean="0">
              <a:latin typeface="Comic Sans MS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32" y="2995194"/>
            <a:ext cx="4712669" cy="2827602"/>
          </a:xfrm>
          <a:prstGeom prst="rect">
            <a:avLst/>
          </a:prstGeom>
        </p:spPr>
      </p:pic>
      <p:pic>
        <p:nvPicPr>
          <p:cNvPr id="17" name="Kép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5" y="6233633"/>
            <a:ext cx="413763" cy="594662"/>
          </a:xfrm>
          <a:prstGeom prst="rect">
            <a:avLst/>
          </a:prstGeom>
        </p:spPr>
      </p:pic>
      <p:pic>
        <p:nvPicPr>
          <p:cNvPr id="18" name="Kép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42" y="6233633"/>
            <a:ext cx="570522" cy="594485"/>
          </a:xfrm>
          <a:prstGeom prst="rect">
            <a:avLst/>
          </a:prstGeom>
        </p:spPr>
      </p:pic>
      <p:pic>
        <p:nvPicPr>
          <p:cNvPr id="19" name="Kép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98" y="6220434"/>
            <a:ext cx="651697" cy="621059"/>
          </a:xfrm>
          <a:prstGeom prst="rect">
            <a:avLst/>
          </a:prstGeom>
        </p:spPr>
      </p:pic>
      <p:pic>
        <p:nvPicPr>
          <p:cNvPr id="20" name="Kép 19" descr="jobbranyil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2573" y="6172056"/>
            <a:ext cx="758733" cy="723063"/>
          </a:xfrm>
          <a:prstGeom prst="rect">
            <a:avLst/>
          </a:prstGeom>
        </p:spPr>
      </p:pic>
      <p:pic>
        <p:nvPicPr>
          <p:cNvPr id="21" name="Kép 20" descr="jobbranyil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3904" y="6187122"/>
            <a:ext cx="721421" cy="687505"/>
          </a:xfrm>
          <a:prstGeom prst="rect">
            <a:avLst/>
          </a:prstGeom>
        </p:spPr>
      </p:pic>
      <p:pic>
        <p:nvPicPr>
          <p:cNvPr id="22" name="Kép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15" y="623363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365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904654" y="127247"/>
            <a:ext cx="5239345" cy="75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Comic Sans MS" pitchFamily="66" charset="0"/>
              </a:rPr>
              <a:t>Multimédia, adatátvitel</a:t>
            </a:r>
            <a:endParaRPr lang="hu-H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55752" y="127247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654081" y="127247"/>
            <a:ext cx="281853" cy="757674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3849275" y="2076222"/>
            <a:ext cx="4982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itchFamily="66" charset="0"/>
              </a:rPr>
              <a:t>A zenelejátszó több szempont szerint válogatja a zenéket. Van albumborító, véletlen és </a:t>
            </a:r>
            <a:r>
              <a:rPr lang="hu-HU" dirty="0" smtClean="0">
                <a:latin typeface="Comic Sans MS" pitchFamily="66" charset="0"/>
              </a:rPr>
              <a:t>ismétlő </a:t>
            </a:r>
            <a:r>
              <a:rPr lang="hu-HU" dirty="0">
                <a:latin typeface="Comic Sans MS" pitchFamily="66" charset="0"/>
              </a:rPr>
              <a:t>lejátszás, </a:t>
            </a:r>
            <a:r>
              <a:rPr lang="hu-HU" dirty="0" smtClean="0">
                <a:latin typeface="Comic Sans MS" pitchFamily="66" charset="0"/>
              </a:rPr>
              <a:t>kapsz </a:t>
            </a:r>
            <a:r>
              <a:rPr lang="hu-HU" dirty="0">
                <a:latin typeface="Comic Sans MS" pitchFamily="66" charset="0"/>
              </a:rPr>
              <a:t>hangszínszabályzót, ahol egyedi beállításra is van lehetőség. Érdekesség a Zene-sarok, ami a telefonon lévő zenéket elemzi és többféle szempont szerint csoportosítja őket. A hangzással sincs komoly baj. </a:t>
            </a:r>
            <a:r>
              <a:rPr lang="hu-HU" dirty="0" smtClean="0">
                <a:latin typeface="Comic Sans MS" pitchFamily="66" charset="0"/>
              </a:rPr>
              <a:t>Ha rádiót szeretsz </a:t>
            </a:r>
            <a:r>
              <a:rPr lang="hu-HU" dirty="0">
                <a:latin typeface="Comic Sans MS" pitchFamily="66" charset="0"/>
              </a:rPr>
              <a:t>hallgatni, az is van, jól néz ki, van RDS és lehet belőle rögzíteni.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7" y="1124744"/>
            <a:ext cx="2857127" cy="4765279"/>
          </a:xfrm>
          <a:prstGeom prst="rect">
            <a:avLst/>
          </a:prstGeom>
        </p:spPr>
      </p:pic>
      <p:pic>
        <p:nvPicPr>
          <p:cNvPr id="17" name="Kép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5" y="6233633"/>
            <a:ext cx="413763" cy="594662"/>
          </a:xfrm>
          <a:prstGeom prst="rect">
            <a:avLst/>
          </a:prstGeom>
        </p:spPr>
      </p:pic>
      <p:pic>
        <p:nvPicPr>
          <p:cNvPr id="18" name="Kép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42" y="6233633"/>
            <a:ext cx="570522" cy="594485"/>
          </a:xfrm>
          <a:prstGeom prst="rect">
            <a:avLst/>
          </a:prstGeom>
        </p:spPr>
      </p:pic>
      <p:pic>
        <p:nvPicPr>
          <p:cNvPr id="19" name="Kép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98" y="6220434"/>
            <a:ext cx="651697" cy="621059"/>
          </a:xfrm>
          <a:prstGeom prst="rect">
            <a:avLst/>
          </a:prstGeom>
        </p:spPr>
      </p:pic>
      <p:pic>
        <p:nvPicPr>
          <p:cNvPr id="20" name="Kép 19" descr="jobbranyil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2573" y="6172056"/>
            <a:ext cx="758733" cy="723063"/>
          </a:xfrm>
          <a:prstGeom prst="rect">
            <a:avLst/>
          </a:prstGeom>
        </p:spPr>
      </p:pic>
      <p:pic>
        <p:nvPicPr>
          <p:cNvPr id="21" name="Kép 20" descr="jobbranyil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3904" y="6187122"/>
            <a:ext cx="721421" cy="687505"/>
          </a:xfrm>
          <a:prstGeom prst="rect">
            <a:avLst/>
          </a:prstGeom>
        </p:spPr>
      </p:pic>
      <p:pic>
        <p:nvPicPr>
          <p:cNvPr id="22" name="Kép 2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15" y="623363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23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904654" y="127247"/>
            <a:ext cx="5239345" cy="75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Comic Sans MS" pitchFamily="66" charset="0"/>
              </a:rPr>
              <a:t>Multimédia, adatátvitel</a:t>
            </a:r>
            <a:endParaRPr lang="hu-H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55752" y="127247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654081" y="127247"/>
            <a:ext cx="281853" cy="757674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41446" y="1310857"/>
            <a:ext cx="57279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A telefon nevében található a „</a:t>
            </a:r>
            <a:r>
              <a:rPr lang="hu-HU" dirty="0" err="1" smtClean="0">
                <a:latin typeface="Comic Sans MS" pitchFamily="66" charset="0"/>
              </a:rPr>
              <a:t>Duos</a:t>
            </a:r>
            <a:r>
              <a:rPr lang="hu-HU" dirty="0" smtClean="0">
                <a:latin typeface="Comic Sans MS" pitchFamily="66" charset="0"/>
              </a:rPr>
              <a:t>” szó. Ez azt jelenti, hogy a telefonba két SIM kártyát </a:t>
            </a:r>
            <a:r>
              <a:rPr lang="hu-HU" dirty="0">
                <a:latin typeface="Comic Sans MS" pitchFamily="66" charset="0"/>
              </a:rPr>
              <a:t>is </a:t>
            </a:r>
            <a:r>
              <a:rPr lang="hu-HU" dirty="0" smtClean="0">
                <a:latin typeface="Comic Sans MS" pitchFamily="66" charset="0"/>
              </a:rPr>
              <a:t>elhelyezhetsz. </a:t>
            </a:r>
            <a:r>
              <a:rPr lang="hu-HU" dirty="0">
                <a:latin typeface="Comic Sans MS" pitchFamily="66" charset="0"/>
              </a:rPr>
              <a:t>A kártyák közötti váltás egy érintés, viszont </a:t>
            </a:r>
            <a:r>
              <a:rPr lang="hu-HU" dirty="0" smtClean="0">
                <a:latin typeface="Comic Sans MS" pitchFamily="66" charset="0"/>
              </a:rPr>
              <a:t>csak </a:t>
            </a:r>
            <a:r>
              <a:rPr lang="hu-HU" dirty="0" err="1">
                <a:latin typeface="Comic Sans MS" pitchFamily="66" charset="0"/>
              </a:rPr>
              <a:t>dual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err="1" smtClean="0">
                <a:latin typeface="Comic Sans MS" pitchFamily="66" charset="0"/>
              </a:rPr>
              <a:t>standby</a:t>
            </a:r>
            <a:r>
              <a:rPr lang="hu-HU" dirty="0" smtClean="0">
                <a:latin typeface="Comic Sans MS" pitchFamily="66" charset="0"/>
              </a:rPr>
              <a:t> van benne, </a:t>
            </a:r>
            <a:r>
              <a:rPr lang="hu-HU" dirty="0">
                <a:latin typeface="Comic Sans MS" pitchFamily="66" charset="0"/>
              </a:rPr>
              <a:t>azaz amikor az egyik SIM-en </a:t>
            </a:r>
            <a:r>
              <a:rPr lang="hu-HU" dirty="0" smtClean="0">
                <a:latin typeface="Comic Sans MS" pitchFamily="66" charset="0"/>
              </a:rPr>
              <a:t>beszélgetsz, </a:t>
            </a:r>
            <a:r>
              <a:rPr lang="hu-HU" dirty="0">
                <a:latin typeface="Comic Sans MS" pitchFamily="66" charset="0"/>
              </a:rPr>
              <a:t>a másik nem elérhető. </a:t>
            </a:r>
            <a:endParaRPr lang="hu-HU" dirty="0" smtClean="0">
              <a:latin typeface="Comic Sans MS" pitchFamily="66" charset="0"/>
            </a:endParaRPr>
          </a:p>
          <a:p>
            <a:r>
              <a:rPr lang="hu-HU" dirty="0">
                <a:latin typeface="Comic Sans MS" pitchFamily="66" charset="0"/>
              </a:rPr>
              <a:t>Az adatátvitel is könnyű, a négysávos GSM és háromsávos 3G modul </a:t>
            </a:r>
            <a:r>
              <a:rPr lang="hu-HU" dirty="0" smtClean="0">
                <a:latin typeface="Comic Sans MS" pitchFamily="66" charset="0"/>
              </a:rPr>
              <a:t>21 </a:t>
            </a:r>
            <a:r>
              <a:rPr lang="hu-HU" dirty="0" err="1">
                <a:latin typeface="Comic Sans MS" pitchFamily="66" charset="0"/>
              </a:rPr>
              <a:t>Mbit</a:t>
            </a:r>
            <a:r>
              <a:rPr lang="hu-HU" dirty="0">
                <a:latin typeface="Comic Sans MS" pitchFamily="66" charset="0"/>
              </a:rPr>
              <a:t> letöltési sebességet enged. </a:t>
            </a:r>
            <a:r>
              <a:rPr lang="hu-HU" dirty="0" err="1">
                <a:latin typeface="Comic Sans MS" pitchFamily="66" charset="0"/>
              </a:rPr>
              <a:t>WiFi-ből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err="1">
                <a:latin typeface="Comic Sans MS" pitchFamily="66" charset="0"/>
              </a:rPr>
              <a:t>dual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err="1">
                <a:latin typeface="Comic Sans MS" pitchFamily="66" charset="0"/>
              </a:rPr>
              <a:t>band</a:t>
            </a:r>
            <a:r>
              <a:rPr lang="hu-HU" dirty="0">
                <a:latin typeface="Comic Sans MS" pitchFamily="66" charset="0"/>
              </a:rPr>
              <a:t> a/b/g/n szabványos, DLNA és </a:t>
            </a:r>
            <a:r>
              <a:rPr lang="hu-HU" dirty="0" err="1">
                <a:latin typeface="Comic Sans MS" pitchFamily="66" charset="0"/>
              </a:rPr>
              <a:t>hotspot-képes</a:t>
            </a:r>
            <a:r>
              <a:rPr lang="hu-HU" dirty="0">
                <a:latin typeface="Comic Sans MS" pitchFamily="66" charset="0"/>
              </a:rPr>
              <a:t> változatot kapsz, a </a:t>
            </a:r>
            <a:r>
              <a:rPr lang="hu-HU" dirty="0" err="1">
                <a:latin typeface="Comic Sans MS" pitchFamily="66" charset="0"/>
              </a:rPr>
              <a:t>Bluetooth</a:t>
            </a:r>
            <a:r>
              <a:rPr lang="hu-HU" dirty="0">
                <a:latin typeface="Comic Sans MS" pitchFamily="66" charset="0"/>
              </a:rPr>
              <a:t> is a legújabb 4.0 </a:t>
            </a:r>
            <a:r>
              <a:rPr lang="hu-HU" dirty="0" smtClean="0">
                <a:latin typeface="Comic Sans MS" pitchFamily="66" charset="0"/>
              </a:rPr>
              <a:t>verzió. </a:t>
            </a:r>
            <a:r>
              <a:rPr lang="hu-HU" dirty="0" err="1">
                <a:latin typeface="Comic Sans MS" pitchFamily="66" charset="0"/>
              </a:rPr>
              <a:t>M</a:t>
            </a:r>
            <a:r>
              <a:rPr lang="hu-HU" dirty="0" err="1" smtClean="0">
                <a:latin typeface="Comic Sans MS" pitchFamily="66" charset="0"/>
              </a:rPr>
              <a:t>icroUSB</a:t>
            </a:r>
            <a:r>
              <a:rPr lang="hu-HU" dirty="0" smtClean="0">
                <a:latin typeface="Comic Sans MS" pitchFamily="66" charset="0"/>
              </a:rPr>
              <a:t> </a:t>
            </a:r>
            <a:r>
              <a:rPr lang="hu-HU" dirty="0">
                <a:latin typeface="Comic Sans MS" pitchFamily="66" charset="0"/>
              </a:rPr>
              <a:t>2.0-val tudsz csatlakozni más </a:t>
            </a:r>
            <a:r>
              <a:rPr lang="hu-HU" dirty="0" smtClean="0">
                <a:latin typeface="Comic Sans MS" pitchFamily="66" charset="0"/>
              </a:rPr>
              <a:t>eszközhöz. Belső </a:t>
            </a:r>
            <a:r>
              <a:rPr lang="hu-HU" dirty="0">
                <a:latin typeface="Comic Sans MS" pitchFamily="66" charset="0"/>
              </a:rPr>
              <a:t>memóriának 8 GB van, amiből viszont csak a </a:t>
            </a:r>
            <a:r>
              <a:rPr lang="hu-HU" dirty="0" smtClean="0">
                <a:latin typeface="Comic Sans MS" pitchFamily="66" charset="0"/>
              </a:rPr>
              <a:t>felét, 4 </a:t>
            </a:r>
            <a:r>
              <a:rPr lang="hu-HU" dirty="0">
                <a:latin typeface="Comic Sans MS" pitchFamily="66" charset="0"/>
              </a:rPr>
              <a:t>GB-ot tudsz használni. Bővíteni még 32 GB-tal lehet, a kártya cseréjéhez az akkut is ki kell venni, az viszont jó ötlet, hogy a két SIM foglalata teljesen külön van</a:t>
            </a:r>
            <a:r>
              <a:rPr lang="hu-HU" dirty="0" smtClean="0">
                <a:latin typeface="Comic Sans MS" pitchFamily="66" charset="0"/>
              </a:rPr>
              <a:t>.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85" y="1196752"/>
            <a:ext cx="2849482" cy="4752528"/>
          </a:xfrm>
          <a:prstGeom prst="rect">
            <a:avLst/>
          </a:prstGeom>
        </p:spPr>
      </p:pic>
      <p:pic>
        <p:nvPicPr>
          <p:cNvPr id="17" name="Kép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5" y="6233633"/>
            <a:ext cx="413763" cy="594662"/>
          </a:xfrm>
          <a:prstGeom prst="rect">
            <a:avLst/>
          </a:prstGeom>
        </p:spPr>
      </p:pic>
      <p:pic>
        <p:nvPicPr>
          <p:cNvPr id="18" name="Kép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42" y="6233633"/>
            <a:ext cx="570522" cy="594485"/>
          </a:xfrm>
          <a:prstGeom prst="rect">
            <a:avLst/>
          </a:prstGeom>
        </p:spPr>
      </p:pic>
      <p:pic>
        <p:nvPicPr>
          <p:cNvPr id="19" name="Kép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98" y="6220434"/>
            <a:ext cx="651697" cy="621059"/>
          </a:xfrm>
          <a:prstGeom prst="rect">
            <a:avLst/>
          </a:prstGeom>
        </p:spPr>
      </p:pic>
      <p:pic>
        <p:nvPicPr>
          <p:cNvPr id="20" name="Kép 19" descr="jobbranyil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2573" y="6172056"/>
            <a:ext cx="758733" cy="723063"/>
          </a:xfrm>
          <a:prstGeom prst="rect">
            <a:avLst/>
          </a:prstGeom>
        </p:spPr>
      </p:pic>
      <p:pic>
        <p:nvPicPr>
          <p:cNvPr id="21" name="Kép 20" descr="jobbranyil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3904" y="6187122"/>
            <a:ext cx="721421" cy="687505"/>
          </a:xfrm>
          <a:prstGeom prst="rect">
            <a:avLst/>
          </a:prstGeom>
        </p:spPr>
      </p:pic>
      <p:pic>
        <p:nvPicPr>
          <p:cNvPr id="22" name="Kép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15" y="623363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716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882841" y="122446"/>
            <a:ext cx="5261159" cy="757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Üzemidő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594809" y="127247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313124" y="127247"/>
            <a:ext cx="281853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57032" y="2334152"/>
            <a:ext cx="4431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Ekkora </a:t>
            </a:r>
            <a:r>
              <a:rPr lang="hu-HU" dirty="0">
                <a:latin typeface="Comic Sans MS" pitchFamily="66" charset="0"/>
              </a:rPr>
              <a:t>méretű </a:t>
            </a:r>
            <a:r>
              <a:rPr lang="hu-HU" dirty="0" smtClean="0">
                <a:latin typeface="Comic Sans MS" pitchFamily="66" charset="0"/>
              </a:rPr>
              <a:t>telefonba </a:t>
            </a:r>
            <a:r>
              <a:rPr lang="hu-HU" dirty="0">
                <a:latin typeface="Comic Sans MS" pitchFamily="66" charset="0"/>
              </a:rPr>
              <a:t>jut hely 2100 </a:t>
            </a:r>
            <a:r>
              <a:rPr lang="hu-HU" dirty="0" err="1" smtClean="0">
                <a:latin typeface="Comic Sans MS" pitchFamily="66" charset="0"/>
              </a:rPr>
              <a:t>mAh-s</a:t>
            </a:r>
            <a:r>
              <a:rPr lang="hu-HU" dirty="0" smtClean="0">
                <a:latin typeface="Comic Sans MS" pitchFamily="66" charset="0"/>
              </a:rPr>
              <a:t> kapacitású akkumulátornak. Hiába jó, de mint minden telefon, ez </a:t>
            </a:r>
            <a:r>
              <a:rPr lang="hu-HU" dirty="0">
                <a:latin typeface="Comic Sans MS" pitchFamily="66" charset="0"/>
              </a:rPr>
              <a:t>is le tud merülni egy nap alatt, bár ehhez több órán át működő kijelző kell. Átlagos használat mellett két nappal </a:t>
            </a:r>
            <a:r>
              <a:rPr lang="hu-HU" dirty="0" smtClean="0">
                <a:latin typeface="Comic Sans MS" pitchFamily="66" charset="0"/>
              </a:rPr>
              <a:t>számolhatsz, </a:t>
            </a:r>
            <a:r>
              <a:rPr lang="hu-HU" dirty="0">
                <a:latin typeface="Comic Sans MS" pitchFamily="66" charset="0"/>
              </a:rPr>
              <a:t>ami </a:t>
            </a:r>
            <a:r>
              <a:rPr lang="hu-HU" dirty="0" smtClean="0">
                <a:latin typeface="Comic Sans MS" pitchFamily="66" charset="0"/>
              </a:rPr>
              <a:t>középkategóriájában </a:t>
            </a:r>
            <a:r>
              <a:rPr lang="hu-HU" dirty="0">
                <a:latin typeface="Comic Sans MS" pitchFamily="66" charset="0"/>
              </a:rPr>
              <a:t>korrekt érték.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4491" r="37204" b="4694"/>
          <a:stretch/>
        </p:blipFill>
        <p:spPr>
          <a:xfrm>
            <a:off x="5265598" y="1556792"/>
            <a:ext cx="3619805" cy="386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Kép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92" y="6249508"/>
            <a:ext cx="413763" cy="594662"/>
          </a:xfrm>
          <a:prstGeom prst="rect">
            <a:avLst/>
          </a:prstGeom>
        </p:spPr>
      </p:pic>
      <p:pic>
        <p:nvPicPr>
          <p:cNvPr id="18" name="Kép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220434"/>
            <a:ext cx="570522" cy="594485"/>
          </a:xfrm>
          <a:prstGeom prst="rect">
            <a:avLst/>
          </a:prstGeom>
        </p:spPr>
      </p:pic>
      <p:pic>
        <p:nvPicPr>
          <p:cNvPr id="19" name="Kép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76" y="6207235"/>
            <a:ext cx="651697" cy="621059"/>
          </a:xfrm>
          <a:prstGeom prst="rect">
            <a:avLst/>
          </a:prstGeom>
        </p:spPr>
      </p:pic>
      <p:pic>
        <p:nvPicPr>
          <p:cNvPr id="20" name="Kép 19" descr="jobbranyil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1851" y="6158857"/>
            <a:ext cx="758733" cy="723063"/>
          </a:xfrm>
          <a:prstGeom prst="rect">
            <a:avLst/>
          </a:prstGeom>
        </p:spPr>
      </p:pic>
      <p:pic>
        <p:nvPicPr>
          <p:cNvPr id="21" name="Kép 20" descr="jobbranyil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343182" y="6173923"/>
            <a:ext cx="721421" cy="6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589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76" y="6183449"/>
            <a:ext cx="413763" cy="594662"/>
          </a:xfrm>
          <a:prstGeom prst="rect">
            <a:avLst/>
          </a:prstGeom>
        </p:spPr>
      </p:pic>
      <p:pic>
        <p:nvPicPr>
          <p:cNvPr id="34" name="Kép 33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51520" y="6047698"/>
            <a:ext cx="721421" cy="687505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882841" y="122446"/>
            <a:ext cx="5261159" cy="75767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Szakszavak jelentése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47864" y="127247"/>
            <a:ext cx="246923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594787" y="127247"/>
            <a:ext cx="292210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3" y="6136938"/>
            <a:ext cx="570522" cy="594485"/>
          </a:xfrm>
          <a:prstGeom prst="rect">
            <a:avLst/>
          </a:prstGeom>
        </p:spPr>
      </p:pic>
      <p:sp>
        <p:nvSpPr>
          <p:cNvPr id="3" name="Szövegdoboz 2">
            <a:hlinkClick r:id="rId3" action="ppaction://hlinksldjump"/>
          </p:cNvPr>
          <p:cNvSpPr txBox="1"/>
          <p:nvPr/>
        </p:nvSpPr>
        <p:spPr>
          <a:xfrm>
            <a:off x="972941" y="6249514"/>
            <a:ext cx="21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Vissza a diára.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12230" y="2492896"/>
            <a:ext cx="7704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Comic Sans MS" pitchFamily="66" charset="0"/>
              </a:rPr>
              <a:t>Phablet</a:t>
            </a:r>
            <a:r>
              <a:rPr lang="hu-HU" dirty="0" smtClean="0">
                <a:latin typeface="Comic Sans MS" pitchFamily="66" charset="0"/>
              </a:rPr>
              <a:t> – A készülék méretre </a:t>
            </a:r>
            <a:r>
              <a:rPr lang="hu-HU" dirty="0">
                <a:latin typeface="Comic Sans MS" pitchFamily="66" charset="0"/>
              </a:rPr>
              <a:t>nagyobb mint egy átlagos telefon, de kisebb mint egy </a:t>
            </a:r>
            <a:r>
              <a:rPr lang="hu-HU" dirty="0" err="1">
                <a:latin typeface="Comic Sans MS" pitchFamily="66" charset="0"/>
              </a:rPr>
              <a:t>tablet</a:t>
            </a:r>
            <a:r>
              <a:rPr lang="hu-HU" dirty="0">
                <a:latin typeface="Comic Sans MS" pitchFamily="66" charset="0"/>
              </a:rPr>
              <a:t>. </a:t>
            </a:r>
            <a:endParaRPr lang="hu-HU" dirty="0" smtClean="0">
              <a:latin typeface="Comic Sans MS" pitchFamily="66" charset="0"/>
            </a:endParaRP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err="1" smtClean="0">
                <a:latin typeface="Comic Sans MS" pitchFamily="66" charset="0"/>
              </a:rPr>
              <a:t>Tablet</a:t>
            </a:r>
            <a:r>
              <a:rPr lang="hu-HU" dirty="0" smtClean="0">
                <a:latin typeface="Comic Sans MS" pitchFamily="66" charset="0"/>
              </a:rPr>
              <a:t> – Táblagép.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USB - </a:t>
            </a:r>
            <a:r>
              <a:rPr lang="hu-HU" dirty="0">
                <a:latin typeface="Comic Sans MS" pitchFamily="66" charset="0"/>
              </a:rPr>
              <a:t>S</a:t>
            </a:r>
            <a:r>
              <a:rPr lang="hu-HU" dirty="0" smtClean="0">
                <a:latin typeface="Comic Sans MS" pitchFamily="66" charset="0"/>
              </a:rPr>
              <a:t>zámítógépes csatlakozó</a:t>
            </a:r>
            <a:r>
              <a:rPr lang="hu-HU" dirty="0">
                <a:latin typeface="Comic Sans MS" pitchFamily="66" charset="0"/>
              </a:rPr>
              <a:t>.</a:t>
            </a:r>
            <a:endParaRPr lang="hu-HU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076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76" y="6183449"/>
            <a:ext cx="413763" cy="594662"/>
          </a:xfrm>
          <a:prstGeom prst="rect">
            <a:avLst/>
          </a:prstGeom>
        </p:spPr>
      </p:pic>
      <p:pic>
        <p:nvPicPr>
          <p:cNvPr id="34" name="Kép 33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51520" y="6047698"/>
            <a:ext cx="721421" cy="687505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882841" y="122446"/>
            <a:ext cx="5261159" cy="75767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Szakszavak jelentése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47864" y="127247"/>
            <a:ext cx="246923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594787" y="127247"/>
            <a:ext cx="292210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3" y="6136938"/>
            <a:ext cx="570522" cy="594485"/>
          </a:xfrm>
          <a:prstGeom prst="rect">
            <a:avLst/>
          </a:prstGeom>
        </p:spPr>
      </p:pic>
      <p:sp>
        <p:nvSpPr>
          <p:cNvPr id="3" name="Szövegdoboz 2">
            <a:hlinkClick r:id="rId3" action="ppaction://hlinksldjump"/>
          </p:cNvPr>
          <p:cNvSpPr txBox="1"/>
          <p:nvPr/>
        </p:nvSpPr>
        <p:spPr>
          <a:xfrm>
            <a:off x="972941" y="6249514"/>
            <a:ext cx="21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Vissza a diára.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1190" y="1124744"/>
            <a:ext cx="77041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Opciók – Választási lehetőségek, beállítások.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Fényszenzor – Fényérzékelő.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Közelségszenzor </a:t>
            </a:r>
            <a:r>
              <a:rPr lang="hu-HU" dirty="0">
                <a:latin typeface="Comic Sans MS" pitchFamily="66" charset="0"/>
              </a:rPr>
              <a:t>-  </a:t>
            </a:r>
            <a:r>
              <a:rPr lang="hu-HU" dirty="0" smtClean="0">
                <a:latin typeface="Comic Sans MS" pitchFamily="66" charset="0"/>
              </a:rPr>
              <a:t>Nézi </a:t>
            </a:r>
            <a:r>
              <a:rPr lang="hu-HU" dirty="0">
                <a:latin typeface="Comic Sans MS" pitchFamily="66" charset="0"/>
              </a:rPr>
              <a:t>hogy mikor emeled a füledhez a telefont. Ilyenkor </a:t>
            </a:r>
            <a:r>
              <a:rPr lang="hu-HU" dirty="0" smtClean="0">
                <a:latin typeface="Comic Sans MS" pitchFamily="66" charset="0"/>
              </a:rPr>
              <a:t>kikapcsolja </a:t>
            </a:r>
            <a:r>
              <a:rPr lang="hu-HU" dirty="0">
                <a:latin typeface="Comic Sans MS" pitchFamily="66" charset="0"/>
              </a:rPr>
              <a:t>a kijelzőt. Ha pedig elemeled, akkor </a:t>
            </a:r>
            <a:r>
              <a:rPr lang="hu-HU" dirty="0" smtClean="0">
                <a:latin typeface="Comic Sans MS" pitchFamily="66" charset="0"/>
              </a:rPr>
              <a:t>visszakapcsolja.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WVGA felbontás </a:t>
            </a:r>
            <a:r>
              <a:rPr lang="hu-HU" dirty="0">
                <a:latin typeface="Comic Sans MS" pitchFamily="66" charset="0"/>
              </a:rPr>
              <a:t>- </a:t>
            </a:r>
            <a:r>
              <a:rPr lang="hu-HU" dirty="0" smtClean="0">
                <a:latin typeface="Comic Sans MS" pitchFamily="66" charset="0"/>
              </a:rPr>
              <a:t>Normál felbontás, amely </a:t>
            </a:r>
            <a:r>
              <a:rPr lang="hu-HU" dirty="0">
                <a:latin typeface="Comic Sans MS" pitchFamily="66" charset="0"/>
              </a:rPr>
              <a:t>640x480 képpontot </a:t>
            </a:r>
            <a:r>
              <a:rPr lang="hu-HU" dirty="0" smtClean="0">
                <a:latin typeface="Comic Sans MS" pitchFamily="66" charset="0"/>
              </a:rPr>
              <a:t>jelent.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Pixel – Képpont.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>
                <a:latin typeface="Comic Sans MS" pitchFamily="66" charset="0"/>
              </a:rPr>
              <a:t>B</a:t>
            </a:r>
            <a:r>
              <a:rPr lang="hu-HU" dirty="0" smtClean="0">
                <a:latin typeface="Comic Sans MS" pitchFamily="66" charset="0"/>
              </a:rPr>
              <a:t>etekintési szög </a:t>
            </a:r>
            <a:r>
              <a:rPr lang="hu-HU" dirty="0">
                <a:latin typeface="Comic Sans MS" pitchFamily="66" charset="0"/>
              </a:rPr>
              <a:t>-  A képernyő síkjára merőleges irányhoz mért legnagyobb szöget jelenti, ahonnan a kép még színtorzulás nélkül felismerhető.</a:t>
            </a:r>
          </a:p>
        </p:txBody>
      </p:sp>
    </p:spTree>
    <p:extLst>
      <p:ext uri="{BB962C8B-B14F-4D97-AF65-F5344CB8AC3E}">
        <p14:creationId xmlns:p14="http://schemas.microsoft.com/office/powerpoint/2010/main" val="42445263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76" y="6183449"/>
            <a:ext cx="413763" cy="594662"/>
          </a:xfrm>
          <a:prstGeom prst="rect">
            <a:avLst/>
          </a:prstGeom>
        </p:spPr>
      </p:pic>
      <p:pic>
        <p:nvPicPr>
          <p:cNvPr id="34" name="Kép 33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51520" y="6047698"/>
            <a:ext cx="721421" cy="687505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882841" y="122446"/>
            <a:ext cx="5261159" cy="75767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Szakszavak jelentése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47864" y="127247"/>
            <a:ext cx="246923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594787" y="127247"/>
            <a:ext cx="292210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3" y="6136938"/>
            <a:ext cx="570522" cy="594485"/>
          </a:xfrm>
          <a:prstGeom prst="rect">
            <a:avLst/>
          </a:prstGeom>
        </p:spPr>
      </p:pic>
      <p:sp>
        <p:nvSpPr>
          <p:cNvPr id="3" name="Szövegdoboz 2">
            <a:hlinkClick r:id="rId3" action="ppaction://hlinksldjump"/>
          </p:cNvPr>
          <p:cNvSpPr txBox="1"/>
          <p:nvPr/>
        </p:nvSpPr>
        <p:spPr>
          <a:xfrm>
            <a:off x="972941" y="6249514"/>
            <a:ext cx="21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Vissza a diára.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5576" y="2852936"/>
            <a:ext cx="770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itchFamily="66" charset="0"/>
              </a:rPr>
              <a:t>LED </a:t>
            </a:r>
            <a:r>
              <a:rPr lang="hu-HU" dirty="0" smtClean="0">
                <a:latin typeface="Comic Sans MS" pitchFamily="66" charset="0"/>
              </a:rPr>
              <a:t>vaku </a:t>
            </a:r>
            <a:r>
              <a:rPr lang="hu-HU" dirty="0">
                <a:latin typeface="Comic Sans MS" pitchFamily="66" charset="0"/>
              </a:rPr>
              <a:t>– A vaku vagy villanófény egy fényképezésnél használt mesterséges fényforrás, ami </a:t>
            </a:r>
            <a:r>
              <a:rPr lang="hu-HU" dirty="0" smtClean="0">
                <a:latin typeface="Comic Sans MS" pitchFamily="66" charset="0"/>
              </a:rPr>
              <a:t>rövid </a:t>
            </a:r>
            <a:r>
              <a:rPr lang="hu-HU" dirty="0">
                <a:latin typeface="Comic Sans MS" pitchFamily="66" charset="0"/>
              </a:rPr>
              <a:t>időre erős fénnyel világítja meg a fényképezni kívánt tárgyat. Használatával jobban megvilágított </a:t>
            </a:r>
            <a:r>
              <a:rPr lang="hu-HU" dirty="0" smtClean="0">
                <a:latin typeface="Comic Sans MS" pitchFamily="66" charset="0"/>
              </a:rPr>
              <a:t>a kép</a:t>
            </a:r>
            <a:r>
              <a:rPr lang="hu-HU" dirty="0">
                <a:latin typeface="Comic Sans MS" pitchFamily="66" charset="0"/>
              </a:rPr>
              <a:t>, esetleg különleges képhatások érhetők el</a:t>
            </a:r>
            <a:r>
              <a:rPr lang="hu-HU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6394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76" y="6183449"/>
            <a:ext cx="413763" cy="594662"/>
          </a:xfrm>
          <a:prstGeom prst="rect">
            <a:avLst/>
          </a:prstGeom>
        </p:spPr>
      </p:pic>
      <p:pic>
        <p:nvPicPr>
          <p:cNvPr id="34" name="Kép 33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51520" y="6047698"/>
            <a:ext cx="721421" cy="687505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882841" y="122446"/>
            <a:ext cx="5261159" cy="75767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Szakszavak jelentése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47864" y="127247"/>
            <a:ext cx="246923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594787" y="127247"/>
            <a:ext cx="292210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3" y="6136938"/>
            <a:ext cx="570522" cy="594485"/>
          </a:xfrm>
          <a:prstGeom prst="rect">
            <a:avLst/>
          </a:prstGeom>
        </p:spPr>
      </p:pic>
      <p:sp>
        <p:nvSpPr>
          <p:cNvPr id="3" name="Szövegdoboz 2">
            <a:hlinkClick r:id="rId3" action="ppaction://hlinksldjump"/>
          </p:cNvPr>
          <p:cNvSpPr txBox="1"/>
          <p:nvPr/>
        </p:nvSpPr>
        <p:spPr>
          <a:xfrm>
            <a:off x="972941" y="6249514"/>
            <a:ext cx="21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Vissza a diára.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5576" y="2420888"/>
            <a:ext cx="7704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Comic Sans MS" pitchFamily="66" charset="0"/>
              </a:rPr>
              <a:t>microUSB</a:t>
            </a:r>
            <a:r>
              <a:rPr lang="hu-HU" dirty="0" smtClean="0">
                <a:latin typeface="Comic Sans MS" pitchFamily="66" charset="0"/>
              </a:rPr>
              <a:t> - Az </a:t>
            </a:r>
            <a:r>
              <a:rPr lang="hu-HU" dirty="0">
                <a:latin typeface="Comic Sans MS" pitchFamily="66" charset="0"/>
              </a:rPr>
              <a:t>USB kábel </a:t>
            </a:r>
            <a:r>
              <a:rPr lang="hu-HU" dirty="0" smtClean="0">
                <a:latin typeface="Comic Sans MS" pitchFamily="66" charset="0"/>
              </a:rPr>
              <a:t>csatlakozója.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err="1" smtClean="0">
                <a:latin typeface="Comic Sans MS" pitchFamily="66" charset="0"/>
              </a:rPr>
              <a:t>jack</a:t>
            </a:r>
            <a:r>
              <a:rPr lang="hu-HU" dirty="0" smtClean="0">
                <a:latin typeface="Comic Sans MS" pitchFamily="66" charset="0"/>
              </a:rPr>
              <a:t> - A </a:t>
            </a:r>
            <a:r>
              <a:rPr lang="hu-HU" dirty="0">
                <a:latin typeface="Comic Sans MS" pitchFamily="66" charset="0"/>
              </a:rPr>
              <a:t>fülhallgató </a:t>
            </a:r>
            <a:r>
              <a:rPr lang="hu-HU" dirty="0" smtClean="0">
                <a:latin typeface="Comic Sans MS" pitchFamily="66" charset="0"/>
              </a:rPr>
              <a:t>csatlakozója.</a:t>
            </a:r>
          </a:p>
          <a:p>
            <a:r>
              <a:rPr lang="hu-HU" dirty="0" smtClean="0">
                <a:latin typeface="Comic Sans MS" pitchFamily="66" charset="0"/>
              </a:rPr>
              <a:t> </a:t>
            </a:r>
          </a:p>
          <a:p>
            <a:r>
              <a:rPr lang="hu-HU" dirty="0">
                <a:latin typeface="Comic Sans MS" pitchFamily="66" charset="0"/>
              </a:rPr>
              <a:t>B</a:t>
            </a:r>
            <a:r>
              <a:rPr lang="hu-HU" dirty="0" smtClean="0">
                <a:latin typeface="Comic Sans MS" pitchFamily="66" charset="0"/>
              </a:rPr>
              <a:t>ekapcsoló gomb – A telefon bekapcsolására szolgáló gomb.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Hangerőszabályzó – Hangosítás és halkítás.</a:t>
            </a:r>
          </a:p>
        </p:txBody>
      </p:sp>
    </p:spTree>
    <p:extLst>
      <p:ext uri="{BB962C8B-B14F-4D97-AF65-F5344CB8AC3E}">
        <p14:creationId xmlns:p14="http://schemas.microsoft.com/office/powerpoint/2010/main" val="24033202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76" y="6183449"/>
            <a:ext cx="413763" cy="594662"/>
          </a:xfrm>
          <a:prstGeom prst="rect">
            <a:avLst/>
          </a:prstGeom>
        </p:spPr>
      </p:pic>
      <p:pic>
        <p:nvPicPr>
          <p:cNvPr id="34" name="Kép 33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51520" y="6047698"/>
            <a:ext cx="721421" cy="687505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882841" y="122446"/>
            <a:ext cx="5261159" cy="75767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Szakszavak jelentése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47864" y="127247"/>
            <a:ext cx="246923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594787" y="127247"/>
            <a:ext cx="292210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3" y="6136938"/>
            <a:ext cx="570522" cy="594485"/>
          </a:xfrm>
          <a:prstGeom prst="rect">
            <a:avLst/>
          </a:prstGeom>
        </p:spPr>
      </p:pic>
      <p:sp>
        <p:nvSpPr>
          <p:cNvPr id="3" name="Szövegdoboz 2">
            <a:hlinkClick r:id="rId3" action="ppaction://hlinksldjump"/>
          </p:cNvPr>
          <p:cNvSpPr txBox="1"/>
          <p:nvPr/>
        </p:nvSpPr>
        <p:spPr>
          <a:xfrm>
            <a:off x="972941" y="6249514"/>
            <a:ext cx="21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Vissza a diára.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44623" y="2636912"/>
            <a:ext cx="7704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itchFamily="66" charset="0"/>
              </a:rPr>
              <a:t>Processzor -  </a:t>
            </a:r>
            <a:r>
              <a:rPr lang="hu-HU" dirty="0" smtClean="0">
                <a:latin typeface="Comic Sans MS" pitchFamily="66" charset="0"/>
              </a:rPr>
              <a:t>Az </a:t>
            </a:r>
            <a:r>
              <a:rPr lang="hu-HU" dirty="0">
                <a:latin typeface="Comic Sans MS" pitchFamily="66" charset="0"/>
              </a:rPr>
              <a:t>utasítások értelmezését és végrehajtását </a:t>
            </a:r>
            <a:r>
              <a:rPr lang="hu-HU" dirty="0" smtClean="0">
                <a:latin typeface="Comic Sans MS" pitchFamily="66" charset="0"/>
              </a:rPr>
              <a:t>vezérli.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RAM </a:t>
            </a:r>
            <a:r>
              <a:rPr lang="hu-HU" dirty="0">
                <a:latin typeface="Comic Sans MS" pitchFamily="66" charset="0"/>
              </a:rPr>
              <a:t>– </a:t>
            </a:r>
            <a:r>
              <a:rPr lang="hu-HU" dirty="0" smtClean="0">
                <a:latin typeface="Comic Sans MS" pitchFamily="66" charset="0"/>
              </a:rPr>
              <a:t>Tetszőleges </a:t>
            </a:r>
            <a:r>
              <a:rPr lang="hu-HU" dirty="0">
                <a:latin typeface="Comic Sans MS" pitchFamily="66" charset="0"/>
              </a:rPr>
              <a:t>hozzáférésű </a:t>
            </a:r>
            <a:r>
              <a:rPr lang="hu-HU" b="1" dirty="0" smtClean="0">
                <a:latin typeface="Comic Sans MS" pitchFamily="66" charset="0"/>
              </a:rPr>
              <a:t>memória</a:t>
            </a:r>
            <a:r>
              <a:rPr lang="hu-HU" dirty="0" smtClean="0">
                <a:latin typeface="Comic Sans MS" pitchFamily="66" charset="0"/>
              </a:rPr>
              <a:t>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Státuszmenü – Itt jelennek meg az értesítések, néhány beállítás stb.</a:t>
            </a:r>
          </a:p>
        </p:txBody>
      </p:sp>
    </p:spTree>
    <p:extLst>
      <p:ext uri="{BB962C8B-B14F-4D97-AF65-F5344CB8AC3E}">
        <p14:creationId xmlns:p14="http://schemas.microsoft.com/office/powerpoint/2010/main" val="336840284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3929" y="127247"/>
            <a:ext cx="4801953" cy="757674"/>
          </a:xfrm>
          <a:prstGeom prst="rect">
            <a:avLst/>
          </a:prstGeom>
          <a:solidFill>
            <a:srgbClr val="F905A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Használati utasítás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88024" y="127247"/>
            <a:ext cx="288032" cy="75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048537" y="127247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4" y="3167183"/>
            <a:ext cx="616995" cy="62363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4" y="2127713"/>
            <a:ext cx="662984" cy="72491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2" y="1122407"/>
            <a:ext cx="454108" cy="68483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8" y="4162267"/>
            <a:ext cx="609672" cy="60967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043608" y="128016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Erre az ikonra kattintva kiléphetsz a prezentációból. 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043608" y="2305502"/>
            <a:ext cx="721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A tartalomba vezető ikon, melyen kiválaszthatsz más témákat.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133419" y="3294332"/>
            <a:ext cx="390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Rákattintva az előző diára jutunk.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845952" y="3270621"/>
            <a:ext cx="349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itchFamily="66" charset="0"/>
              </a:rPr>
              <a:t>A</a:t>
            </a:r>
            <a:r>
              <a:rPr lang="hu-HU" dirty="0" smtClean="0">
                <a:latin typeface="Comic Sans MS" pitchFamily="66" charset="0"/>
              </a:rPr>
              <a:t> következő diára jutunk.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248890" y="4143937"/>
            <a:ext cx="721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itchFamily="66" charset="0"/>
              </a:rPr>
              <a:t>A</a:t>
            </a:r>
            <a:r>
              <a:rPr lang="hu-HU" dirty="0" smtClean="0">
                <a:latin typeface="Comic Sans MS" pitchFamily="66" charset="0"/>
              </a:rPr>
              <a:t> kiválasztott témakörhöz tartozó első diára visz vissza.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1249904" y="5088195"/>
            <a:ext cx="721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A tartalom dián található kiválasztott téma alapján az adott témakörhöz juthatunk.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01" y="3119761"/>
            <a:ext cx="671052" cy="671052"/>
          </a:xfrm>
          <a:prstGeom prst="rect">
            <a:avLst/>
          </a:prstGeom>
        </p:spPr>
      </p:pic>
      <p:pic>
        <p:nvPicPr>
          <p:cNvPr id="24" name="Kép 23" descr="jobbranyil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5845952" y="162331"/>
            <a:ext cx="721421" cy="687505"/>
          </a:xfrm>
          <a:prstGeom prst="rect">
            <a:avLst/>
          </a:prstGeom>
        </p:spPr>
      </p:pic>
      <p:pic>
        <p:nvPicPr>
          <p:cNvPr id="21" name="Kép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4" y="6165304"/>
            <a:ext cx="576064" cy="576064"/>
          </a:xfrm>
          <a:prstGeom prst="rect">
            <a:avLst/>
          </a:prstGeom>
        </p:spPr>
      </p:pic>
      <p:sp>
        <p:nvSpPr>
          <p:cNvPr id="3" name="Szövegdoboz 2">
            <a:hlinkClick r:id="rId7" action="ppaction://hlinksldjump"/>
          </p:cNvPr>
          <p:cNvSpPr txBox="1"/>
          <p:nvPr/>
        </p:nvSpPr>
        <p:spPr>
          <a:xfrm>
            <a:off x="6567373" y="332656"/>
            <a:ext cx="257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Vissza a tartalomhoz.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249904" y="6130170"/>
            <a:ext cx="778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Erre a kis buborékra kattintva az adott dián található szakszavak jelentését találod.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9" y="4947988"/>
            <a:ext cx="975493" cy="94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338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76" y="6183449"/>
            <a:ext cx="413763" cy="594662"/>
          </a:xfrm>
          <a:prstGeom prst="rect">
            <a:avLst/>
          </a:prstGeom>
        </p:spPr>
      </p:pic>
      <p:pic>
        <p:nvPicPr>
          <p:cNvPr id="34" name="Kép 33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51520" y="6047698"/>
            <a:ext cx="721421" cy="687505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882841" y="122446"/>
            <a:ext cx="5261159" cy="75767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Szakszavak jelentése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47864" y="127247"/>
            <a:ext cx="246923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594787" y="127247"/>
            <a:ext cx="292210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3" y="6136938"/>
            <a:ext cx="570522" cy="594485"/>
          </a:xfrm>
          <a:prstGeom prst="rect">
            <a:avLst/>
          </a:prstGeom>
        </p:spPr>
      </p:pic>
      <p:sp>
        <p:nvSpPr>
          <p:cNvPr id="3" name="Szövegdoboz 2">
            <a:hlinkClick r:id="rId3" action="ppaction://hlinksldjump"/>
          </p:cNvPr>
          <p:cNvSpPr txBox="1"/>
          <p:nvPr/>
        </p:nvSpPr>
        <p:spPr>
          <a:xfrm>
            <a:off x="972941" y="6249514"/>
            <a:ext cx="21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Vissza a diára.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512600" y="292494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itchFamily="66" charset="0"/>
              </a:rPr>
              <a:t>Expozíció – </a:t>
            </a:r>
            <a:r>
              <a:rPr lang="hu-HU" dirty="0" smtClean="0">
                <a:latin typeface="Comic Sans MS" pitchFamily="66" charset="0"/>
              </a:rPr>
              <a:t>A </a:t>
            </a:r>
            <a:r>
              <a:rPr lang="hu-HU" dirty="0">
                <a:latin typeface="Comic Sans MS" pitchFamily="66" charset="0"/>
              </a:rPr>
              <a:t>fényérzékeny anyag </a:t>
            </a:r>
            <a:r>
              <a:rPr lang="hu-HU" dirty="0" smtClean="0">
                <a:latin typeface="Comic Sans MS" pitchFamily="66" charset="0"/>
              </a:rPr>
              <a:t>megvilágítása.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err="1" smtClean="0">
                <a:latin typeface="Comic Sans MS" pitchFamily="66" charset="0"/>
              </a:rPr>
              <a:t>FullHD</a:t>
            </a:r>
            <a:r>
              <a:rPr lang="hu-HU" dirty="0" smtClean="0">
                <a:latin typeface="Comic Sans MS" pitchFamily="66" charset="0"/>
              </a:rPr>
              <a:t> </a:t>
            </a:r>
            <a:r>
              <a:rPr lang="hu-HU" dirty="0">
                <a:latin typeface="Comic Sans MS" pitchFamily="66" charset="0"/>
              </a:rPr>
              <a:t>- </a:t>
            </a:r>
            <a:r>
              <a:rPr lang="hu-HU" dirty="0" smtClean="0">
                <a:latin typeface="Comic Sans MS" pitchFamily="66" charset="0"/>
              </a:rPr>
              <a:t>1920x1080 képpontból </a:t>
            </a:r>
            <a:r>
              <a:rPr lang="hu-HU" dirty="0">
                <a:latin typeface="Comic Sans MS" pitchFamily="66" charset="0"/>
              </a:rPr>
              <a:t>álló képekből épül fel.</a:t>
            </a:r>
          </a:p>
        </p:txBody>
      </p:sp>
    </p:spTree>
    <p:extLst>
      <p:ext uri="{BB962C8B-B14F-4D97-AF65-F5344CB8AC3E}">
        <p14:creationId xmlns:p14="http://schemas.microsoft.com/office/powerpoint/2010/main" val="87326358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76" y="6183449"/>
            <a:ext cx="413763" cy="594662"/>
          </a:xfrm>
          <a:prstGeom prst="rect">
            <a:avLst/>
          </a:prstGeom>
        </p:spPr>
      </p:pic>
      <p:pic>
        <p:nvPicPr>
          <p:cNvPr id="34" name="Kép 33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51520" y="6047698"/>
            <a:ext cx="721421" cy="687505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882841" y="122446"/>
            <a:ext cx="5261159" cy="75767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Szakszavak jelentése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47864" y="127247"/>
            <a:ext cx="246923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594787" y="127247"/>
            <a:ext cx="292210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3" y="6136938"/>
            <a:ext cx="570522" cy="594485"/>
          </a:xfrm>
          <a:prstGeom prst="rect">
            <a:avLst/>
          </a:prstGeom>
        </p:spPr>
      </p:pic>
      <p:sp>
        <p:nvSpPr>
          <p:cNvPr id="3" name="Szövegdoboz 2">
            <a:hlinkClick r:id="rId3" action="ppaction://hlinksldjump"/>
          </p:cNvPr>
          <p:cNvSpPr txBox="1"/>
          <p:nvPr/>
        </p:nvSpPr>
        <p:spPr>
          <a:xfrm>
            <a:off x="972941" y="6249514"/>
            <a:ext cx="21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Vissza a diára.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15616" y="2924944"/>
            <a:ext cx="7042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Hangszínszabályzó – A zene hangosítása és halkítása. 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RDS </a:t>
            </a:r>
            <a:r>
              <a:rPr lang="hu-HU" dirty="0">
                <a:latin typeface="Comic Sans MS" pitchFamily="66" charset="0"/>
              </a:rPr>
              <a:t>- Az RDS-rendszer többfajta információt ír le, például időt, műfajt és előadót, illetve </a:t>
            </a:r>
            <a:r>
              <a:rPr lang="hu-HU" dirty="0" smtClean="0">
                <a:latin typeface="Comic Sans MS" pitchFamily="66" charset="0"/>
              </a:rPr>
              <a:t>rádióállomás-azonosítást is.</a:t>
            </a:r>
            <a:endParaRPr lang="hu-H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178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76" y="6183449"/>
            <a:ext cx="413763" cy="594662"/>
          </a:xfrm>
          <a:prstGeom prst="rect">
            <a:avLst/>
          </a:prstGeom>
        </p:spPr>
      </p:pic>
      <p:pic>
        <p:nvPicPr>
          <p:cNvPr id="34" name="Kép 33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51520" y="6047698"/>
            <a:ext cx="721421" cy="687505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882841" y="122446"/>
            <a:ext cx="5261159" cy="75767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Szakszavak jelentése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47864" y="127247"/>
            <a:ext cx="246923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594787" y="127247"/>
            <a:ext cx="292210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3" y="6136938"/>
            <a:ext cx="570522" cy="594485"/>
          </a:xfrm>
          <a:prstGeom prst="rect">
            <a:avLst/>
          </a:prstGeom>
        </p:spPr>
      </p:pic>
      <p:sp>
        <p:nvSpPr>
          <p:cNvPr id="3" name="Szövegdoboz 2">
            <a:hlinkClick r:id="rId3" action="ppaction://hlinksldjump"/>
          </p:cNvPr>
          <p:cNvSpPr txBox="1"/>
          <p:nvPr/>
        </p:nvSpPr>
        <p:spPr>
          <a:xfrm>
            <a:off x="972941" y="6249514"/>
            <a:ext cx="21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Vissza a diára.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59632" y="1246384"/>
            <a:ext cx="7042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GSM </a:t>
            </a:r>
            <a:r>
              <a:rPr lang="hu-HU" dirty="0">
                <a:latin typeface="Comic Sans MS" pitchFamily="66" charset="0"/>
              </a:rPr>
              <a:t>-  </a:t>
            </a:r>
            <a:r>
              <a:rPr lang="hu-HU" dirty="0" smtClean="0">
                <a:latin typeface="Comic Sans MS" pitchFamily="66" charset="0"/>
              </a:rPr>
              <a:t>A </a:t>
            </a:r>
            <a:r>
              <a:rPr lang="hu-HU" dirty="0">
                <a:latin typeface="Comic Sans MS" pitchFamily="66" charset="0"/>
              </a:rPr>
              <a:t>mobil távközlés globális </a:t>
            </a:r>
            <a:r>
              <a:rPr lang="hu-HU" dirty="0" smtClean="0">
                <a:latin typeface="Comic Sans MS" pitchFamily="66" charset="0"/>
              </a:rPr>
              <a:t>szabványa.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3G </a:t>
            </a:r>
            <a:r>
              <a:rPr lang="hu-HU" dirty="0">
                <a:latin typeface="Comic Sans MS" pitchFamily="66" charset="0"/>
              </a:rPr>
              <a:t>- E</a:t>
            </a:r>
            <a:r>
              <a:rPr lang="hu-HU" dirty="0" smtClean="0">
                <a:latin typeface="Comic Sans MS" pitchFamily="66" charset="0"/>
              </a:rPr>
              <a:t>gy </a:t>
            </a:r>
            <a:r>
              <a:rPr lang="hu-HU" dirty="0">
                <a:latin typeface="Comic Sans MS" pitchFamily="66" charset="0"/>
              </a:rPr>
              <a:t>vezeték nélküli mobilinternet szabvány</a:t>
            </a:r>
            <a:r>
              <a:rPr lang="hu-HU" dirty="0" smtClean="0">
                <a:latin typeface="Comic Sans MS" pitchFamily="66" charset="0"/>
              </a:rPr>
              <a:t>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err="1" smtClean="0">
                <a:latin typeface="Comic Sans MS" pitchFamily="66" charset="0"/>
              </a:rPr>
              <a:t>Wifi</a:t>
            </a:r>
            <a:r>
              <a:rPr lang="hu-HU" dirty="0" smtClean="0">
                <a:latin typeface="Comic Sans MS" pitchFamily="66" charset="0"/>
              </a:rPr>
              <a:t> – Vezeték nélküli internet.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DLNA </a:t>
            </a:r>
            <a:r>
              <a:rPr lang="hu-HU" dirty="0">
                <a:latin typeface="Comic Sans MS" pitchFamily="66" charset="0"/>
              </a:rPr>
              <a:t>- A</a:t>
            </a:r>
            <a:r>
              <a:rPr lang="hu-HU" dirty="0" smtClean="0">
                <a:latin typeface="Comic Sans MS" pitchFamily="66" charset="0"/>
              </a:rPr>
              <a:t> </a:t>
            </a:r>
            <a:r>
              <a:rPr lang="hu-HU" dirty="0" err="1" smtClean="0">
                <a:latin typeface="Comic Sans MS" pitchFamily="66" charset="0"/>
              </a:rPr>
              <a:t>DLNA-val</a:t>
            </a:r>
            <a:r>
              <a:rPr lang="hu-HU" dirty="0" smtClean="0">
                <a:latin typeface="Comic Sans MS" pitchFamily="66" charset="0"/>
              </a:rPr>
              <a:t> a </a:t>
            </a:r>
            <a:r>
              <a:rPr lang="hu-HU" dirty="0">
                <a:latin typeface="Comic Sans MS" pitchFamily="66" charset="0"/>
              </a:rPr>
              <a:t>gyártók </a:t>
            </a:r>
            <a:r>
              <a:rPr lang="hu-HU" dirty="0" smtClean="0">
                <a:latin typeface="Comic Sans MS" pitchFamily="66" charset="0"/>
              </a:rPr>
              <a:t>célja </a:t>
            </a:r>
            <a:r>
              <a:rPr lang="hu-HU" dirty="0">
                <a:latin typeface="Comic Sans MS" pitchFamily="66" charset="0"/>
              </a:rPr>
              <a:t>az, hogy egy olyan nyílt szabványt rendszeresítsenek, ami lehetővé teszi, hogy a különböző elektronikai eszközök egymáshoz csatlakozhassanak és tartalmat cseréljenek egymás közt</a:t>
            </a:r>
            <a:r>
              <a:rPr lang="hu-HU" dirty="0" smtClean="0">
                <a:latin typeface="Comic Sans MS" pitchFamily="66" charset="0"/>
              </a:rPr>
              <a:t>.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err="1" smtClean="0">
                <a:latin typeface="Comic Sans MS" pitchFamily="66" charset="0"/>
              </a:rPr>
              <a:t>Hotspot</a:t>
            </a:r>
            <a:r>
              <a:rPr lang="hu-HU" dirty="0">
                <a:latin typeface="Comic Sans MS" pitchFamily="66" charset="0"/>
              </a:rPr>
              <a:t> - E</a:t>
            </a:r>
            <a:r>
              <a:rPr lang="hu-HU" dirty="0" smtClean="0">
                <a:latin typeface="Comic Sans MS" pitchFamily="66" charset="0"/>
              </a:rPr>
              <a:t>gy </a:t>
            </a:r>
            <a:r>
              <a:rPr lang="hu-HU" dirty="0">
                <a:latin typeface="Comic Sans MS" pitchFamily="66" charset="0"/>
              </a:rPr>
              <a:t>nyilvános, vezeték nélküli </a:t>
            </a:r>
            <a:r>
              <a:rPr lang="hu-HU" dirty="0" smtClean="0">
                <a:latin typeface="Comic Sans MS" pitchFamily="66" charset="0"/>
              </a:rPr>
              <a:t>internet-hozzáférési pont. </a:t>
            </a:r>
          </a:p>
          <a:p>
            <a:endParaRPr lang="hu-HU" dirty="0" smtClean="0">
              <a:latin typeface="Comic Sans MS" pitchFamily="66" charset="0"/>
            </a:endParaRPr>
          </a:p>
          <a:p>
            <a:r>
              <a:rPr lang="hu-HU" dirty="0" err="1" smtClean="0">
                <a:latin typeface="Comic Sans MS" pitchFamily="66" charset="0"/>
              </a:rPr>
              <a:t>Bluetooth</a:t>
            </a:r>
            <a:r>
              <a:rPr lang="hu-HU" dirty="0" smtClean="0">
                <a:latin typeface="Comic Sans MS" pitchFamily="66" charset="0"/>
              </a:rPr>
              <a:t> </a:t>
            </a:r>
            <a:r>
              <a:rPr lang="hu-HU" dirty="0">
                <a:latin typeface="Comic Sans MS" pitchFamily="66" charset="0"/>
              </a:rPr>
              <a:t>- </a:t>
            </a:r>
            <a:r>
              <a:rPr lang="hu-HU" dirty="0" smtClean="0">
                <a:latin typeface="Comic Sans MS" pitchFamily="66" charset="0"/>
              </a:rPr>
              <a:t>Rövid </a:t>
            </a:r>
            <a:r>
              <a:rPr lang="hu-HU" dirty="0">
                <a:latin typeface="Comic Sans MS" pitchFamily="66" charset="0"/>
              </a:rPr>
              <a:t>hatótávolságú, adatcseréhez használt, nyílt, </a:t>
            </a:r>
            <a:r>
              <a:rPr lang="hu-HU" dirty="0" err="1">
                <a:latin typeface="Comic Sans MS" pitchFamily="66" charset="0"/>
              </a:rPr>
              <a:t>vezetéknélküli</a:t>
            </a:r>
            <a:r>
              <a:rPr lang="hu-HU" dirty="0">
                <a:latin typeface="Comic Sans MS" pitchFamily="66" charset="0"/>
              </a:rPr>
              <a:t> szabvány</a:t>
            </a:r>
            <a:r>
              <a:rPr lang="hu-HU" dirty="0" smtClean="0">
                <a:latin typeface="Comic Sans MS" pitchFamily="66" charset="0"/>
              </a:rPr>
              <a:t>.</a:t>
            </a:r>
            <a:endParaRPr lang="hu-H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09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01" y="6248446"/>
            <a:ext cx="413763" cy="594662"/>
          </a:xfrm>
          <a:prstGeom prst="rect">
            <a:avLst/>
          </a:prstGeom>
        </p:spPr>
      </p:pic>
      <p:pic>
        <p:nvPicPr>
          <p:cNvPr id="31" name="Kép 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48446"/>
            <a:ext cx="570522" cy="594485"/>
          </a:xfrm>
          <a:prstGeom prst="rect">
            <a:avLst/>
          </a:prstGeom>
        </p:spPr>
      </p:pic>
      <p:pic>
        <p:nvPicPr>
          <p:cNvPr id="32" name="Kép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84" y="6235247"/>
            <a:ext cx="651697" cy="621059"/>
          </a:xfrm>
          <a:prstGeom prst="rect">
            <a:avLst/>
          </a:prstGeom>
        </p:spPr>
      </p:pic>
      <p:pic>
        <p:nvPicPr>
          <p:cNvPr id="33" name="Kép 32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859" y="6186869"/>
            <a:ext cx="758733" cy="723063"/>
          </a:xfrm>
          <a:prstGeom prst="rect">
            <a:avLst/>
          </a:prstGeom>
        </p:spPr>
      </p:pic>
      <p:pic>
        <p:nvPicPr>
          <p:cNvPr id="34" name="Kép 33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415190" y="6201935"/>
            <a:ext cx="721421" cy="687505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-13929" y="127247"/>
            <a:ext cx="4009865" cy="75767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Android</a:t>
            </a:r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vs. Windows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995936" y="127247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4294265" y="127247"/>
            <a:ext cx="281853" cy="757674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07504" y="1196752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u-HU" dirty="0">
                <a:latin typeface="Comic Sans MS" pitchFamily="66" charset="0"/>
              </a:rPr>
              <a:t>A</a:t>
            </a:r>
            <a:r>
              <a:rPr lang="hu-HU" dirty="0" smtClean="0">
                <a:latin typeface="Comic Sans MS" pitchFamily="66" charset="0"/>
              </a:rPr>
              <a:t>z </a:t>
            </a:r>
            <a:r>
              <a:rPr lang="hu-HU" dirty="0" err="1" smtClean="0">
                <a:latin typeface="Comic Sans MS" pitchFamily="66" charset="0"/>
              </a:rPr>
              <a:t>Android</a:t>
            </a:r>
            <a:r>
              <a:rPr lang="hu-HU" dirty="0" smtClean="0">
                <a:latin typeface="Comic Sans MS" pitchFamily="66" charset="0"/>
              </a:rPr>
              <a:t> érintőképernyős telefonokra/táblagépekre van optimalizálva, a Windows főként asztali számítógép használatra lett tervezve.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dirty="0" smtClean="0">
                <a:latin typeface="Comic Sans MS" pitchFamily="66" charset="0"/>
              </a:rPr>
              <a:t>Az </a:t>
            </a:r>
            <a:r>
              <a:rPr lang="hu-HU" dirty="0" err="1" smtClean="0">
                <a:latin typeface="Comic Sans MS" pitchFamily="66" charset="0"/>
              </a:rPr>
              <a:t>Android</a:t>
            </a:r>
            <a:r>
              <a:rPr lang="hu-HU" dirty="0" smtClean="0">
                <a:latin typeface="Comic Sans MS" pitchFamily="66" charset="0"/>
              </a:rPr>
              <a:t> fő tulajdonsága, hogy alkalmazásokból épül fel. A Windows is használ ilyeneket, pl. a jegyzettömb, hangfelvétel stb. de már pl. a közösségi oldalakat böngészőn keresztül nyithatod meg, </a:t>
            </a:r>
            <a:r>
              <a:rPr lang="hu-HU" dirty="0" err="1" smtClean="0">
                <a:latin typeface="Comic Sans MS" pitchFamily="66" charset="0"/>
              </a:rPr>
              <a:t>Androidra</a:t>
            </a:r>
            <a:r>
              <a:rPr lang="hu-HU" dirty="0" smtClean="0">
                <a:latin typeface="Comic Sans MS" pitchFamily="66" charset="0"/>
              </a:rPr>
              <a:t> pedig külön mobil alkalmazás készül amit telepíteni kell.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dirty="0" smtClean="0">
                <a:latin typeface="Comic Sans MS" pitchFamily="66" charset="0"/>
              </a:rPr>
              <a:t>Windows asztali rendszerben kizárt dolog, hogy </a:t>
            </a:r>
            <a:r>
              <a:rPr lang="hu-HU" dirty="0" err="1" smtClean="0">
                <a:latin typeface="Comic Sans MS" pitchFamily="66" charset="0"/>
              </a:rPr>
              <a:t>sms-t</a:t>
            </a:r>
            <a:r>
              <a:rPr lang="hu-HU" dirty="0" smtClean="0">
                <a:latin typeface="Comic Sans MS" pitchFamily="66" charset="0"/>
              </a:rPr>
              <a:t> írj vagy telefonálj. </a:t>
            </a:r>
            <a:r>
              <a:rPr lang="hu-HU" dirty="0" err="1" smtClean="0">
                <a:latin typeface="Comic Sans MS" pitchFamily="66" charset="0"/>
              </a:rPr>
              <a:t>Androidon</a:t>
            </a:r>
            <a:r>
              <a:rPr lang="hu-HU" dirty="0" smtClean="0">
                <a:latin typeface="Comic Sans MS" pitchFamily="66" charset="0"/>
              </a:rPr>
              <a:t> ezt megteheted, hisz telefonra van tervezve.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dirty="0" err="1" smtClean="0">
                <a:latin typeface="Comic Sans MS" pitchFamily="66" charset="0"/>
              </a:rPr>
              <a:t>Androidon</a:t>
            </a:r>
            <a:r>
              <a:rPr lang="hu-HU" dirty="0" smtClean="0">
                <a:latin typeface="Comic Sans MS" pitchFamily="66" charset="0"/>
              </a:rPr>
              <a:t>  .</a:t>
            </a:r>
            <a:r>
              <a:rPr lang="hu-HU" dirty="0" err="1" smtClean="0">
                <a:latin typeface="Comic Sans MS" pitchFamily="66" charset="0"/>
              </a:rPr>
              <a:t>apk</a:t>
            </a:r>
            <a:r>
              <a:rPr lang="hu-HU" dirty="0" smtClean="0">
                <a:latin typeface="Comic Sans MS" pitchFamily="66" charset="0"/>
              </a:rPr>
              <a:t>, Windowson .</a:t>
            </a:r>
            <a:r>
              <a:rPr lang="hu-HU" dirty="0" err="1" smtClean="0">
                <a:latin typeface="Comic Sans MS" pitchFamily="66" charset="0"/>
              </a:rPr>
              <a:t>exe</a:t>
            </a:r>
            <a:r>
              <a:rPr lang="hu-HU" dirty="0">
                <a:latin typeface="Comic Sans MS" pitchFamily="66" charset="0"/>
              </a:rPr>
              <a:t> kiterjesztésű </a:t>
            </a:r>
            <a:r>
              <a:rPr lang="hu-HU" dirty="0" smtClean="0">
                <a:latin typeface="Comic Sans MS" pitchFamily="66" charset="0"/>
              </a:rPr>
              <a:t>programokat lehet telepíteni.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dirty="0" smtClean="0">
                <a:latin typeface="Comic Sans MS" pitchFamily="66" charset="0"/>
              </a:rPr>
              <a:t>Mindkét rendszert személyre tudod szabni, de </a:t>
            </a:r>
            <a:r>
              <a:rPr lang="hu-HU" dirty="0" err="1" smtClean="0">
                <a:latin typeface="Comic Sans MS" pitchFamily="66" charset="0"/>
              </a:rPr>
              <a:t>Androidon</a:t>
            </a:r>
            <a:r>
              <a:rPr lang="hu-HU" dirty="0" smtClean="0">
                <a:latin typeface="Comic Sans MS" pitchFamily="66" charset="0"/>
              </a:rPr>
              <a:t> sokkal több lehetőség tárul feléd.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dirty="0" err="1" smtClean="0">
                <a:latin typeface="Comic Sans MS" pitchFamily="66" charset="0"/>
              </a:rPr>
              <a:t>Androidon</a:t>
            </a:r>
            <a:r>
              <a:rPr lang="hu-HU" dirty="0" smtClean="0">
                <a:latin typeface="Comic Sans MS" pitchFamily="66" charset="0"/>
              </a:rPr>
              <a:t> az ujjaddal irányítasz,  Windowson számítógépes egérrel.</a:t>
            </a:r>
          </a:p>
          <a:p>
            <a:pPr marL="285750" indent="-285750">
              <a:buFont typeface="Wingdings" pitchFamily="2" charset="2"/>
              <a:buChar char="§"/>
            </a:pPr>
            <a:endParaRPr lang="hu-HU" dirty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Ez csak néhány különbség a kettő között, de a két rendszernek teljesen más szerepe van. Az </a:t>
            </a:r>
            <a:r>
              <a:rPr lang="hu-HU" dirty="0" err="1" smtClean="0">
                <a:latin typeface="Comic Sans MS" pitchFamily="66" charset="0"/>
              </a:rPr>
              <a:t>Android</a:t>
            </a:r>
            <a:r>
              <a:rPr lang="hu-HU" dirty="0" smtClean="0">
                <a:latin typeface="Comic Sans MS" pitchFamily="66" charset="0"/>
              </a:rPr>
              <a:t> a telefonokat uralja, míg a Windows a számítógépeket. Mindkettő a saját eszközén a tökéletes. </a:t>
            </a:r>
            <a:r>
              <a:rPr lang="hu-HU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hu-HU" dirty="0" smtClean="0">
              <a:latin typeface="Comic Sans MS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76118" y="127247"/>
            <a:ext cx="4567882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Comic Sans MS" pitchFamily="66" charset="0"/>
              </a:rPr>
              <a:t>Mi a különbség?</a:t>
            </a:r>
            <a:endParaRPr lang="hu-H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7688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01" y="6248446"/>
            <a:ext cx="413763" cy="594662"/>
          </a:xfrm>
          <a:prstGeom prst="rect">
            <a:avLst/>
          </a:prstGeom>
        </p:spPr>
      </p:pic>
      <p:pic>
        <p:nvPicPr>
          <p:cNvPr id="31" name="Kép 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48446"/>
            <a:ext cx="570522" cy="594485"/>
          </a:xfrm>
          <a:prstGeom prst="rect">
            <a:avLst/>
          </a:prstGeom>
        </p:spPr>
      </p:pic>
      <p:pic>
        <p:nvPicPr>
          <p:cNvPr id="32" name="Kép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84" y="6235247"/>
            <a:ext cx="651697" cy="621059"/>
          </a:xfrm>
          <a:prstGeom prst="rect">
            <a:avLst/>
          </a:prstGeom>
        </p:spPr>
      </p:pic>
      <p:pic>
        <p:nvPicPr>
          <p:cNvPr id="33" name="Kép 32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859" y="6186869"/>
            <a:ext cx="758733" cy="723063"/>
          </a:xfrm>
          <a:prstGeom prst="rect">
            <a:avLst/>
          </a:prstGeom>
        </p:spPr>
      </p:pic>
      <p:pic>
        <p:nvPicPr>
          <p:cNvPr id="34" name="Kép 33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415190" y="6201935"/>
            <a:ext cx="721421" cy="687505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-13929" y="127247"/>
            <a:ext cx="4009865" cy="75767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Gyakorlás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995936" y="127247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4294265" y="127247"/>
            <a:ext cx="281853" cy="757674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16699" y="1052736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omic Sans MS" pitchFamily="66" charset="0"/>
              </a:rPr>
              <a:t>Írtam neked néhány állítást. Ha úgy gondolod, hogy igaz amit írtam, akkor az igaz gombra, ha hamis akkor a hamis gombra kattints. A jó válasz megváltozik zöld színűre, a rossz válasz pedig pirosra. </a:t>
            </a:r>
            <a:endParaRPr lang="hu-HU" sz="1600" dirty="0">
              <a:latin typeface="Comic Sans MS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572000" y="127247"/>
            <a:ext cx="4572000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Comic Sans MS" pitchFamily="66" charset="0"/>
              </a:rPr>
              <a:t>Teszteld a tudásod!</a:t>
            </a:r>
            <a:endParaRPr lang="hu-H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6698" y="1889485"/>
            <a:ext cx="87757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telefon neve Samsung </a:t>
            </a:r>
            <a:r>
              <a:rPr lang="hu-HU" dirty="0" err="1"/>
              <a:t>G</a:t>
            </a:r>
            <a:r>
              <a:rPr lang="hu-HU" dirty="0" err="1" smtClean="0"/>
              <a:t>alaxy</a:t>
            </a:r>
            <a:r>
              <a:rPr lang="hu-HU" dirty="0" smtClean="0"/>
              <a:t> Grand </a:t>
            </a:r>
            <a:r>
              <a:rPr lang="hu-HU" dirty="0" err="1" smtClean="0"/>
              <a:t>Neo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dirty="0" smtClean="0"/>
              <a:t>Fehér és sötétkék színben kapható.</a:t>
            </a:r>
          </a:p>
          <a:p>
            <a:endParaRPr lang="hu-HU" dirty="0" smtClean="0"/>
          </a:p>
          <a:p>
            <a:r>
              <a:rPr lang="hu-HU" dirty="0"/>
              <a:t>1,2 </a:t>
            </a:r>
            <a:r>
              <a:rPr lang="hu-HU" dirty="0" err="1"/>
              <a:t>GHz-es</a:t>
            </a:r>
            <a:r>
              <a:rPr lang="hu-HU" dirty="0"/>
              <a:t> </a:t>
            </a:r>
            <a:r>
              <a:rPr lang="hu-HU" dirty="0" smtClean="0"/>
              <a:t>processzor található benne.</a:t>
            </a:r>
          </a:p>
          <a:p>
            <a:endParaRPr lang="hu-HU" dirty="0" smtClean="0"/>
          </a:p>
          <a:p>
            <a:r>
              <a:rPr lang="hu-HU" dirty="0" smtClean="0"/>
              <a:t>1 SIM kártyát tehetsz a készülékbe.</a:t>
            </a:r>
          </a:p>
          <a:p>
            <a:endParaRPr lang="hu-HU" dirty="0"/>
          </a:p>
          <a:p>
            <a:r>
              <a:rPr lang="hu-HU" dirty="0" err="1" smtClean="0"/>
              <a:t>Android</a:t>
            </a:r>
            <a:r>
              <a:rPr lang="hu-HU" dirty="0" smtClean="0"/>
              <a:t> 4.1.2 rendszer található benne.</a:t>
            </a:r>
          </a:p>
          <a:p>
            <a:endParaRPr lang="hu-HU" dirty="0"/>
          </a:p>
          <a:p>
            <a:r>
              <a:rPr lang="hu-HU" dirty="0" smtClean="0"/>
              <a:t>4,9 hüvelykes a kijelzője.</a:t>
            </a:r>
          </a:p>
          <a:p>
            <a:endParaRPr lang="hu-HU" dirty="0"/>
          </a:p>
          <a:p>
            <a:r>
              <a:rPr lang="hu-HU" dirty="0"/>
              <a:t>2</a:t>
            </a:r>
            <a:r>
              <a:rPr lang="hu-HU" dirty="0" smtClean="0"/>
              <a:t> GB RAM áll rendelkezésedre.</a:t>
            </a:r>
          </a:p>
          <a:p>
            <a:endParaRPr lang="hu-HU" dirty="0"/>
          </a:p>
          <a:p>
            <a:r>
              <a:rPr lang="hu-HU" dirty="0" smtClean="0"/>
              <a:t>A  videók </a:t>
            </a:r>
            <a:r>
              <a:rPr lang="hu-HU" dirty="0" err="1" smtClean="0"/>
              <a:t>FullHD</a:t>
            </a:r>
            <a:r>
              <a:rPr lang="hu-HU" dirty="0" smtClean="0"/>
              <a:t> felbontásúak.</a:t>
            </a:r>
          </a:p>
          <a:p>
            <a:endParaRPr lang="hu-HU" dirty="0" smtClean="0"/>
          </a:p>
        </p:txBody>
      </p:sp>
      <p:sp>
        <p:nvSpPr>
          <p:cNvPr id="7" name="Téglalap 6"/>
          <p:cNvSpPr/>
          <p:nvPr/>
        </p:nvSpPr>
        <p:spPr>
          <a:xfrm>
            <a:off x="4788028" y="1976941"/>
            <a:ext cx="1584177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igaz</a:t>
            </a:r>
            <a:endParaRPr lang="hu-H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4788027" y="2503512"/>
            <a:ext cx="1584177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igaz</a:t>
            </a:r>
            <a:endParaRPr lang="hu-H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4788026" y="3007568"/>
            <a:ext cx="1584177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igaz</a:t>
            </a:r>
            <a:endParaRPr lang="hu-H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4788025" y="3583632"/>
            <a:ext cx="1584177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igaz</a:t>
            </a:r>
            <a:endParaRPr lang="hu-H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4796531" y="4162258"/>
            <a:ext cx="1584177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igaz</a:t>
            </a:r>
            <a:endParaRPr lang="hu-H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4796531" y="4663752"/>
            <a:ext cx="1584177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igaz</a:t>
            </a:r>
            <a:endParaRPr lang="hu-H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4796530" y="5211216"/>
            <a:ext cx="1584177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igaz</a:t>
            </a:r>
            <a:endParaRPr lang="hu-H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4788024" y="5781872"/>
            <a:ext cx="1584177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igaz</a:t>
            </a:r>
            <a:endParaRPr lang="hu-H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7094580" y="1976941"/>
            <a:ext cx="1584177" cy="288032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hamis</a:t>
            </a:r>
            <a:endParaRPr lang="hu-HU" sz="1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7094581" y="2503512"/>
            <a:ext cx="1584177" cy="288032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hamis</a:t>
            </a:r>
            <a:endParaRPr lang="hu-HU" sz="1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7098414" y="3007568"/>
            <a:ext cx="1584177" cy="288032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hamis</a:t>
            </a:r>
            <a:endParaRPr lang="hu-HU" sz="1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7098414" y="3577750"/>
            <a:ext cx="1584177" cy="288032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hamis</a:t>
            </a:r>
            <a:endParaRPr lang="hu-HU" sz="1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7098414" y="4162258"/>
            <a:ext cx="1584177" cy="288032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hamis</a:t>
            </a:r>
            <a:endParaRPr lang="hu-HU" sz="1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7098414" y="4663752"/>
            <a:ext cx="1584177" cy="288032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hamis</a:t>
            </a:r>
            <a:endParaRPr lang="hu-HU" sz="1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7102336" y="5211216"/>
            <a:ext cx="1584177" cy="288032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hamis</a:t>
            </a:r>
            <a:endParaRPr lang="hu-HU" sz="1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7102336" y="5781872"/>
            <a:ext cx="1584177" cy="288032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hamis</a:t>
            </a:r>
            <a:endParaRPr lang="hu-HU" sz="1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8265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>
            <a:hlinkClick r:id="" action="ppaction://hlinkshowjump?jump=endshow"/>
          </p:cNvPr>
          <p:cNvSpPr/>
          <p:nvPr/>
        </p:nvSpPr>
        <p:spPr>
          <a:xfrm>
            <a:off x="5608012" y="5995520"/>
            <a:ext cx="3212460" cy="52910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Kilépés a prezentációból. 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églalap 3">
            <a:hlinkClick r:id="rId2" action="ppaction://hlinksldjump"/>
          </p:cNvPr>
          <p:cNvSpPr/>
          <p:nvPr/>
        </p:nvSpPr>
        <p:spPr>
          <a:xfrm>
            <a:off x="771834" y="5987813"/>
            <a:ext cx="2869029" cy="529105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Vissza a tartalomhoz.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69" y="5652752"/>
            <a:ext cx="606645" cy="871873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-13929" y="127247"/>
            <a:ext cx="4009865" cy="7576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Források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995936" y="127247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4294265" y="127247"/>
            <a:ext cx="281853" cy="7576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376037" y="1197429"/>
            <a:ext cx="4327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Comic Sans MS" pitchFamily="66" charset="0"/>
              </a:rPr>
              <a:t>Irodalom és szakszavak jelentése:</a:t>
            </a:r>
          </a:p>
          <a:p>
            <a:r>
              <a:rPr lang="hu-HU" dirty="0" smtClean="0">
                <a:latin typeface="Comic Sans MS" pitchFamily="66" charset="0"/>
              </a:rPr>
              <a:t>http</a:t>
            </a:r>
            <a:r>
              <a:rPr lang="hu-HU" dirty="0">
                <a:latin typeface="Comic Sans MS" pitchFamily="66" charset="0"/>
              </a:rPr>
              <a:t>://mobilarena.hu/index.html</a:t>
            </a:r>
            <a:endParaRPr lang="hu-HU" dirty="0" smtClean="0">
              <a:latin typeface="Comic Sans MS" pitchFamily="66" charset="0"/>
            </a:endParaRPr>
          </a:p>
          <a:p>
            <a:r>
              <a:rPr lang="hu-HU" dirty="0" smtClean="0">
                <a:latin typeface="Comic Sans MS" pitchFamily="66" charset="0"/>
              </a:rPr>
              <a:t>http</a:t>
            </a:r>
            <a:r>
              <a:rPr lang="hu-HU" dirty="0">
                <a:latin typeface="Comic Sans MS" pitchFamily="66" charset="0"/>
              </a:rPr>
              <a:t>://pcworld.hu/</a:t>
            </a:r>
          </a:p>
          <a:p>
            <a:r>
              <a:rPr lang="hu-HU" dirty="0">
                <a:latin typeface="Comic Sans MS" pitchFamily="66" charset="0"/>
              </a:rPr>
              <a:t>http://</a:t>
            </a:r>
            <a:r>
              <a:rPr lang="hu-HU" dirty="0" smtClean="0">
                <a:latin typeface="Comic Sans MS" pitchFamily="66" charset="0"/>
              </a:rPr>
              <a:t>en.wikipedia.org/</a:t>
            </a:r>
          </a:p>
          <a:p>
            <a:r>
              <a:rPr lang="hu-HU" dirty="0" smtClean="0">
                <a:latin typeface="Comic Sans MS" pitchFamily="66" charset="0"/>
              </a:rPr>
              <a:t>http</a:t>
            </a:r>
            <a:r>
              <a:rPr lang="hu-HU" dirty="0">
                <a:latin typeface="Comic Sans MS" pitchFamily="66" charset="0"/>
              </a:rPr>
              <a:t>://</a:t>
            </a:r>
            <a:r>
              <a:rPr lang="hu-HU" dirty="0" smtClean="0">
                <a:latin typeface="Comic Sans MS" pitchFamily="66" charset="0"/>
              </a:rPr>
              <a:t>hu.wikipedia.org/</a:t>
            </a:r>
          </a:p>
          <a:p>
            <a:r>
              <a:rPr lang="hu-HU" dirty="0">
                <a:latin typeface="Comic Sans MS" pitchFamily="66" charset="0"/>
              </a:rPr>
              <a:t>http://www.mimi.hu/informatika</a:t>
            </a:r>
            <a:r>
              <a:rPr lang="hu-HU" dirty="0" smtClean="0">
                <a:latin typeface="Comic Sans MS" pitchFamily="66" charset="0"/>
              </a:rPr>
              <a:t>/</a:t>
            </a:r>
          </a:p>
          <a:p>
            <a:r>
              <a:rPr lang="hu-HU" dirty="0" smtClean="0">
                <a:latin typeface="Comic Sans MS" pitchFamily="66" charset="0"/>
              </a:rPr>
              <a:t>http://wikiszotar.hu/</a:t>
            </a:r>
          </a:p>
          <a:p>
            <a:r>
              <a:rPr lang="hu-HU" dirty="0" smtClean="0">
                <a:latin typeface="Comic Sans MS" pitchFamily="66" charset="0"/>
              </a:rPr>
              <a:t>http</a:t>
            </a:r>
            <a:r>
              <a:rPr lang="hu-HU" dirty="0">
                <a:latin typeface="Comic Sans MS" pitchFamily="66" charset="0"/>
              </a:rPr>
              <a:t>://www.kislexikon.hu</a:t>
            </a:r>
            <a:r>
              <a:rPr lang="hu-HU" dirty="0" smtClean="0">
                <a:latin typeface="Comic Sans MS" pitchFamily="66" charset="0"/>
              </a:rPr>
              <a:t>/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576118" y="1196752"/>
            <a:ext cx="4327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itchFamily="66" charset="0"/>
              </a:rPr>
              <a:t>http://netpedia.hu/</a:t>
            </a:r>
          </a:p>
          <a:p>
            <a:r>
              <a:rPr lang="hu-HU" dirty="0">
                <a:latin typeface="Comic Sans MS" pitchFamily="66" charset="0"/>
              </a:rPr>
              <a:t>http://idegen-szavak.hu/</a:t>
            </a:r>
          </a:p>
          <a:p>
            <a:r>
              <a:rPr lang="hu-HU" dirty="0">
                <a:latin typeface="Comic Sans MS" pitchFamily="66" charset="0"/>
              </a:rPr>
              <a:t>http://www.google.com</a:t>
            </a:r>
            <a:r>
              <a:rPr lang="hu-HU" dirty="0" smtClean="0">
                <a:latin typeface="Comic Sans MS" pitchFamily="66" charset="0"/>
              </a:rPr>
              <a:t>/</a:t>
            </a:r>
            <a:endParaRPr lang="hu-HU" u="sng" dirty="0" smtClean="0">
              <a:latin typeface="Comic Sans MS" pitchFamily="66" charset="0"/>
            </a:endParaRPr>
          </a:p>
          <a:p>
            <a:r>
              <a:rPr lang="hu-HU" u="sng" dirty="0" smtClean="0">
                <a:latin typeface="Comic Sans MS" pitchFamily="66" charset="0"/>
              </a:rPr>
              <a:t>Képek:</a:t>
            </a:r>
          </a:p>
          <a:p>
            <a:r>
              <a:rPr lang="hu-HU" dirty="0">
                <a:latin typeface="Comic Sans MS" pitchFamily="66" charset="0"/>
              </a:rPr>
              <a:t>http://mobilarena.hu/teszt/samsung_galaxy_grand_duos_nagy_kijelzo_nagy_ar</a:t>
            </a:r>
            <a:r>
              <a:rPr lang="hu-HU" dirty="0" smtClean="0">
                <a:latin typeface="Comic Sans MS" pitchFamily="66" charset="0"/>
              </a:rPr>
              <a:t>/</a:t>
            </a:r>
          </a:p>
          <a:p>
            <a:r>
              <a:rPr lang="hu-HU" dirty="0">
                <a:latin typeface="Comic Sans MS" pitchFamily="66" charset="0"/>
              </a:rPr>
              <a:t>https://images.google.com/</a:t>
            </a:r>
            <a:endParaRPr lang="hu-HU" dirty="0" smtClean="0">
              <a:latin typeface="Comic Sans MS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40222" y="4077072"/>
            <a:ext cx="801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  <a:latin typeface="Comic Sans MS" pitchFamily="66" charset="0"/>
              </a:rPr>
              <a:t>Köszönöm hogy megtekintetted a prezentációm! </a:t>
            </a:r>
            <a:r>
              <a:rPr lang="hu-HU" sz="3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</a:t>
            </a:r>
          </a:p>
        </p:txBody>
      </p:sp>
      <p:pic>
        <p:nvPicPr>
          <p:cNvPr id="17" name="Kép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6" y="5699781"/>
            <a:ext cx="791595" cy="8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777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3928" y="127247"/>
            <a:ext cx="3314972" cy="75767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Tartalom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596008" y="127449"/>
            <a:ext cx="288032" cy="757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301044" y="127449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hlinkClick r:id="rId2" action="ppaction://hlinksldjump"/>
          </p:cNvPr>
          <p:cNvSpPr/>
          <p:nvPr/>
        </p:nvSpPr>
        <p:spPr>
          <a:xfrm>
            <a:off x="611560" y="1137455"/>
            <a:ext cx="18453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16600" b="1" cap="none" spc="50" dirty="0" smtClean="0">
                <a:ln w="11430"/>
                <a:solidFill>
                  <a:srgbClr val="FF0000"/>
                </a:solidFill>
              </a:rPr>
              <a:t>1.</a:t>
            </a:r>
            <a:endParaRPr lang="hu-HU" sz="16600" b="1" cap="none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8" name="Téglalap 17">
            <a:hlinkClick r:id="rId3" action="ppaction://hlinksldjump"/>
          </p:cNvPr>
          <p:cNvSpPr/>
          <p:nvPr/>
        </p:nvSpPr>
        <p:spPr>
          <a:xfrm>
            <a:off x="3634989" y="728168"/>
            <a:ext cx="18453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16600" b="1" cap="none" spc="50" dirty="0" smtClean="0">
                <a:ln w="11430"/>
                <a:solidFill>
                  <a:srgbClr val="18F422"/>
                </a:solidFill>
              </a:rPr>
              <a:t>2.</a:t>
            </a:r>
            <a:endParaRPr lang="hu-HU" sz="16600" b="1" cap="none" spc="50" dirty="0">
              <a:ln w="11430"/>
              <a:solidFill>
                <a:srgbClr val="18F422"/>
              </a:solidFill>
            </a:endParaRPr>
          </a:p>
        </p:txBody>
      </p:sp>
      <p:sp>
        <p:nvSpPr>
          <p:cNvPr id="20" name="Téglalap 19">
            <a:hlinkClick r:id="rId4" action="ppaction://hlinksldjump"/>
          </p:cNvPr>
          <p:cNvSpPr/>
          <p:nvPr/>
        </p:nvSpPr>
        <p:spPr>
          <a:xfrm>
            <a:off x="6670785" y="105028"/>
            <a:ext cx="18453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16600" b="1" spc="50" dirty="0">
                <a:ln w="11430"/>
                <a:solidFill>
                  <a:srgbClr val="00B0F0"/>
                </a:solidFill>
              </a:rPr>
              <a:t>3</a:t>
            </a:r>
            <a:r>
              <a:rPr lang="hu-HU" sz="16600" b="1" cap="none" spc="50" dirty="0" smtClean="0">
                <a:ln w="11430"/>
                <a:solidFill>
                  <a:srgbClr val="00B0F0"/>
                </a:solidFill>
              </a:rPr>
              <a:t>.</a:t>
            </a:r>
            <a:endParaRPr lang="hu-HU" sz="16600" b="1" cap="none" spc="50" dirty="0">
              <a:ln w="11430"/>
              <a:solidFill>
                <a:srgbClr val="00B0F0"/>
              </a:solidFill>
            </a:endParaRPr>
          </a:p>
        </p:txBody>
      </p:sp>
      <p:sp>
        <p:nvSpPr>
          <p:cNvPr id="21" name="Téglalap 20">
            <a:hlinkClick r:id="rId5" action="ppaction://hlinksldjump"/>
          </p:cNvPr>
          <p:cNvSpPr/>
          <p:nvPr/>
        </p:nvSpPr>
        <p:spPr>
          <a:xfrm>
            <a:off x="906349" y="3816718"/>
            <a:ext cx="18453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16600" b="1" spc="50" dirty="0">
                <a:ln w="11430"/>
                <a:solidFill>
                  <a:srgbClr val="7030A0"/>
                </a:solidFill>
              </a:rPr>
              <a:t>4</a:t>
            </a:r>
            <a:r>
              <a:rPr lang="hu-HU" sz="16600" b="1" cap="none" spc="50" dirty="0" smtClean="0">
                <a:ln w="11430"/>
                <a:solidFill>
                  <a:srgbClr val="7030A0"/>
                </a:solidFill>
              </a:rPr>
              <a:t>.</a:t>
            </a:r>
            <a:endParaRPr lang="hu-HU" sz="16600" b="1" cap="none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22" name="Téglalap 21">
            <a:hlinkClick r:id="rId6" action="ppaction://hlinksldjump"/>
          </p:cNvPr>
          <p:cNvSpPr/>
          <p:nvPr/>
        </p:nvSpPr>
        <p:spPr>
          <a:xfrm>
            <a:off x="3740024" y="3370173"/>
            <a:ext cx="18453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16600" b="1" spc="50" dirty="0">
                <a:ln w="11430"/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hu-HU" sz="166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u-HU" sz="16600" b="1" cap="none" spc="50" dirty="0">
              <a:ln w="11430"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églalap 23">
            <a:hlinkClick r:id="rId2" action="ppaction://hlinksldjump"/>
          </p:cNvPr>
          <p:cNvSpPr/>
          <p:nvPr/>
        </p:nvSpPr>
        <p:spPr>
          <a:xfrm>
            <a:off x="323528" y="2385417"/>
            <a:ext cx="1800200" cy="395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Előszó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églalap 24">
            <a:hlinkClick r:id="rId3" action="ppaction://hlinksldjump"/>
          </p:cNvPr>
          <p:cNvSpPr/>
          <p:nvPr/>
        </p:nvSpPr>
        <p:spPr>
          <a:xfrm>
            <a:off x="3188619" y="1878179"/>
            <a:ext cx="2304256" cy="395512"/>
          </a:xfrm>
          <a:prstGeom prst="rect">
            <a:avLst/>
          </a:prstGeom>
          <a:solidFill>
            <a:srgbClr val="18F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églalap 26">
            <a:hlinkClick r:id="rId4" action="ppaction://hlinksldjump"/>
          </p:cNvPr>
          <p:cNvSpPr/>
          <p:nvPr/>
        </p:nvSpPr>
        <p:spPr>
          <a:xfrm>
            <a:off x="6048078" y="1218113"/>
            <a:ext cx="2728597" cy="3955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Android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vs. Windows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Téglalap 27">
            <a:hlinkClick r:id="rId5" action="ppaction://hlinksldjump"/>
          </p:cNvPr>
          <p:cNvSpPr/>
          <p:nvPr/>
        </p:nvSpPr>
        <p:spPr>
          <a:xfrm>
            <a:off x="578155" y="4942401"/>
            <a:ext cx="1800200" cy="39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Gyakorlás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Téglalap 28">
            <a:hlinkClick r:id="rId6" action="ppaction://hlinksldjump"/>
          </p:cNvPr>
          <p:cNvSpPr/>
          <p:nvPr/>
        </p:nvSpPr>
        <p:spPr>
          <a:xfrm>
            <a:off x="3411639" y="4495856"/>
            <a:ext cx="1800200" cy="3955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Források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églalap 22">
            <a:hlinkClick r:id="rId7" action="ppaction://hlinksldjump"/>
          </p:cNvPr>
          <p:cNvSpPr/>
          <p:nvPr/>
        </p:nvSpPr>
        <p:spPr>
          <a:xfrm>
            <a:off x="6644258" y="2924944"/>
            <a:ext cx="18453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16600" b="1" spc="50" dirty="0">
                <a:ln w="11430"/>
                <a:solidFill>
                  <a:srgbClr val="F905A2"/>
                </a:solidFill>
              </a:rPr>
              <a:t>6</a:t>
            </a:r>
            <a:r>
              <a:rPr lang="hu-HU" sz="16600" b="1" cap="none" spc="50" dirty="0" smtClean="0">
                <a:ln w="11430"/>
                <a:solidFill>
                  <a:srgbClr val="F905A2"/>
                </a:solidFill>
              </a:rPr>
              <a:t>.</a:t>
            </a:r>
            <a:endParaRPr lang="hu-HU" sz="16600" b="1" cap="none" spc="50" dirty="0">
              <a:ln w="11430"/>
              <a:solidFill>
                <a:srgbClr val="F905A2"/>
              </a:solidFill>
            </a:endParaRPr>
          </a:p>
        </p:txBody>
      </p:sp>
      <p:sp>
        <p:nvSpPr>
          <p:cNvPr id="30" name="Téglalap 29">
            <a:hlinkClick r:id="rId7" action="ppaction://hlinksldjump"/>
          </p:cNvPr>
          <p:cNvSpPr/>
          <p:nvPr/>
        </p:nvSpPr>
        <p:spPr>
          <a:xfrm>
            <a:off x="6021551" y="4038029"/>
            <a:ext cx="2728597" cy="395512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Használati utasítás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25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3928" y="127247"/>
            <a:ext cx="3314972" cy="75767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Előszó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596008" y="127449"/>
            <a:ext cx="288032" cy="757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301044" y="127449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01" y="6248446"/>
            <a:ext cx="413763" cy="594662"/>
          </a:xfrm>
          <a:prstGeom prst="rect">
            <a:avLst/>
          </a:prstGeom>
        </p:spPr>
      </p:pic>
      <p:pic>
        <p:nvPicPr>
          <p:cNvPr id="31" name="Kép 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48446"/>
            <a:ext cx="570522" cy="594485"/>
          </a:xfrm>
          <a:prstGeom prst="rect">
            <a:avLst/>
          </a:prstGeom>
        </p:spPr>
      </p:pic>
      <p:pic>
        <p:nvPicPr>
          <p:cNvPr id="32" name="Kép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84" y="6235247"/>
            <a:ext cx="651697" cy="621059"/>
          </a:xfrm>
          <a:prstGeom prst="rect">
            <a:avLst/>
          </a:prstGeom>
        </p:spPr>
      </p:pic>
      <p:pic>
        <p:nvPicPr>
          <p:cNvPr id="33" name="Kép 32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859" y="6186869"/>
            <a:ext cx="758733" cy="723063"/>
          </a:xfrm>
          <a:prstGeom prst="rect">
            <a:avLst/>
          </a:prstGeom>
        </p:spPr>
      </p:pic>
      <p:pic>
        <p:nvPicPr>
          <p:cNvPr id="34" name="Kép 33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415190" y="6201935"/>
            <a:ext cx="721421" cy="68750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9512" y="1146176"/>
            <a:ext cx="8856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u-HU" i="1" dirty="0" smtClean="0">
                <a:latin typeface="Comic Sans MS" pitchFamily="66" charset="0"/>
              </a:rPr>
              <a:t>Melyik telefont mutatod be?</a:t>
            </a:r>
            <a:endParaRPr lang="hu-HU" i="1" dirty="0">
              <a:latin typeface="Comic Sans MS" pitchFamily="66" charset="0"/>
            </a:endParaRPr>
          </a:p>
          <a:p>
            <a:r>
              <a:rPr lang="hu-HU" dirty="0" smtClean="0"/>
              <a:t>A </a:t>
            </a:r>
            <a:r>
              <a:rPr lang="hu-HU" i="1" dirty="0" smtClean="0"/>
              <a:t>Samsung </a:t>
            </a:r>
            <a:r>
              <a:rPr lang="hu-HU" i="1" dirty="0" err="1" smtClean="0"/>
              <a:t>Galaxy</a:t>
            </a:r>
            <a:r>
              <a:rPr lang="hu-HU" i="1" dirty="0" smtClean="0"/>
              <a:t> Grand </a:t>
            </a:r>
            <a:r>
              <a:rPr lang="hu-HU" i="1" dirty="0" err="1" smtClean="0"/>
              <a:t>Duos</a:t>
            </a:r>
            <a:r>
              <a:rPr lang="hu-HU" i="1" dirty="0" smtClean="0"/>
              <a:t> </a:t>
            </a:r>
            <a:r>
              <a:rPr lang="hu-HU" dirty="0" smtClean="0"/>
              <a:t>telefont fogom bemutatni. </a:t>
            </a:r>
          </a:p>
          <a:p>
            <a:endParaRPr lang="hu-HU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hu-HU" i="1" dirty="0" smtClean="0">
                <a:latin typeface="Comic Sans MS" pitchFamily="66" charset="0"/>
              </a:rPr>
              <a:t>Miért pont ezt?</a:t>
            </a:r>
          </a:p>
          <a:p>
            <a:r>
              <a:rPr lang="hu-HU" i="1" dirty="0">
                <a:latin typeface="Comic Sans MS" pitchFamily="66" charset="0"/>
              </a:rPr>
              <a:t> </a:t>
            </a:r>
            <a:r>
              <a:rPr lang="hu-HU" i="1" dirty="0" smtClean="0">
                <a:latin typeface="Comic Sans MS" pitchFamily="66" charset="0"/>
              </a:rPr>
              <a:t>   </a:t>
            </a:r>
            <a:r>
              <a:rPr lang="hu-HU" dirty="0" smtClean="0"/>
              <a:t>Azért erre esett a választásom, mert nagyon régóta szeretnék egy igazán jó </a:t>
            </a:r>
            <a:r>
              <a:rPr lang="hu-HU" dirty="0" err="1" smtClean="0"/>
              <a:t>okostelefont</a:t>
            </a:r>
            <a:r>
              <a:rPr lang="hu-HU" dirty="0" smtClean="0"/>
              <a:t>, mely nem annyira drága, de mégis mintha csúcskészülékem lenne.</a:t>
            </a:r>
          </a:p>
          <a:p>
            <a:endParaRPr lang="hu-HU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hu-HU" i="1" dirty="0" smtClean="0">
                <a:latin typeface="Comic Sans MS" pitchFamily="66" charset="0"/>
              </a:rPr>
              <a:t>Már van ilyen készüléked?</a:t>
            </a:r>
          </a:p>
          <a:p>
            <a:r>
              <a:rPr lang="hu-HU" i="1" dirty="0">
                <a:latin typeface="Comic Sans MS" pitchFamily="66" charset="0"/>
              </a:rPr>
              <a:t> </a:t>
            </a:r>
            <a:r>
              <a:rPr lang="hu-HU" i="1" dirty="0" smtClean="0">
                <a:latin typeface="Comic Sans MS" pitchFamily="66" charset="0"/>
              </a:rPr>
              <a:t>   </a:t>
            </a:r>
            <a:r>
              <a:rPr lang="hu-HU" dirty="0" smtClean="0"/>
              <a:t>Nem, sajnos nincs. Jelenleg gyűjtök rá.</a:t>
            </a:r>
          </a:p>
          <a:p>
            <a:endParaRPr lang="hu-HU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hu-HU" i="1" dirty="0" smtClean="0">
                <a:latin typeface="Comic Sans MS" pitchFamily="66" charset="0"/>
              </a:rPr>
              <a:t>Akkor hogy tudod bemutatni?</a:t>
            </a:r>
          </a:p>
          <a:p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   </a:t>
            </a:r>
            <a:r>
              <a:rPr lang="hu-HU" dirty="0" smtClean="0"/>
              <a:t>A prezentáció elkészítéséig egyik legjobb barátom, Bakos Renáta telefonját nézhettem át.</a:t>
            </a:r>
            <a:r>
              <a:rPr lang="hu-HU" dirty="0" smtClean="0">
                <a:sym typeface="Wingdings" pitchFamily="2" charset="2"/>
              </a:rPr>
              <a:t> Amióta ő megkapta, azóta teljesen rabul ejtett ez az okos kütyü. </a:t>
            </a:r>
          </a:p>
          <a:p>
            <a:endParaRPr lang="hu-HU" dirty="0" smtClean="0"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hu-HU" i="1" dirty="0" smtClean="0">
                <a:latin typeface="Comic Sans MS" pitchFamily="66" charset="0"/>
                <a:sym typeface="Wingdings" pitchFamily="2" charset="2"/>
              </a:rPr>
              <a:t>Mi a célod –e telefon bemutatásával?</a:t>
            </a:r>
          </a:p>
          <a:p>
            <a:r>
              <a:rPr lang="hu-HU" i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hu-HU" i="1" dirty="0" smtClean="0">
                <a:latin typeface="Comic Sans MS" pitchFamily="66" charset="0"/>
                <a:sym typeface="Wingdings" pitchFamily="2" charset="2"/>
              </a:rPr>
              <a:t>   </a:t>
            </a:r>
            <a:r>
              <a:rPr lang="hu-HU" dirty="0" smtClean="0">
                <a:sym typeface="Wingdings" pitchFamily="2" charset="2"/>
              </a:rPr>
              <a:t>Azoknak adok segítséget, akik egy jó telefont szeretnének, de úgy, hogy ne kelljen  sokat költeni rá. Meg persze megmutatni, mennyire jó. :D</a:t>
            </a:r>
            <a:endParaRPr lang="hu-HU" i="1" dirty="0"/>
          </a:p>
        </p:txBody>
      </p:sp>
      <p:sp>
        <p:nvSpPr>
          <p:cNvPr id="7" name="Téglalap 6"/>
          <p:cNvSpPr/>
          <p:nvPr/>
        </p:nvSpPr>
        <p:spPr>
          <a:xfrm>
            <a:off x="3884040" y="127247"/>
            <a:ext cx="5259960" cy="75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Comic Sans MS" pitchFamily="66" charset="0"/>
              </a:rPr>
              <a:t>„Gyakori kérdések”</a:t>
            </a:r>
            <a:endParaRPr lang="hu-H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77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18" y="6107394"/>
            <a:ext cx="413763" cy="594662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29675" y="127247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616622" y="127247"/>
            <a:ext cx="288032" cy="757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 descr="jobbranyi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51520" y="6014551"/>
            <a:ext cx="721421" cy="687505"/>
          </a:xfrm>
          <a:prstGeom prst="rect">
            <a:avLst/>
          </a:prstGeom>
        </p:spPr>
      </p:pic>
      <p:sp>
        <p:nvSpPr>
          <p:cNvPr id="2" name="Téglalap 1">
            <a:hlinkClick r:id="rId5" action="ppaction://hlinksldjump"/>
          </p:cNvPr>
          <p:cNvSpPr/>
          <p:nvPr/>
        </p:nvSpPr>
        <p:spPr>
          <a:xfrm>
            <a:off x="972941" y="1832111"/>
            <a:ext cx="3149078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Bevezető, tartozékok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églalap 18">
            <a:hlinkClick r:id="rId6" action="ppaction://hlinksldjump"/>
          </p:cNvPr>
          <p:cNvSpPr/>
          <p:nvPr/>
        </p:nvSpPr>
        <p:spPr>
          <a:xfrm>
            <a:off x="5183495" y="1824201"/>
            <a:ext cx="3149078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Comic Sans MS" pitchFamily="66" charset="0"/>
              </a:rPr>
              <a:t>Külső</a:t>
            </a:r>
            <a:endParaRPr lang="hu-H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Téglalap 20">
            <a:hlinkClick r:id="rId7" action="ppaction://hlinksldjump"/>
          </p:cNvPr>
          <p:cNvSpPr/>
          <p:nvPr/>
        </p:nvSpPr>
        <p:spPr>
          <a:xfrm>
            <a:off x="5197964" y="3156790"/>
            <a:ext cx="314907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Comic Sans MS" pitchFamily="66" charset="0"/>
              </a:rPr>
              <a:t>Multimédia, adatátvitel</a:t>
            </a:r>
            <a:endParaRPr lang="hu-H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Téglalap 21">
            <a:hlinkClick r:id="rId8" action="ppaction://hlinksldjump"/>
          </p:cNvPr>
          <p:cNvSpPr/>
          <p:nvPr/>
        </p:nvSpPr>
        <p:spPr>
          <a:xfrm>
            <a:off x="3329675" y="4432852"/>
            <a:ext cx="3149078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Üzemidő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églalap 23">
            <a:hlinkClick r:id="rId9" action="ppaction://hlinksldjump"/>
          </p:cNvPr>
          <p:cNvSpPr/>
          <p:nvPr/>
        </p:nvSpPr>
        <p:spPr>
          <a:xfrm>
            <a:off x="994578" y="3156790"/>
            <a:ext cx="3149078" cy="720080"/>
          </a:xfrm>
          <a:prstGeom prst="rect">
            <a:avLst/>
          </a:prstGeom>
          <a:solidFill>
            <a:srgbClr val="F90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Hardver, szoftver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126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" name="Kép 2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5" y="6233633"/>
            <a:ext cx="413763" cy="594662"/>
          </a:xfrm>
          <a:prstGeom prst="rect">
            <a:avLst/>
          </a:prstGeom>
        </p:spPr>
      </p:pic>
      <p:pic>
        <p:nvPicPr>
          <p:cNvPr id="31" name="Kép 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42" y="6233633"/>
            <a:ext cx="570522" cy="594485"/>
          </a:xfrm>
          <a:prstGeom prst="rect">
            <a:avLst/>
          </a:prstGeom>
        </p:spPr>
      </p:pic>
      <p:pic>
        <p:nvPicPr>
          <p:cNvPr id="32" name="Kép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98" y="6220434"/>
            <a:ext cx="651697" cy="621059"/>
          </a:xfrm>
          <a:prstGeom prst="rect">
            <a:avLst/>
          </a:prstGeom>
        </p:spPr>
      </p:pic>
      <p:pic>
        <p:nvPicPr>
          <p:cNvPr id="33" name="Kép 32" descr="jobbranyil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2573" y="6172056"/>
            <a:ext cx="758733" cy="723063"/>
          </a:xfrm>
          <a:prstGeom prst="rect">
            <a:avLst/>
          </a:prstGeom>
        </p:spPr>
      </p:pic>
      <p:pic>
        <p:nvPicPr>
          <p:cNvPr id="34" name="Kép 33" descr="jobbranyil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3904" y="6187122"/>
            <a:ext cx="721421" cy="687505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904654" y="127247"/>
            <a:ext cx="5239345" cy="7576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Comic Sans MS" pitchFamily="66" charset="0"/>
              </a:rPr>
              <a:t>Bevezető, tartozékok</a:t>
            </a:r>
            <a:endParaRPr lang="hu-HU" sz="2800" dirty="0"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635896" y="127247"/>
            <a:ext cx="288032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347864" y="127247"/>
            <a:ext cx="288032" cy="75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923">
            <a:off x="5296042" y="2085362"/>
            <a:ext cx="3972682" cy="280226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536" y="1916832"/>
            <a:ext cx="5112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A </a:t>
            </a:r>
            <a:r>
              <a:rPr lang="hu-HU" i="1" dirty="0" smtClean="0">
                <a:latin typeface="Comic Sans MS" pitchFamily="66" charset="0"/>
              </a:rPr>
              <a:t>Samsung </a:t>
            </a:r>
            <a:r>
              <a:rPr lang="hu-HU" i="1" dirty="0" err="1" smtClean="0">
                <a:latin typeface="Comic Sans MS" pitchFamily="66" charset="0"/>
              </a:rPr>
              <a:t>Galaxy</a:t>
            </a:r>
            <a:r>
              <a:rPr lang="hu-HU" i="1" dirty="0" smtClean="0">
                <a:latin typeface="Comic Sans MS" pitchFamily="66" charset="0"/>
              </a:rPr>
              <a:t> Grand </a:t>
            </a:r>
            <a:r>
              <a:rPr lang="hu-HU" i="1" dirty="0" err="1" smtClean="0">
                <a:latin typeface="Comic Sans MS" pitchFamily="66" charset="0"/>
              </a:rPr>
              <a:t>Duos</a:t>
            </a:r>
            <a:r>
              <a:rPr lang="hu-HU" i="1" dirty="0" smtClean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telefon egy </a:t>
            </a:r>
            <a:r>
              <a:rPr lang="hu-HU" dirty="0" err="1" smtClean="0">
                <a:latin typeface="Comic Sans MS" pitchFamily="66" charset="0"/>
              </a:rPr>
              <a:t>phablet</a:t>
            </a:r>
            <a:r>
              <a:rPr lang="hu-HU" dirty="0" smtClean="0">
                <a:latin typeface="Comic Sans MS" pitchFamily="66" charset="0"/>
              </a:rPr>
              <a:t>. </a:t>
            </a:r>
            <a:r>
              <a:rPr lang="hu-HU" dirty="0">
                <a:latin typeface="Comic Sans MS" pitchFamily="66" charset="0"/>
              </a:rPr>
              <a:t>M</a:t>
            </a:r>
            <a:r>
              <a:rPr lang="hu-HU" dirty="0" smtClean="0">
                <a:latin typeface="Comic Sans MS" pitchFamily="66" charset="0"/>
              </a:rPr>
              <a:t>éretre nagyobb mint egy átlagos telefon, de kisebb mint egy </a:t>
            </a:r>
            <a:r>
              <a:rPr lang="hu-HU" dirty="0" err="1" smtClean="0">
                <a:latin typeface="Comic Sans MS" pitchFamily="66" charset="0"/>
              </a:rPr>
              <a:t>tablet</a:t>
            </a:r>
            <a:r>
              <a:rPr lang="hu-HU" dirty="0" smtClean="0">
                <a:latin typeface="Comic Sans MS" pitchFamily="66" charset="0"/>
              </a:rPr>
              <a:t>. A készülékkel kapsz hálózati töltőt (ha lemerül a telefon, akkor ezzel töltöd fel), USB kábelt (ez akkor szükséges, ha pl. egy képet a számítógépre szeretnél rakni a mobilról) és egy fülhallgatót. A telefon ára üzletenként változó, legolcsóbban 70 000 forintért vásárolhatod meg. Nem kis összeg, de nem is a legdrágább. Kapható sötétkék és fehér színben.</a:t>
            </a:r>
          </a:p>
        </p:txBody>
      </p:sp>
      <p:pic>
        <p:nvPicPr>
          <p:cNvPr id="5" name="Kép 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15" y="623363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706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904654" y="127247"/>
            <a:ext cx="5239345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Comic Sans MS" pitchFamily="66" charset="0"/>
              </a:rPr>
              <a:t>Külső</a:t>
            </a:r>
            <a:endParaRPr lang="hu-H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647522" y="127247"/>
            <a:ext cx="288032" cy="757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365668" y="116564"/>
            <a:ext cx="281853" cy="75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2798" r="62143" b="5163"/>
          <a:stretch/>
        </p:blipFill>
        <p:spPr>
          <a:xfrm>
            <a:off x="362346" y="1017586"/>
            <a:ext cx="2870879" cy="497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3732268" y="1379143"/>
            <a:ext cx="5097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A készülék lekerekített sarkú, de szögletesebb mint a többi modell és az oldalai egyenesebbek. 192 g súlyú, 144 mm széles, 77 mm hosszú és 10 mm vastagságú. Műanyag hátujjal rendelkezik. Az alsó részén található középen egy normál gomb, mely a kezdőoldalra irányít és két érintős gomb, az egyik a vissza, a másik pedig az opciók. Felül található a hangszóró, mellette fény- és közelségszenzor, valamint egy előlapi kamera. Az alsó és a felső rész között található az 5 hüvelykes kijelző, ami eléggé nagy. WVGA felbontású, ami nem a legújabb, de a színek kellemesek, a pixelek normál távolságból nem is zavaróak és van betekintési szög.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18" name="Kép 1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5" y="6233633"/>
            <a:ext cx="413763" cy="594662"/>
          </a:xfrm>
          <a:prstGeom prst="rect">
            <a:avLst/>
          </a:prstGeom>
        </p:spPr>
      </p:pic>
      <p:pic>
        <p:nvPicPr>
          <p:cNvPr id="19" name="Kép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42" y="6233633"/>
            <a:ext cx="570522" cy="594485"/>
          </a:xfrm>
          <a:prstGeom prst="rect">
            <a:avLst/>
          </a:prstGeom>
        </p:spPr>
      </p:pic>
      <p:pic>
        <p:nvPicPr>
          <p:cNvPr id="20" name="Kép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98" y="6220434"/>
            <a:ext cx="651697" cy="621059"/>
          </a:xfrm>
          <a:prstGeom prst="rect">
            <a:avLst/>
          </a:prstGeom>
        </p:spPr>
      </p:pic>
      <p:pic>
        <p:nvPicPr>
          <p:cNvPr id="21" name="Kép 20" descr="jobbranyil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2573" y="6172056"/>
            <a:ext cx="758733" cy="723063"/>
          </a:xfrm>
          <a:prstGeom prst="rect">
            <a:avLst/>
          </a:prstGeom>
        </p:spPr>
      </p:pic>
      <p:pic>
        <p:nvPicPr>
          <p:cNvPr id="22" name="Kép 21" descr="jobbranyil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3904" y="6187122"/>
            <a:ext cx="721421" cy="687505"/>
          </a:xfrm>
          <a:prstGeom prst="rect">
            <a:avLst/>
          </a:prstGeom>
        </p:spPr>
      </p:pic>
      <p:pic>
        <p:nvPicPr>
          <p:cNvPr id="24" name="Kép 2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15" y="623363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399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904654" y="127247"/>
            <a:ext cx="5239345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Comic Sans MS" pitchFamily="66" charset="0"/>
              </a:rPr>
              <a:t>Külső</a:t>
            </a:r>
            <a:endParaRPr lang="hu-H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647522" y="127247"/>
            <a:ext cx="288032" cy="757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365668" y="116564"/>
            <a:ext cx="281853" cy="75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83668" y="2348960"/>
            <a:ext cx="5325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Hátul nem sok izgalmas dolog van, a legnagyobb része sík, a szélek ívesen fordulnak rá az oldalakra. A felső tájékon egy Samsung felirat, illetve a kamera kiemelkedő optikája oldja az egyhangúságot, utóbbi mellett LED vaku (fényképkészítéskor nagyon hasznos, főleg ha sötét van az adott helyen) és a </a:t>
            </a:r>
            <a:r>
              <a:rPr lang="hu-HU" dirty="0" err="1" smtClean="0">
                <a:latin typeface="Comic Sans MS" pitchFamily="66" charset="0"/>
              </a:rPr>
              <a:t>kihangosító</a:t>
            </a:r>
            <a:r>
              <a:rPr lang="hu-HU" dirty="0" smtClean="0">
                <a:latin typeface="Comic Sans MS" pitchFamily="66" charset="0"/>
              </a:rPr>
              <a:t> nyílása látszik.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0" t="2703" r="5119" b="4974"/>
          <a:stretch/>
        </p:blipFill>
        <p:spPr>
          <a:xfrm>
            <a:off x="6061655" y="1227162"/>
            <a:ext cx="2529314" cy="455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Kép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5" y="6233633"/>
            <a:ext cx="413763" cy="594662"/>
          </a:xfrm>
          <a:prstGeom prst="rect">
            <a:avLst/>
          </a:prstGeom>
        </p:spPr>
      </p:pic>
      <p:pic>
        <p:nvPicPr>
          <p:cNvPr id="18" name="Kép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42" y="6233633"/>
            <a:ext cx="570522" cy="594485"/>
          </a:xfrm>
          <a:prstGeom prst="rect">
            <a:avLst/>
          </a:prstGeom>
        </p:spPr>
      </p:pic>
      <p:pic>
        <p:nvPicPr>
          <p:cNvPr id="19" name="Kép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98" y="6220434"/>
            <a:ext cx="651697" cy="621059"/>
          </a:xfrm>
          <a:prstGeom prst="rect">
            <a:avLst/>
          </a:prstGeom>
        </p:spPr>
      </p:pic>
      <p:pic>
        <p:nvPicPr>
          <p:cNvPr id="20" name="Kép 19" descr="jobbranyil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2573" y="6172056"/>
            <a:ext cx="758733" cy="723063"/>
          </a:xfrm>
          <a:prstGeom prst="rect">
            <a:avLst/>
          </a:prstGeom>
        </p:spPr>
      </p:pic>
      <p:pic>
        <p:nvPicPr>
          <p:cNvPr id="21" name="Kép 20" descr="jobbranyil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3904" y="6187122"/>
            <a:ext cx="721421" cy="687505"/>
          </a:xfrm>
          <a:prstGeom prst="rect">
            <a:avLst/>
          </a:prstGeom>
        </p:spPr>
      </p:pic>
      <p:pic>
        <p:nvPicPr>
          <p:cNvPr id="22" name="Kép 2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15" y="623363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30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-252536" y="6198066"/>
            <a:ext cx="9649071" cy="65993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904654" y="127247"/>
            <a:ext cx="5239345" cy="757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Comic Sans MS" pitchFamily="66" charset="0"/>
              </a:rPr>
              <a:t>Külső</a:t>
            </a:r>
            <a:endParaRPr lang="hu-H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-13929" y="127247"/>
            <a:ext cx="3361793" cy="757674"/>
          </a:xfrm>
          <a:prstGeom prst="rect">
            <a:avLst/>
          </a:prstGeom>
          <a:solidFill>
            <a:srgbClr val="18F422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telefonról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647522" y="127247"/>
            <a:ext cx="288032" cy="757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365668" y="116564"/>
            <a:ext cx="281853" cy="75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38908" y="1484784"/>
            <a:ext cx="846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Alulra került a </a:t>
            </a:r>
            <a:r>
              <a:rPr lang="hu-HU" dirty="0" err="1" smtClean="0">
                <a:latin typeface="Comic Sans MS" pitchFamily="66" charset="0"/>
              </a:rPr>
              <a:t>microUSB</a:t>
            </a:r>
            <a:r>
              <a:rPr lang="hu-HU" dirty="0" smtClean="0">
                <a:latin typeface="Comic Sans MS" pitchFamily="66" charset="0"/>
              </a:rPr>
              <a:t> (az USB kábel csatlakozója) és a mikrofon, míg felül a 3,5 mm-es </a:t>
            </a:r>
            <a:r>
              <a:rPr lang="hu-HU" dirty="0" err="1" smtClean="0">
                <a:latin typeface="Comic Sans MS" pitchFamily="66" charset="0"/>
              </a:rPr>
              <a:t>jack</a:t>
            </a:r>
            <a:r>
              <a:rPr lang="hu-HU" dirty="0" smtClean="0">
                <a:latin typeface="Comic Sans MS" pitchFamily="66" charset="0"/>
              </a:rPr>
              <a:t> (a fülhallgató csatlakozója) árválkodik. Jobbra helyezték el a bekapcsoló gombot, balra pedig a hangerőszabályzóra lelsz.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49" y="2708920"/>
            <a:ext cx="5281297" cy="311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Kép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5" y="6233633"/>
            <a:ext cx="413763" cy="594662"/>
          </a:xfrm>
          <a:prstGeom prst="rect">
            <a:avLst/>
          </a:prstGeom>
        </p:spPr>
      </p:pic>
      <p:pic>
        <p:nvPicPr>
          <p:cNvPr id="18" name="Kép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42" y="6233633"/>
            <a:ext cx="570522" cy="594485"/>
          </a:xfrm>
          <a:prstGeom prst="rect">
            <a:avLst/>
          </a:prstGeom>
        </p:spPr>
      </p:pic>
      <p:pic>
        <p:nvPicPr>
          <p:cNvPr id="19" name="Kép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98" y="6220434"/>
            <a:ext cx="651697" cy="621059"/>
          </a:xfrm>
          <a:prstGeom prst="rect">
            <a:avLst/>
          </a:prstGeom>
        </p:spPr>
      </p:pic>
      <p:pic>
        <p:nvPicPr>
          <p:cNvPr id="20" name="Kép 19" descr="jobbranyil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2573" y="6172056"/>
            <a:ext cx="758733" cy="723063"/>
          </a:xfrm>
          <a:prstGeom prst="rect">
            <a:avLst/>
          </a:prstGeom>
        </p:spPr>
      </p:pic>
      <p:pic>
        <p:nvPicPr>
          <p:cNvPr id="21" name="Kép 20" descr="jobbranyil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3904" y="6187122"/>
            <a:ext cx="721421" cy="687505"/>
          </a:xfrm>
          <a:prstGeom prst="rect">
            <a:avLst/>
          </a:prstGeom>
        </p:spPr>
      </p:pic>
      <p:pic>
        <p:nvPicPr>
          <p:cNvPr id="22" name="Kép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15" y="623363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03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1744</Words>
  <Application>Microsoft Office PowerPoint</Application>
  <PresentationFormat>Diavetítés a képernyőre (4:3 oldalarány)</PresentationFormat>
  <Paragraphs>218</Paragraphs>
  <Slides>25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Lengyel Sándor</dc:creator>
  <cp:lastModifiedBy>Lengyel Sándor</cp:lastModifiedBy>
  <cp:revision>142</cp:revision>
  <dcterms:created xsi:type="dcterms:W3CDTF">2015-01-05T12:44:28Z</dcterms:created>
  <dcterms:modified xsi:type="dcterms:W3CDTF">2015-01-07T17:26:29Z</dcterms:modified>
</cp:coreProperties>
</file>