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6"/>
  </p:notesMasterIdLst>
  <p:sldIdLst>
    <p:sldId id="256" r:id="rId2"/>
    <p:sldId id="274" r:id="rId3"/>
    <p:sldId id="278" r:id="rId4"/>
    <p:sldId id="257" r:id="rId5"/>
    <p:sldId id="259" r:id="rId6"/>
    <p:sldId id="273" r:id="rId7"/>
    <p:sldId id="260" r:id="rId8"/>
    <p:sldId id="261" r:id="rId9"/>
    <p:sldId id="262" r:id="rId10"/>
    <p:sldId id="263" r:id="rId11"/>
    <p:sldId id="264" r:id="rId12"/>
    <p:sldId id="265" r:id="rId13"/>
    <p:sldId id="266" r:id="rId14"/>
    <p:sldId id="267" r:id="rId15"/>
    <p:sldId id="275" r:id="rId16"/>
    <p:sldId id="268" r:id="rId17"/>
    <p:sldId id="270" r:id="rId18"/>
    <p:sldId id="269" r:id="rId19"/>
    <p:sldId id="271" r:id="rId20"/>
    <p:sldId id="276" r:id="rId21"/>
    <p:sldId id="277" r:id="rId22"/>
    <p:sldId id="279" r:id="rId23"/>
    <p:sldId id="272" r:id="rId24"/>
    <p:sldId id="258"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306"/>
    <a:srgbClr val="A6B727"/>
    <a:srgbClr val="DF5327"/>
    <a:srgbClr val="39CDE7"/>
    <a:srgbClr val="00A2E0"/>
    <a:srgbClr val="21FFFA"/>
    <a:srgbClr val="3AE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24" autoAdjust="0"/>
  </p:normalViewPr>
  <p:slideViewPr>
    <p:cSldViewPr snapToGrid="0">
      <p:cViewPr varScale="1">
        <p:scale>
          <a:sx n="72" d="100"/>
          <a:sy n="72"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1B5A2-6694-42C4-A313-CA10E24F221A}" type="datetimeFigureOut">
              <a:rPr lang="hu-HU" smtClean="0"/>
              <a:t>2015.01.09.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A312A-2C1C-435D-A9AF-2E742DF16BDB}" type="slidenum">
              <a:rPr lang="hu-HU" smtClean="0"/>
              <a:t>‹#›</a:t>
            </a:fld>
            <a:endParaRPr lang="hu-HU"/>
          </a:p>
        </p:txBody>
      </p:sp>
    </p:spTree>
    <p:extLst>
      <p:ext uri="{BB962C8B-B14F-4D97-AF65-F5344CB8AC3E}">
        <p14:creationId xmlns:p14="http://schemas.microsoft.com/office/powerpoint/2010/main" val="42511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Köszöntöm a tisztelt közönséget! Nevem Kávai Konrád, és Magyarkanizsáról, Szerbiából érkeztem.</a:t>
            </a:r>
            <a:r>
              <a:rPr lang="hu-HU" baseline="0" dirty="0" smtClean="0"/>
              <a:t> A Beszédes József MMIK 4. (12.) osztályos tanulója vagyok.  </a:t>
            </a:r>
            <a:r>
              <a:rPr lang="hu-HU" baseline="0" dirty="0" smtClean="0"/>
              <a:t>Ma a HTML/CSS és a WCMS rendszerek kombinációjával fogunk foglalkozni, vagyis weblapok fogunk készíteni az előbbiekben </a:t>
            </a:r>
            <a:r>
              <a:rPr lang="hu-HU" baseline="0" smtClean="0"/>
              <a:t>említett eszközökkel</a:t>
            </a:r>
            <a:r>
              <a:rPr lang="hu-HU" baseline="0" dirty="0" smtClean="0"/>
              <a:t>. </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a:t>
            </a:fld>
            <a:endParaRPr lang="hu-HU"/>
          </a:p>
        </p:txBody>
      </p:sp>
    </p:spTree>
    <p:extLst>
      <p:ext uri="{BB962C8B-B14F-4D97-AF65-F5344CB8AC3E}">
        <p14:creationId xmlns:p14="http://schemas.microsoft.com/office/powerpoint/2010/main" val="304042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Concrete5</a:t>
            </a:r>
            <a:r>
              <a:rPr lang="hu-HU" baseline="0" dirty="0" smtClean="0"/>
              <a:t> egy átlagos WCMS rendszer. Nem tud többet, mint vetélytársai, és kevesebbet sem. Lehetőség van benne saját weblapkészítésre, ám célszerűbb már meglévő sablonokat használni. Viszonylag kevés ingyenes sablon alkalmazható, amik ráadásul nem is tetszettek. A fizetős sablonok közt lett volna olyan, ami tetszett volna, de az fizetős sablon volt. Szerencsére a Concrete5 támogat egyedi sablonokat, így az eredeti tervet módosítva, ami az volt, hogy hagyományos módon készítem el az oldalt, elhatároztam, hogy saját sablont készítek.</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10</a:t>
            </a:fld>
            <a:endParaRPr lang="hu-HU"/>
          </a:p>
        </p:txBody>
      </p:sp>
    </p:spTree>
    <p:extLst>
      <p:ext uri="{BB962C8B-B14F-4D97-AF65-F5344CB8AC3E}">
        <p14:creationId xmlns:p14="http://schemas.microsoft.com/office/powerpoint/2010/main" val="226214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Ám ennek a saját</a:t>
            </a:r>
            <a:r>
              <a:rPr lang="hu-HU" baseline="0" dirty="0" smtClean="0"/>
              <a:t> sablonnak vannak bizonyos követelményei. Az alapelvet, hogy a WCMS rendszer „</a:t>
            </a:r>
            <a:r>
              <a:rPr lang="hu-HU" baseline="0" dirty="0" err="1" smtClean="0"/>
              <a:t>Area</a:t>
            </a:r>
            <a:r>
              <a:rPr lang="hu-HU" baseline="0" dirty="0" smtClean="0"/>
              <a:t>” blokkokkal tölti fel az oldalt nem vethettem el, így ezekkel kellett dolgoznom. Így a már meglévő kódomba be kellett építenem az „</a:t>
            </a:r>
            <a:r>
              <a:rPr lang="hu-HU" baseline="0" dirty="0" err="1" smtClean="0"/>
              <a:t>Area</a:t>
            </a:r>
            <a:r>
              <a:rPr lang="hu-HU" baseline="0" dirty="0" smtClean="0"/>
              <a:t>”</a:t>
            </a:r>
            <a:r>
              <a:rPr lang="hu-HU" baseline="0" dirty="0" err="1" smtClean="0"/>
              <a:t>-kat</a:t>
            </a:r>
            <a:r>
              <a:rPr lang="hu-HU" baseline="0" dirty="0" smtClean="0"/>
              <a:t>. Majd ezeket formázni </a:t>
            </a:r>
            <a:r>
              <a:rPr lang="hu-HU" baseline="0" dirty="0" err="1" smtClean="0"/>
              <a:t>CSS-ben</a:t>
            </a:r>
            <a:r>
              <a:rPr lang="hu-HU" baseline="0" dirty="0" smtClean="0"/>
              <a: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11</a:t>
            </a:fld>
            <a:endParaRPr lang="hu-HU"/>
          </a:p>
        </p:txBody>
      </p:sp>
    </p:spTree>
    <p:extLst>
      <p:ext uri="{BB962C8B-B14F-4D97-AF65-F5344CB8AC3E}">
        <p14:creationId xmlns:p14="http://schemas.microsoft.com/office/powerpoint/2010/main" val="324539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a:t>
            </a:r>
            <a:r>
              <a:rPr lang="hu-HU" dirty="0" err="1" smtClean="0"/>
              <a:t>Area</a:t>
            </a:r>
            <a:r>
              <a:rPr lang="hu-HU" dirty="0" smtClean="0"/>
              <a:t>” blokk a tartalmamat helyettesíti, amit majd a</a:t>
            </a:r>
            <a:r>
              <a:rPr lang="hu-HU" baseline="0" dirty="0" smtClean="0"/>
              <a:t> sablon feltöltése után fogok csak kitölteni. Szóval az oldalon megjelenő tartalmat kitöröltem és a helyére egy blokkot tettem. Ezeknek a blokkoknak külön neveket kellett adnom, hogy később formázni tudjam őket </a:t>
            </a:r>
            <a:r>
              <a:rPr lang="hu-HU" baseline="0" dirty="0" err="1" smtClean="0"/>
              <a:t>CSS-ben</a:t>
            </a:r>
            <a:r>
              <a:rPr lang="hu-HU" baseline="0" dirty="0" smtClean="0"/>
              <a: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12</a:t>
            </a:fld>
            <a:endParaRPr lang="hu-HU"/>
          </a:p>
        </p:txBody>
      </p:sp>
    </p:spTree>
    <p:extLst>
      <p:ext uri="{BB962C8B-B14F-4D97-AF65-F5344CB8AC3E}">
        <p14:creationId xmlns:p14="http://schemas.microsoft.com/office/powerpoint/2010/main" val="277842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a:t>
            </a:r>
            <a:r>
              <a:rPr lang="hu-HU" dirty="0" err="1" smtClean="0"/>
              <a:t>Area</a:t>
            </a:r>
            <a:r>
              <a:rPr lang="hu-HU" dirty="0" smtClean="0"/>
              <a:t>”</a:t>
            </a:r>
            <a:r>
              <a:rPr lang="hu-HU" dirty="0" err="1" smtClean="0"/>
              <a:t>-kat</a:t>
            </a:r>
            <a:r>
              <a:rPr lang="hu-HU" dirty="0" smtClean="0"/>
              <a:t> csak PHP nyelvben</a:t>
            </a:r>
            <a:r>
              <a:rPr lang="hu-HU" baseline="0" dirty="0" smtClean="0"/>
              <a:t> lehet alkalmazni. Így a PHP kódot be kellett ágyaznom a HTML kódomba. Nagy meglepetésemre ez elég egyszerűen ment, mert csak egy PHP „tag”</a:t>
            </a:r>
            <a:r>
              <a:rPr lang="hu-HU" baseline="0" dirty="0" err="1" smtClean="0"/>
              <a:t>-et</a:t>
            </a:r>
            <a:r>
              <a:rPr lang="hu-HU" baseline="0" dirty="0" smtClean="0"/>
              <a:t> kellett létrehoznom. Meghatároztam a blokkok helyét és léphettem is tovább.</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13</a:t>
            </a:fld>
            <a:endParaRPr lang="hu-HU"/>
          </a:p>
        </p:txBody>
      </p:sp>
    </p:spTree>
    <p:extLst>
      <p:ext uri="{BB962C8B-B14F-4D97-AF65-F5344CB8AC3E}">
        <p14:creationId xmlns:p14="http://schemas.microsoft.com/office/powerpoint/2010/main" val="3055885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Minden blokknak vannak</a:t>
            </a:r>
            <a:r>
              <a:rPr lang="hu-HU" baseline="0" dirty="0" smtClean="0"/>
              <a:t> kötelező elemei. Először is meg kell nyitnunk a PHP „tag”</a:t>
            </a:r>
            <a:r>
              <a:rPr lang="hu-HU" baseline="0" dirty="0" err="1" smtClean="0"/>
              <a:t>-et</a:t>
            </a:r>
            <a:r>
              <a:rPr lang="hu-HU" baseline="0" dirty="0" smtClean="0"/>
              <a:t>, ezután meg kellett adnunk a blokk nevét, majd végül a láthatóságát, avagy látható legyen vagy ne.</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14</a:t>
            </a:fld>
            <a:endParaRPr lang="hu-HU"/>
          </a:p>
        </p:txBody>
      </p:sp>
    </p:spTree>
    <p:extLst>
      <p:ext uri="{BB962C8B-B14F-4D97-AF65-F5344CB8AC3E}">
        <p14:creationId xmlns:p14="http://schemas.microsoft.com/office/powerpoint/2010/main" val="384345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oldalamat 3 részre osztottam: fejléc, középső (tartalom) rész, és lábléc.</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15</a:t>
            </a:fld>
            <a:endParaRPr lang="hu-HU"/>
          </a:p>
        </p:txBody>
      </p:sp>
    </p:spTree>
    <p:extLst>
      <p:ext uri="{BB962C8B-B14F-4D97-AF65-F5344CB8AC3E}">
        <p14:creationId xmlns:p14="http://schemas.microsoft.com/office/powerpoint/2010/main" val="92031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Első lépésben a fejlécet készítettem el. Ezzel a megoldással könnyebben</a:t>
            </a:r>
            <a:r>
              <a:rPr lang="hu-HU" baseline="0" dirty="0" smtClean="0"/>
              <a:t> tudtam megoldani azt is, hogy az aktív oldal menüpontját megkülönböztessem a többi menüponttól, illetve a hozzá tartozó linket is könnyebb volt megszüntetni.</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16</a:t>
            </a:fld>
            <a:endParaRPr lang="hu-HU"/>
          </a:p>
        </p:txBody>
      </p:sp>
    </p:spTree>
    <p:extLst>
      <p:ext uri="{BB962C8B-B14F-4D97-AF65-F5344CB8AC3E}">
        <p14:creationId xmlns:p14="http://schemas.microsoft.com/office/powerpoint/2010/main" val="345635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Mivel a programkódot már a fejlécnél megírtam, ezért használhattam</a:t>
            </a:r>
            <a:r>
              <a:rPr lang="hu-HU" baseline="0" dirty="0" smtClean="0"/>
              <a:t> ugyanazt a kódot, persze más megnevezéssel. Ebben a részben a tartalom került megjelenítésre, és így könnyebb volt létrehozni az oldalankénti tartalmakat.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17</a:t>
            </a:fld>
            <a:endParaRPr lang="hu-HU"/>
          </a:p>
        </p:txBody>
      </p:sp>
    </p:spTree>
    <p:extLst>
      <p:ext uri="{BB962C8B-B14F-4D97-AF65-F5344CB8AC3E}">
        <p14:creationId xmlns:p14="http://schemas.microsoft.com/office/powerpoint/2010/main" val="178919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a:t>
            </a:r>
            <a:r>
              <a:rPr lang="hu-HU" baseline="0" dirty="0" smtClean="0"/>
              <a:t> láblécnél sem volt nehéz dolgom, mivel a szerepe ugyan az szinte, mint a fejlécé, így használhattam már a meglévő kódot, csak más megnevezéssel.</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18</a:t>
            </a:fld>
            <a:endParaRPr lang="hu-HU"/>
          </a:p>
        </p:txBody>
      </p:sp>
    </p:spTree>
    <p:extLst>
      <p:ext uri="{BB962C8B-B14F-4D97-AF65-F5344CB8AC3E}">
        <p14:creationId xmlns:p14="http://schemas.microsoft.com/office/powerpoint/2010/main" val="199446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nem változó tartalmaknál, vagyis</a:t>
            </a:r>
            <a:r>
              <a:rPr lang="hu-HU" baseline="0" dirty="0" smtClean="0"/>
              <a:t> azoknál a tartalmaknál, amik minden oldalon megjelentek, ott alkalmazhattam hagyományos, kódírásos módot, mivel ezeket a tartalmakat sablonként töltöm majd fel, és nem lesz rá szükség, hogy feltöltés után módosítsam őket. Ilyen például a „Támogatók” sáv is, mivel ez minden oldalon szerepel, vagyis része a sablonnak.</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19</a:t>
            </a:fld>
            <a:endParaRPr lang="hu-HU"/>
          </a:p>
        </p:txBody>
      </p:sp>
    </p:spTree>
    <p:extLst>
      <p:ext uri="{BB962C8B-B14F-4D97-AF65-F5344CB8AC3E}">
        <p14:creationId xmlns:p14="http://schemas.microsoft.com/office/powerpoint/2010/main" val="171977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 is az a „</a:t>
            </a:r>
            <a:r>
              <a:rPr lang="hu-HU" dirty="0" err="1" smtClean="0"/>
              <a:t>papercraft</a:t>
            </a:r>
            <a:r>
              <a:rPr lang="hu-HU" dirty="0" smtClean="0"/>
              <a:t>”? A</a:t>
            </a:r>
            <a:r>
              <a:rPr lang="hu-HU" baseline="0" dirty="0" smtClean="0"/>
              <a:t> </a:t>
            </a:r>
            <a:r>
              <a:rPr lang="hu-HU" baseline="0" dirty="0" err="1" smtClean="0"/>
              <a:t>papercraft</a:t>
            </a:r>
            <a:r>
              <a:rPr lang="hu-HU" baseline="0" dirty="0" smtClean="0"/>
              <a:t> egy 3 dimenziós alkotói stílus, egyszerű eszközökkel, egyszerű elkészítési móddal. Az interneten rengetek elkészíthető modell sablont találhatunk, nekünk csak annyi a dolgunk, hogy kinyomtatjuk a sablont, kivágjuk, összeragasztjuk, összeillesztjük és már tehetjük is a polcunkra/asztalunkra. Az embereket kérdezgetve ezt a műfajt igen kevesen ismerik. Pedig, ha nevezhetem játéknak, akkor érdekes, és lekötelező játéknak titulálnám, és dekorációnak is tökéletesen alkalmazható. Így jött az ötlet, hogy készítsek egy weboldalt, amivel ezt a „játékot” népszerűbbé tehetném. </a:t>
            </a:r>
          </a:p>
          <a:p>
            <a:r>
              <a:rPr lang="hu-HU" baseline="0" dirty="0" smtClean="0"/>
              <a:t>A bal oldali képen egy sablont, a másik két képen pedig 1-1 elkészített modellt láthatunk.</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a:t>
            </a:fld>
            <a:endParaRPr lang="hu-HU"/>
          </a:p>
        </p:txBody>
      </p:sp>
    </p:spTree>
    <p:extLst>
      <p:ext uri="{BB962C8B-B14F-4D97-AF65-F5344CB8AC3E}">
        <p14:creationId xmlns:p14="http://schemas.microsoft.com/office/powerpoint/2010/main" val="4144488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És</a:t>
            </a:r>
            <a:r>
              <a:rPr lang="hu-HU" baseline="0" dirty="0" smtClean="0"/>
              <a:t> elkészült a weboldal!</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20</a:t>
            </a:fld>
            <a:endParaRPr lang="hu-HU"/>
          </a:p>
        </p:txBody>
      </p:sp>
    </p:spTree>
    <p:extLst>
      <p:ext uri="{BB962C8B-B14F-4D97-AF65-F5344CB8AC3E}">
        <p14:creationId xmlns:p14="http://schemas.microsoft.com/office/powerpoint/2010/main" val="379356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Mielőtt</a:t>
            </a:r>
            <a:r>
              <a:rPr lang="hu-HU" baseline="0" dirty="0" smtClean="0"/>
              <a:t> belekezdenénk a munkába, ajánlom, hogy töltsék ki a következő tesztet, hogy leellenőrizzék tudásukat!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21</a:t>
            </a:fld>
            <a:endParaRPr lang="hu-HU"/>
          </a:p>
        </p:txBody>
      </p:sp>
    </p:spTree>
    <p:extLst>
      <p:ext uri="{BB962C8B-B14F-4D97-AF65-F5344CB8AC3E}">
        <p14:creationId xmlns:p14="http://schemas.microsoft.com/office/powerpoint/2010/main" val="3140494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következőkben az a feladat, hogy saját maguk</a:t>
            </a:r>
            <a:r>
              <a:rPr lang="hu-HU" baseline="0" dirty="0" smtClean="0"/>
              <a:t> elkészítsenek egy weblapot, a tanultak alapján! A pontozási szempontok az alábbi dián láthatóak. A kreatív megoldásokért plusz pontok járnak!</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22</a:t>
            </a:fld>
            <a:endParaRPr lang="hu-HU"/>
          </a:p>
        </p:txBody>
      </p:sp>
    </p:spTree>
    <p:extLst>
      <p:ext uri="{BB962C8B-B14F-4D97-AF65-F5344CB8AC3E}">
        <p14:creationId xmlns:p14="http://schemas.microsoft.com/office/powerpoint/2010/main" val="3884706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Ezen</a:t>
            </a:r>
            <a:r>
              <a:rPr lang="hu-HU" baseline="0" dirty="0" smtClean="0"/>
              <a:t> a dián láthatóak a felhasznált tartalmak, amiket prezentációm elkészítése során használtam.</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23</a:t>
            </a:fld>
            <a:endParaRPr lang="hu-HU"/>
          </a:p>
        </p:txBody>
      </p:sp>
    </p:spTree>
    <p:extLst>
      <p:ext uri="{BB962C8B-B14F-4D97-AF65-F5344CB8AC3E}">
        <p14:creationId xmlns:p14="http://schemas.microsoft.com/office/powerpoint/2010/main" val="392843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Köszönöm a megtisztelő figyelmet!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24</a:t>
            </a:fld>
            <a:endParaRPr lang="hu-HU"/>
          </a:p>
        </p:txBody>
      </p:sp>
    </p:spTree>
    <p:extLst>
      <p:ext uri="{BB962C8B-B14F-4D97-AF65-F5344CB8AC3E}">
        <p14:creationId xmlns:p14="http://schemas.microsoft.com/office/powerpoint/2010/main" val="41820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Mielőtt bármihez is hozzáfognánk,</a:t>
            </a:r>
            <a:r>
              <a:rPr lang="hu-HU" baseline="0" dirty="0" smtClean="0"/>
              <a:t> megemlíteném, hogy szükség lesz a HTML és CSS alapelveire.</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3</a:t>
            </a:fld>
            <a:endParaRPr lang="hu-HU"/>
          </a:p>
        </p:txBody>
      </p:sp>
    </p:spTree>
    <p:extLst>
      <p:ext uri="{BB962C8B-B14F-4D97-AF65-F5344CB8AC3E}">
        <p14:creationId xmlns:p14="http://schemas.microsoft.com/office/powerpoint/2010/main" val="18693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a:t>
            </a:r>
            <a:r>
              <a:rPr lang="hu-HU" baseline="0" dirty="0" smtClean="0"/>
              <a:t> első tervem az volt, hogy hagyományos módon, HTML és CSS használatával elkészítem a weboldalt. Ám a feladat az volt, hogy valamilyen WCMS rendszert is használjuk. Így az eredeti tervemen módosítani kellett. WCMS rendszernek a Concrete5-öt választottam. Elkészítettem a megfelelő sablont, ami kompatibilis a rendszerrel, és az elvárásaimnak is megfelelt, majd az oldalt feltöltöttem tartalommal.</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4</a:t>
            </a:fld>
            <a:endParaRPr lang="hu-HU"/>
          </a:p>
        </p:txBody>
      </p:sp>
    </p:spTree>
    <p:extLst>
      <p:ext uri="{BB962C8B-B14F-4D97-AF65-F5344CB8AC3E}">
        <p14:creationId xmlns:p14="http://schemas.microsoft.com/office/powerpoint/2010/main" val="271241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Akárhogy is ellenkeztem,</a:t>
            </a:r>
            <a:r>
              <a:rPr lang="hu-HU" baseline="0" dirty="0" smtClean="0"/>
              <a:t> kénytelen voltam WCMS rendszert is alkalmazni. A WCMS rendszerekről tudni illik, hogy eme rendszerek jóvoltából a weboldal készítés nagyon leegyszerűsödik, és ezzel együtt fel is gyorsul, ezért rövid idő alatt látványos eredményt tudunk elérni, ám a kreativitásunk itt korlátok között mozoghat. Ezzel szemben, a hagyományos, kódírásos módszer sokkal több mozgásteret ad nekünk, így részletesebb, kreatívabb, összetettebb oldalak tudunk létrehozni. De ennek is meg van a hátul ütője, mégpedig az, hogy a kódírással rengeteg időt elhasználunk.</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5</a:t>
            </a:fld>
            <a:endParaRPr lang="hu-HU"/>
          </a:p>
        </p:txBody>
      </p:sp>
    </p:spTree>
    <p:extLst>
      <p:ext uri="{BB962C8B-B14F-4D97-AF65-F5344CB8AC3E}">
        <p14:creationId xmlns:p14="http://schemas.microsoft.com/office/powerpoint/2010/main" val="376159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Mielőtt még bármihez is hozzáfogtam</a:t>
            </a:r>
            <a:r>
              <a:rPr lang="hu-HU" baseline="0" dirty="0" smtClean="0"/>
              <a:t> volna, szükségem volt olyan programokra, amik segítségével meg tudom írni a programkódot, és olyanokra is, amikkel ellenőrizni tudom a munkámat. A kódírást a </a:t>
            </a:r>
            <a:r>
              <a:rPr lang="hu-HU" baseline="0" dirty="0" err="1" smtClean="0"/>
              <a:t>Notepad</a:t>
            </a:r>
            <a:r>
              <a:rPr lang="hu-HU" baseline="0" dirty="0" smtClean="0"/>
              <a:t>++ - </a:t>
            </a:r>
            <a:r>
              <a:rPr lang="hu-HU" baseline="0" dirty="0" err="1" smtClean="0"/>
              <a:t>ban</a:t>
            </a:r>
            <a:r>
              <a:rPr lang="hu-HU" baseline="0" dirty="0" smtClean="0"/>
              <a:t> végeztem, ellenőrzésre pedig gyakorlatilag bármelyik web böngésző program megfelelt.</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6</a:t>
            </a:fld>
            <a:endParaRPr lang="hu-HU"/>
          </a:p>
        </p:txBody>
      </p:sp>
    </p:spTree>
    <p:extLst>
      <p:ext uri="{BB962C8B-B14F-4D97-AF65-F5344CB8AC3E}">
        <p14:creationId xmlns:p14="http://schemas.microsoft.com/office/powerpoint/2010/main" val="200518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Abban a tudatban élve, hogy elég lesz majd csak feltöltenem a kész weblapom fájljait, elkezdtem elkészíteni az oldalt</a:t>
            </a:r>
            <a:r>
              <a:rPr lang="hu-HU" baseline="0" dirty="0" smtClean="0"/>
              <a:t> hagyományos, kódírásos módszerrel. Elkészítettem az oldal szerkezetét, majd később a kinézetét. Ezután tartalom után böngésztem, és feltöltögettem az oldalakra. </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7</a:t>
            </a:fld>
            <a:endParaRPr lang="hu-HU"/>
          </a:p>
        </p:txBody>
      </p:sp>
    </p:spTree>
    <p:extLst>
      <p:ext uri="{BB962C8B-B14F-4D97-AF65-F5344CB8AC3E}">
        <p14:creationId xmlns:p14="http://schemas.microsoft.com/office/powerpoint/2010/main" val="394759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Ha</a:t>
            </a:r>
            <a:r>
              <a:rPr lang="hu-HU" baseline="0" dirty="0" smtClean="0"/>
              <a:t> valaki dinamikus oldalt készít, akkor PHP nyelv által, lehetősége van adatbázis, bejelentkező felület létrehozására, hozzászólási és értékelési lehetőséget is tud nyújtani a oldalra látogatók számára, és még sorolhatnám a lehetőségeket. Mivel a PHP nyelvben még nem vagyok jártas ezért az elsődleges célom egy statikus oldal létrehozás volt. Így ezekre az opciókra nem volt szükségem.</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8</a:t>
            </a:fld>
            <a:endParaRPr lang="hu-HU"/>
          </a:p>
        </p:txBody>
      </p:sp>
    </p:spTree>
    <p:extLst>
      <p:ext uri="{BB962C8B-B14F-4D97-AF65-F5344CB8AC3E}">
        <p14:creationId xmlns:p14="http://schemas.microsoft.com/office/powerpoint/2010/main" val="123507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a:t>
            </a:r>
            <a:r>
              <a:rPr lang="hu-HU" baseline="0" dirty="0" smtClean="0"/>
              <a:t> weboldal oldalai készülőben voltak</a:t>
            </a:r>
            <a:r>
              <a:rPr lang="hu-HU" dirty="0" smtClean="0"/>
              <a:t>, és elkezdtem utána nézni, hogy hogyan is működik</a:t>
            </a:r>
            <a:r>
              <a:rPr lang="hu-HU" baseline="0" dirty="0" smtClean="0"/>
              <a:t> ez a WCMS rendszer. Rájöttem arra, hogy még jól is járhatnék a WCMS rendszer használatával. Így leegyszerűsíthetem a munkámat, kevesebbet programkódot kell gépelnem, és még a tartalom felöltést is megkönnyebbítené. De az elején említett korlátozások miatt még mindig bizonytalan voltam.</a:t>
            </a:r>
            <a:endParaRPr lang="hu-HU" dirty="0"/>
          </a:p>
        </p:txBody>
      </p:sp>
      <p:sp>
        <p:nvSpPr>
          <p:cNvPr id="4" name="Dia számának helye 3"/>
          <p:cNvSpPr>
            <a:spLocks noGrp="1"/>
          </p:cNvSpPr>
          <p:nvPr>
            <p:ph type="sldNum" sz="quarter" idx="10"/>
          </p:nvPr>
        </p:nvSpPr>
        <p:spPr/>
        <p:txBody>
          <a:bodyPr/>
          <a:lstStyle/>
          <a:p>
            <a:fld id="{F0BA312A-2C1C-435D-A9AF-2E742DF16BDB}" type="slidenum">
              <a:rPr lang="hu-HU" smtClean="0"/>
              <a:t>9</a:t>
            </a:fld>
            <a:endParaRPr lang="hu-HU"/>
          </a:p>
        </p:txBody>
      </p:sp>
    </p:spTree>
    <p:extLst>
      <p:ext uri="{BB962C8B-B14F-4D97-AF65-F5344CB8AC3E}">
        <p14:creationId xmlns:p14="http://schemas.microsoft.com/office/powerpoint/2010/main" val="1888482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rgbClr val="39CDE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u-HU" smtClean="0"/>
              <a:t>Mintacím szerkesztése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8013F98D-1F8C-4849-9721-924BE0CEF983}" type="datetimeFigureOut">
              <a:rPr lang="hu-HU" smtClean="0"/>
              <a:t>2015.01.09.</a:t>
            </a:fld>
            <a:endParaRPr lang="hu-HU"/>
          </a:p>
        </p:txBody>
      </p:sp>
      <p:sp>
        <p:nvSpPr>
          <p:cNvPr id="5" name="Footer Placeholder 4"/>
          <p:cNvSpPr>
            <a:spLocks noGrp="1"/>
          </p:cNvSpPr>
          <p:nvPr>
            <p:ph type="ftr" sz="quarter" idx="11"/>
          </p:nvPr>
        </p:nvSpPr>
        <p:spPr/>
        <p:txBody>
          <a:bodyPr/>
          <a:lstStyle/>
          <a:p>
            <a:endParaRPr lang="hu-HU"/>
          </a:p>
        </p:txBody>
      </p:sp>
    </p:spTree>
    <p:extLst>
      <p:ext uri="{BB962C8B-B14F-4D97-AF65-F5344CB8AC3E}">
        <p14:creationId xmlns:p14="http://schemas.microsoft.com/office/powerpoint/2010/main" val="2589915141"/>
      </p:ext>
    </p:extLst>
  </p:cSld>
  <p:clrMapOvr>
    <a:masterClrMapping/>
  </p:clrMapOvr>
  <p:transition spd="slow">
    <p:blind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11309"/>
            <a:ext cx="1154151" cy="1090789"/>
          </a:xfrm>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2098740521"/>
      </p:ext>
    </p:extLst>
  </p:cSld>
  <p:clrMapOvr>
    <a:masterClrMapping/>
  </p:clrMapOvr>
  <p:transition spd="slow">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11615"/>
            <a:ext cx="1154151" cy="1090789"/>
          </a:xfrm>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2215468150"/>
      </p:ext>
    </p:extLst>
  </p:cSld>
  <p:clrMapOvr>
    <a:masterClrMapping/>
  </p:clrMapOvr>
  <p:transition spd="slow">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09925"/>
            <a:ext cx="1154151" cy="1090789"/>
          </a:xfrm>
        </p:spPr>
        <p:txBody>
          <a:bodyPr/>
          <a:lstStyle/>
          <a:p>
            <a:fld id="{FA4EB860-FF13-49A5-8EC7-4BE397AB5864}" type="slidenum">
              <a:rPr lang="hu-HU" smtClean="0"/>
              <a:t>‹#›</a:t>
            </a:fld>
            <a:endParaRPr lang="hu-H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3884373"/>
      </p:ext>
    </p:extLst>
  </p:cSld>
  <p:clrMapOvr>
    <a:masterClrMapping/>
  </p:clrMapOvr>
  <p:transition spd="slow">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10729455" y="4709925"/>
            <a:ext cx="1154151" cy="1090789"/>
          </a:xfrm>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611830239"/>
      </p:ext>
    </p:extLst>
  </p:cSld>
  <p:clrMapOvr>
    <a:masterClrMapping/>
  </p:clrMapOvr>
  <p:transition spd="slow">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u-HU" smtClean="0"/>
              <a:t>Mintacím szerkesztése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8013F98D-1F8C-4849-9721-924BE0CEF983}" type="datetimeFigureOut">
              <a:rPr lang="hu-HU" smtClean="0"/>
              <a:t>2015.01.09.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1844739487"/>
      </p:ext>
    </p:extLst>
  </p:cSld>
  <p:clrMapOvr>
    <a:masterClrMapping/>
  </p:clrMapOvr>
  <p:transition spd="slow">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8013F98D-1F8C-4849-9721-924BE0CEF983}" type="datetimeFigureOut">
              <a:rPr lang="hu-HU" smtClean="0"/>
              <a:t>2015.01.09.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3268977062"/>
      </p:ext>
    </p:extLst>
  </p:cSld>
  <p:clrMapOvr>
    <a:masterClrMapping/>
  </p:clrMapOvr>
  <p:transition spd="slow">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013F98D-1F8C-4849-9721-924BE0CEF983}" type="datetimeFigureOut">
              <a:rPr lang="hu-HU" smtClean="0"/>
              <a:t>2015.01.09.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3535727840"/>
      </p:ext>
    </p:extLst>
  </p:cSld>
  <p:clrMapOvr>
    <a:masterClrMapping/>
  </p:clrMapOvr>
  <p:transition spd="slow">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013F98D-1F8C-4849-9721-924BE0CEF983}" type="datetimeFigureOut">
              <a:rPr lang="hu-HU" smtClean="0"/>
              <a:t>2015.01.09.</a:t>
            </a:fld>
            <a:endParaRPr lang="hu-HU"/>
          </a:p>
        </p:txBody>
      </p:sp>
      <p:sp>
        <p:nvSpPr>
          <p:cNvPr id="5" name="Footer Placeholder 4"/>
          <p:cNvSpPr>
            <a:spLocks noGrp="1"/>
          </p:cNvSpPr>
          <p:nvPr>
            <p:ph type="ftr" sz="quarter" idx="11"/>
          </p:nvPr>
        </p:nvSpPr>
        <p:spPr>
          <a:xfrm>
            <a:off x="680321" y="5936188"/>
            <a:ext cx="6126805" cy="365125"/>
          </a:xfrm>
        </p:spPr>
        <p:txBody>
          <a:bodyPr/>
          <a:lstStyle/>
          <a:p>
            <a:endParaRPr lang="hu-H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4EB860-FF13-49A5-8EC7-4BE397AB5864}" type="slidenum">
              <a:rPr lang="hu-HU" smtClean="0"/>
              <a:t>‹#›</a:t>
            </a:fld>
            <a:endParaRPr lang="hu-HU"/>
          </a:p>
        </p:txBody>
      </p:sp>
    </p:spTree>
    <p:extLst>
      <p:ext uri="{BB962C8B-B14F-4D97-AF65-F5344CB8AC3E}">
        <p14:creationId xmlns:p14="http://schemas.microsoft.com/office/powerpoint/2010/main" val="3052248302"/>
      </p:ext>
    </p:extLst>
  </p:cSld>
  <p:clrMapOvr>
    <a:masterClrMapping/>
  </p:clrMapOvr>
  <p:transition spd="slow">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rgbClr val="39CDE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4" name="Date Placeholder 3"/>
          <p:cNvSpPr>
            <a:spLocks noGrp="1"/>
          </p:cNvSpPr>
          <p:nvPr>
            <p:ph type="dt" sz="half" idx="10"/>
          </p:nvPr>
        </p:nvSpPr>
        <p:spPr/>
        <p:txBody>
          <a:bodyPr/>
          <a:lstStyle/>
          <a:p>
            <a:fld id="{8013F98D-1F8C-4849-9721-924BE0CEF983}" type="datetimeFigureOut">
              <a:rPr lang="hu-HU" smtClean="0"/>
              <a:t>2015.01.09.</a:t>
            </a:fld>
            <a:endParaRPr lang="hu-HU"/>
          </a:p>
        </p:txBody>
      </p:sp>
      <p:sp>
        <p:nvSpPr>
          <p:cNvPr id="5" name="Footer Placeholder 4"/>
          <p:cNvSpPr>
            <a:spLocks noGrp="1"/>
          </p:cNvSpPr>
          <p:nvPr>
            <p:ph type="ftr" sz="quarter" idx="11"/>
          </p:nvPr>
        </p:nvSpPr>
        <p:spPr/>
        <p:txBody>
          <a:bodyPr/>
          <a:lstStyle/>
          <a:p>
            <a:endParaRPr lang="hu-HU"/>
          </a:p>
        </p:txBody>
      </p:sp>
    </p:spTree>
    <p:extLst>
      <p:ext uri="{BB962C8B-B14F-4D97-AF65-F5344CB8AC3E}">
        <p14:creationId xmlns:p14="http://schemas.microsoft.com/office/powerpoint/2010/main" val="2955677639"/>
      </p:ext>
    </p:extLst>
  </p:cSld>
  <p:clrMapOvr>
    <a:masterClrMapping/>
  </p:clrMapOvr>
  <p:transition spd="slow">
    <p:blind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u-HU" smtClean="0"/>
              <a:t>Mintacím szerkesztése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8013F98D-1F8C-4849-9721-924BE0CEF983}" type="datetimeFigureOut">
              <a:rPr lang="hu-HU" smtClean="0"/>
              <a:t>2015.01.09.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10729455" y="2869895"/>
            <a:ext cx="1154151" cy="1090789"/>
          </a:xfrm>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3263358868"/>
      </p:ext>
    </p:extLst>
  </p:cSld>
  <p:clrMapOvr>
    <a:masterClrMapping/>
  </p:clrMapOvr>
  <p:transition spd="slow">
    <p:blind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1424405967"/>
      </p:ext>
    </p:extLst>
  </p:cSld>
  <p:clrMapOvr>
    <a:masterClrMapping/>
  </p:clrMapOvr>
  <p:transition spd="slow">
    <p:blind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u-HU" smtClean="0"/>
              <a:t>Mintacím szerkesztése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80322" y="3030008"/>
            <a:ext cx="4698355" cy="2906179"/>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594123" y="3030008"/>
            <a:ext cx="4700059" cy="2906179"/>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8013F98D-1F8C-4849-9721-924BE0CEF983}" type="datetimeFigureOut">
              <a:rPr lang="hu-HU" smtClean="0"/>
              <a:t>2015.01.09.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4264786412"/>
      </p:ext>
    </p:extLst>
  </p:cSld>
  <p:clrMapOvr>
    <a:masterClrMapping/>
  </p:clrMapOvr>
  <p:transition spd="slow">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8013F98D-1F8C-4849-9721-924BE0CEF983}" type="datetimeFigureOut">
              <a:rPr lang="hu-HU" smtClean="0"/>
              <a:t>2015.01.09.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1100581683"/>
      </p:ext>
    </p:extLst>
  </p:cSld>
  <p:clrMapOvr>
    <a:masterClrMapping/>
  </p:clrMapOvr>
  <p:transition spd="slow">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013F98D-1F8C-4849-9721-924BE0CEF983}" type="datetimeFigureOut">
              <a:rPr lang="hu-HU" smtClean="0"/>
              <a:t>2015.01.09.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3180527805"/>
      </p:ext>
    </p:extLst>
  </p:cSld>
  <p:clrMapOvr>
    <a:masterClrMapping/>
  </p:clrMapOvr>
  <p:transition spd="slow">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u-HU" smtClean="0"/>
              <a:t>Mintacím szerkesztése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3380436670"/>
      </p:ext>
    </p:extLst>
  </p:cSld>
  <p:clrMapOvr>
    <a:masterClrMapping/>
  </p:clrMapOvr>
  <p:transition spd="slow">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8013F98D-1F8C-4849-9721-924BE0CEF983}" type="datetimeFigureOut">
              <a:rPr lang="hu-HU" smtClean="0"/>
              <a:t>2015.01.09.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A4EB860-FF13-49A5-8EC7-4BE397AB5864}" type="slidenum">
              <a:rPr lang="hu-HU" smtClean="0"/>
              <a:t>‹#›</a:t>
            </a:fld>
            <a:endParaRPr lang="hu-HU"/>
          </a:p>
        </p:txBody>
      </p:sp>
    </p:spTree>
    <p:extLst>
      <p:ext uri="{BB962C8B-B14F-4D97-AF65-F5344CB8AC3E}">
        <p14:creationId xmlns:p14="http://schemas.microsoft.com/office/powerpoint/2010/main" val="715672184"/>
      </p:ext>
    </p:extLst>
  </p:cSld>
  <p:clrMapOvr>
    <a:masterClrMapping/>
  </p:clrMapOvr>
  <p:transition spd="slow">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2E0"/>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u-HU" dirty="0" smtClean="0"/>
              <a:t>Mintacím szerkesztése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13F98D-1F8C-4849-9721-924BE0CEF983}" type="datetimeFigureOut">
              <a:rPr lang="hu-HU" smtClean="0"/>
              <a:t>2015.01.09.</a:t>
            </a:fld>
            <a:endParaRPr lang="hu-H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4EB860-FF13-49A5-8EC7-4BE397AB5864}" type="slidenum">
              <a:rPr lang="hu-HU" smtClean="0"/>
              <a:t>‹#›</a:t>
            </a:fld>
            <a:endParaRPr lang="hu-HU"/>
          </a:p>
        </p:txBody>
      </p:sp>
    </p:spTree>
    <p:extLst>
      <p:ext uri="{BB962C8B-B14F-4D97-AF65-F5344CB8AC3E}">
        <p14:creationId xmlns:p14="http://schemas.microsoft.com/office/powerpoint/2010/main" val="12960354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blinds/>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papercraft.host22.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1TAxw8N3VmI0iP4KV6WSl2jAIC2NA64x7vb_oITmJyMc/viewform?usp=send_for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slashcoding.com/wp-content/uploads/2013/08/Notepad_plus_plus.png?8d8e90" TargetMode="External"/><Relationship Id="rId3" Type="http://schemas.openxmlformats.org/officeDocument/2006/relationships/hyperlink" Target="http://en.wikipedia.org/wiki/Paper_craft" TargetMode="External"/><Relationship Id="rId7" Type="http://schemas.openxmlformats.org/officeDocument/2006/relationships/hyperlink" Target="https://mozorg.cdn.mozilla.net/media/img/firefox/desktop/index/animations/firefox-logo.p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m.cdn.blog.hu/wi/winmagazin/image/201404/internet%20explorer%2011%20logo.png" TargetMode="External"/><Relationship Id="rId5" Type="http://schemas.openxmlformats.org/officeDocument/2006/relationships/hyperlink" Target="http://goodlogo.com/images/logos/safari_logo_3023.jpg" TargetMode="External"/><Relationship Id="rId10" Type="http://schemas.openxmlformats.org/officeDocument/2006/relationships/image" Target="../media/image29.png"/><Relationship Id="rId4" Type="http://schemas.openxmlformats.org/officeDocument/2006/relationships/hyperlink" Target="https://lh3.ggpht.com/O0aW5qsyCkR2i7Bu-jUU1b5BWA_NygJ6ui4MgaAvL7gfqvVWqkOBscDaq4pn-vkwByUx=w300" TargetMode="External"/><Relationship Id="rId9" Type="http://schemas.openxmlformats.org/officeDocument/2006/relationships/hyperlink" Target="http://www.concrete5.org/download_file/-/view/47443/1259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4800" dirty="0" smtClean="0"/>
              <a:t>Ez az én művem:</a:t>
            </a:r>
            <a:br>
              <a:rPr lang="hu-HU" sz="4800" dirty="0" smtClean="0"/>
            </a:br>
            <a:r>
              <a:rPr lang="hu-HU" sz="4800" dirty="0" err="1" smtClean="0">
                <a:solidFill>
                  <a:schemeClr val="bg1"/>
                </a:solidFill>
              </a:rPr>
              <a:t>Papercraft</a:t>
            </a:r>
            <a:endParaRPr lang="hu-HU" sz="4800" dirty="0">
              <a:solidFill>
                <a:schemeClr val="bg1"/>
              </a:solidFill>
            </a:endParaRPr>
          </a:p>
        </p:txBody>
      </p:sp>
      <p:sp>
        <p:nvSpPr>
          <p:cNvPr id="3" name="Alcím 2"/>
          <p:cNvSpPr>
            <a:spLocks noGrp="1"/>
          </p:cNvSpPr>
          <p:nvPr>
            <p:ph type="subTitle" idx="1"/>
          </p:nvPr>
        </p:nvSpPr>
        <p:spPr>
          <a:xfrm>
            <a:off x="680322" y="4394039"/>
            <a:ext cx="8144134" cy="1344152"/>
          </a:xfrm>
        </p:spPr>
        <p:txBody>
          <a:bodyPr>
            <a:normAutofit/>
          </a:bodyPr>
          <a:lstStyle/>
          <a:p>
            <a:r>
              <a:rPr lang="hu-HU" dirty="0" smtClean="0">
                <a:solidFill>
                  <a:schemeClr val="bg1"/>
                </a:solidFill>
              </a:rPr>
              <a:t>Szerkesztette: Kávai Konrád</a:t>
            </a:r>
          </a:p>
          <a:p>
            <a:r>
              <a:rPr lang="hu-HU" dirty="0" smtClean="0">
                <a:solidFill>
                  <a:schemeClr val="bg1"/>
                </a:solidFill>
              </a:rPr>
              <a:t>Felkészítő tanár: Bálint Nóra</a:t>
            </a:r>
          </a:p>
          <a:p>
            <a:r>
              <a:rPr lang="hu-HU" dirty="0" smtClean="0">
                <a:solidFill>
                  <a:schemeClr val="bg1"/>
                </a:solidFill>
              </a:rPr>
              <a:t>Iskola: Beszédes József MMIK, Magyarkanizsa, Széles utca 70.</a:t>
            </a:r>
            <a:endParaRPr lang="hu-HU" dirty="0">
              <a:solidFill>
                <a:schemeClr val="bg1"/>
              </a:solidFill>
            </a:endParaRPr>
          </a:p>
        </p:txBody>
      </p:sp>
      <p:sp>
        <p:nvSpPr>
          <p:cNvPr id="4" name="Szövegdoboz 3"/>
          <p:cNvSpPr txBox="1"/>
          <p:nvPr/>
        </p:nvSpPr>
        <p:spPr>
          <a:xfrm rot="20283918">
            <a:off x="7845288" y="860900"/>
            <a:ext cx="4200938" cy="830997"/>
          </a:xfrm>
          <a:prstGeom prst="rect">
            <a:avLst/>
          </a:prstGeom>
          <a:noFill/>
        </p:spPr>
        <p:txBody>
          <a:bodyPr wrap="square" rtlCol="0">
            <a:spAutoFit/>
          </a:bodyPr>
          <a:lstStyle/>
          <a:p>
            <a:pPr algn="ctr"/>
            <a:r>
              <a:rPr lang="hu-HU" sz="2400" dirty="0" smtClean="0">
                <a:solidFill>
                  <a:schemeClr val="bg1"/>
                </a:solidFill>
              </a:rPr>
              <a:t>HTML/CSS és a WCMS rendszerek kombinációja</a:t>
            </a:r>
            <a:endParaRPr lang="hu-HU" sz="2400" dirty="0">
              <a:solidFill>
                <a:schemeClr val="bg1"/>
              </a:solidFill>
            </a:endParaRPr>
          </a:p>
        </p:txBody>
      </p:sp>
    </p:spTree>
    <p:extLst>
      <p:ext uri="{BB962C8B-B14F-4D97-AF65-F5344CB8AC3E}">
        <p14:creationId xmlns:p14="http://schemas.microsoft.com/office/powerpoint/2010/main" val="982790841"/>
      </p:ext>
    </p:extLst>
  </p:cSld>
  <p:clrMapOvr>
    <a:masterClrMapping/>
  </p:clrMapOvr>
  <p:transition spd="slow">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a:t>
            </a:r>
            <a:r>
              <a:rPr lang="hu-HU" dirty="0" smtClean="0">
                <a:solidFill>
                  <a:schemeClr val="bg1"/>
                </a:solidFill>
              </a:rPr>
              <a:t> WCMS</a:t>
            </a:r>
            <a:r>
              <a:rPr lang="hu-HU" dirty="0" smtClean="0"/>
              <a:t> rendszer</a:t>
            </a:r>
            <a:endParaRPr lang="hu-HU" dirty="0"/>
          </a:p>
        </p:txBody>
      </p:sp>
      <p:sp>
        <p:nvSpPr>
          <p:cNvPr id="3" name="Tartalom helye 2"/>
          <p:cNvSpPr>
            <a:spLocks noGrp="1"/>
          </p:cNvSpPr>
          <p:nvPr>
            <p:ph idx="1"/>
          </p:nvPr>
        </p:nvSpPr>
        <p:spPr/>
        <p:txBody>
          <a:bodyPr/>
          <a:lstStyle/>
          <a:p>
            <a:r>
              <a:rPr lang="hu-HU" dirty="0" smtClean="0"/>
              <a:t>Mi az a Concrete5?</a:t>
            </a:r>
          </a:p>
          <a:p>
            <a:r>
              <a:rPr lang="hu-HU" dirty="0" smtClean="0"/>
              <a:t>Milyen lehetőségeim vannak?</a:t>
            </a:r>
          </a:p>
          <a:p>
            <a:pPr lvl="1"/>
            <a:r>
              <a:rPr lang="hu-HU" dirty="0" smtClean="0"/>
              <a:t>Meglévő sablonok</a:t>
            </a:r>
          </a:p>
          <a:p>
            <a:pPr lvl="1"/>
            <a:r>
              <a:rPr lang="hu-HU" dirty="0" smtClean="0"/>
              <a:t>Ingyenes sablonok</a:t>
            </a:r>
          </a:p>
          <a:p>
            <a:pPr lvl="1"/>
            <a:r>
              <a:rPr lang="hu-HU" dirty="0" smtClean="0"/>
              <a:t>Fizetős sablonok</a:t>
            </a:r>
          </a:p>
          <a:p>
            <a:r>
              <a:rPr lang="hu-HU" dirty="0" smtClean="0"/>
              <a:t>Egyedi sablon támogatás</a:t>
            </a:r>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3074" name="Picture 2" descr="http://www.concrete5.org/download_file/-/view/47443/12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945" y="2639745"/>
            <a:ext cx="2857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09488"/>
      </p:ext>
    </p:extLst>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WCMS</a:t>
            </a:r>
            <a:r>
              <a:rPr lang="hu-HU" dirty="0" smtClean="0"/>
              <a:t> követelmények</a:t>
            </a:r>
            <a:endParaRPr lang="hu-HU" dirty="0"/>
          </a:p>
        </p:txBody>
      </p:sp>
      <p:sp>
        <p:nvSpPr>
          <p:cNvPr id="3" name="Tartalom helye 2"/>
          <p:cNvSpPr>
            <a:spLocks noGrp="1"/>
          </p:cNvSpPr>
          <p:nvPr>
            <p:ph idx="1"/>
          </p:nvPr>
        </p:nvSpPr>
        <p:spPr/>
        <p:txBody>
          <a:bodyPr/>
          <a:lstStyle/>
          <a:p>
            <a:r>
              <a:rPr lang="hu-HU" dirty="0" smtClean="0"/>
              <a:t>Tartalom blokkok: „</a:t>
            </a:r>
            <a:r>
              <a:rPr lang="hu-HU" dirty="0" err="1" smtClean="0"/>
              <a:t>Area</a:t>
            </a:r>
            <a:r>
              <a:rPr lang="hu-HU" dirty="0" smtClean="0"/>
              <a:t>”</a:t>
            </a:r>
            <a:r>
              <a:rPr lang="hu-HU" dirty="0" err="1" smtClean="0"/>
              <a:t>-kal</a:t>
            </a:r>
            <a:r>
              <a:rPr lang="hu-HU" dirty="0" smtClean="0"/>
              <a:t> való munka</a:t>
            </a:r>
          </a:p>
          <a:p>
            <a:r>
              <a:rPr lang="hu-HU" dirty="0" smtClean="0"/>
              <a:t>HTML kód részleges újraírása</a:t>
            </a:r>
          </a:p>
          <a:p>
            <a:r>
              <a:rPr lang="hu-HU" dirty="0" smtClean="0"/>
              <a:t>CSS igazítás az új HTML kódhoz</a:t>
            </a:r>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2844464736"/>
      </p:ext>
    </p:extLst>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Programkód igazítás </a:t>
            </a:r>
            <a:r>
              <a:rPr lang="hu-HU" dirty="0" err="1" smtClean="0">
                <a:solidFill>
                  <a:schemeClr val="bg1"/>
                </a:solidFill>
              </a:rPr>
              <a:t>WCMS</a:t>
            </a:r>
            <a:r>
              <a:rPr lang="hu-HU" dirty="0" err="1" smtClean="0"/>
              <a:t>-hez</a:t>
            </a:r>
            <a:endParaRPr lang="hu-HU" dirty="0"/>
          </a:p>
        </p:txBody>
      </p:sp>
      <p:sp>
        <p:nvSpPr>
          <p:cNvPr id="3" name="Tartalom helye 2"/>
          <p:cNvSpPr>
            <a:spLocks noGrp="1"/>
          </p:cNvSpPr>
          <p:nvPr>
            <p:ph idx="1"/>
          </p:nvPr>
        </p:nvSpPr>
        <p:spPr/>
        <p:txBody>
          <a:bodyPr/>
          <a:lstStyle/>
          <a:p>
            <a:r>
              <a:rPr lang="hu-HU" dirty="0" smtClean="0"/>
              <a:t>„</a:t>
            </a:r>
            <a:r>
              <a:rPr lang="hu-HU" dirty="0" err="1" smtClean="0"/>
              <a:t>Area</a:t>
            </a:r>
            <a:r>
              <a:rPr lang="hu-HU" dirty="0" smtClean="0"/>
              <a:t>”</a:t>
            </a:r>
            <a:r>
              <a:rPr lang="hu-HU" dirty="0" err="1" smtClean="0"/>
              <a:t>-k</a:t>
            </a:r>
            <a:r>
              <a:rPr lang="hu-HU" dirty="0" smtClean="0"/>
              <a:t> (tartalom blokkok) létrehozása</a:t>
            </a:r>
          </a:p>
          <a:p>
            <a:r>
              <a:rPr lang="hu-HU" dirty="0" smtClean="0"/>
              <a:t>Egyedi elnevezések</a:t>
            </a:r>
          </a:p>
          <a:p>
            <a:r>
              <a:rPr lang="hu-HU" dirty="0" smtClean="0"/>
              <a:t>Blokkok formázása </a:t>
            </a:r>
            <a:r>
              <a:rPr lang="hu-HU" dirty="0" err="1" smtClean="0"/>
              <a:t>CSS-ben</a:t>
            </a:r>
            <a:endParaRPr lang="hu-HU" dirty="0" smtClean="0"/>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1583276870"/>
      </p:ext>
    </p:extLst>
  </p:cSld>
  <p:clrMapOvr>
    <a:masterClrMapping/>
  </p:clrMapOvr>
  <p:transition spd="slow">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PHP</a:t>
            </a:r>
            <a:r>
              <a:rPr lang="hu-HU" dirty="0" smtClean="0"/>
              <a:t> és </a:t>
            </a:r>
            <a:r>
              <a:rPr lang="hu-HU" dirty="0" smtClean="0">
                <a:solidFill>
                  <a:schemeClr val="bg1"/>
                </a:solidFill>
              </a:rPr>
              <a:t>WCMS</a:t>
            </a:r>
            <a:endParaRPr lang="hu-HU" dirty="0">
              <a:solidFill>
                <a:schemeClr val="bg1"/>
              </a:solidFill>
            </a:endParaRPr>
          </a:p>
        </p:txBody>
      </p:sp>
      <p:sp>
        <p:nvSpPr>
          <p:cNvPr id="3" name="Tartalom helye 2"/>
          <p:cNvSpPr>
            <a:spLocks noGrp="1"/>
          </p:cNvSpPr>
          <p:nvPr>
            <p:ph idx="1"/>
          </p:nvPr>
        </p:nvSpPr>
        <p:spPr/>
        <p:txBody>
          <a:bodyPr/>
          <a:lstStyle/>
          <a:p>
            <a:r>
              <a:rPr lang="hu-HU" dirty="0" err="1" smtClean="0"/>
              <a:t>PHP-s</a:t>
            </a:r>
            <a:r>
              <a:rPr lang="hu-HU" dirty="0" smtClean="0"/>
              <a:t> megoldás</a:t>
            </a:r>
          </a:p>
          <a:p>
            <a:r>
              <a:rPr lang="hu-HU" dirty="0" smtClean="0"/>
              <a:t>„</a:t>
            </a:r>
            <a:r>
              <a:rPr lang="hu-HU" dirty="0" err="1" smtClean="0"/>
              <a:t>Area</a:t>
            </a:r>
            <a:r>
              <a:rPr lang="hu-HU" dirty="0" smtClean="0"/>
              <a:t>”</a:t>
            </a:r>
            <a:r>
              <a:rPr lang="hu-HU" dirty="0" err="1" smtClean="0"/>
              <a:t>-k</a:t>
            </a:r>
            <a:r>
              <a:rPr lang="hu-HU" dirty="0" smtClean="0"/>
              <a:t> igazítása</a:t>
            </a:r>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3489828" y="3999475"/>
            <a:ext cx="8057143" cy="1761905"/>
          </a:xfrm>
          <a:prstGeom prst="rect">
            <a:avLst/>
          </a:prstGeom>
          <a:ln>
            <a:noFill/>
          </a:ln>
          <a:effectLst>
            <a:outerShdw blurRad="292100" dist="139700" dir="2700000" algn="tl" rotWithShape="0">
              <a:srgbClr val="333333">
                <a:alpha val="65000"/>
              </a:srgbClr>
            </a:outerShdw>
          </a:effectLst>
        </p:spPr>
      </p:pic>
      <p:sp>
        <p:nvSpPr>
          <p:cNvPr id="7" name="Téglalap 6"/>
          <p:cNvSpPr/>
          <p:nvPr/>
        </p:nvSpPr>
        <p:spPr>
          <a:xfrm>
            <a:off x="4165600" y="4804229"/>
            <a:ext cx="1103086" cy="798286"/>
          </a:xfrm>
          <a:prstGeom prst="rect">
            <a:avLst/>
          </a:prstGeom>
          <a:noFill/>
          <a:ln w="76200">
            <a:solidFill>
              <a:srgbClr val="FEC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784179" y="4880427"/>
            <a:ext cx="1578509" cy="461665"/>
          </a:xfrm>
          <a:prstGeom prst="rect">
            <a:avLst/>
          </a:prstGeom>
          <a:noFill/>
        </p:spPr>
        <p:txBody>
          <a:bodyPr wrap="none" rtlCol="0">
            <a:spAutoFit/>
          </a:bodyPr>
          <a:lstStyle/>
          <a:p>
            <a:r>
              <a:rPr lang="hu-HU" sz="2400" dirty="0" smtClean="0">
                <a:solidFill>
                  <a:schemeClr val="bg1"/>
                </a:solidFill>
              </a:rPr>
              <a:t>PHP „tag”</a:t>
            </a:r>
            <a:endParaRPr lang="hu-HU" sz="2400" dirty="0">
              <a:solidFill>
                <a:schemeClr val="bg1"/>
              </a:solidFill>
            </a:endParaRPr>
          </a:p>
        </p:txBody>
      </p:sp>
      <p:cxnSp>
        <p:nvCxnSpPr>
          <p:cNvPr id="10" name="Egyenes összekötő nyíllal 9"/>
          <p:cNvCxnSpPr>
            <a:stCxn id="8" idx="3"/>
            <a:endCxn id="7" idx="1"/>
          </p:cNvCxnSpPr>
          <p:nvPr/>
        </p:nvCxnSpPr>
        <p:spPr>
          <a:xfrm>
            <a:off x="2362688" y="5111260"/>
            <a:ext cx="1802912" cy="92112"/>
          </a:xfrm>
          <a:prstGeom prst="straightConnector1">
            <a:avLst/>
          </a:prstGeom>
          <a:ln w="76200">
            <a:solidFill>
              <a:srgbClr val="FEC3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24834"/>
      </p:ext>
    </p:extLst>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Mit tartalmaz egy „</a:t>
            </a:r>
            <a:r>
              <a:rPr lang="hu-HU" dirty="0" err="1" smtClean="0">
                <a:solidFill>
                  <a:schemeClr val="bg1"/>
                </a:solidFill>
              </a:rPr>
              <a:t>Area</a:t>
            </a:r>
            <a:r>
              <a:rPr lang="hu-HU" dirty="0" smtClean="0"/>
              <a:t>”?</a:t>
            </a:r>
            <a:endParaRPr lang="hu-HU" dirty="0"/>
          </a:p>
        </p:txBody>
      </p:sp>
      <p:sp>
        <p:nvSpPr>
          <p:cNvPr id="3" name="Tartalom helye 2"/>
          <p:cNvSpPr>
            <a:spLocks noGrp="1"/>
          </p:cNvSpPr>
          <p:nvPr>
            <p:ph idx="1"/>
          </p:nvPr>
        </p:nvSpPr>
        <p:spPr/>
        <p:txBody>
          <a:bodyPr/>
          <a:lstStyle/>
          <a:p>
            <a:r>
              <a:rPr lang="hu-HU" dirty="0" smtClean="0"/>
              <a:t>PHP „tag”</a:t>
            </a:r>
          </a:p>
          <a:p>
            <a:r>
              <a:rPr lang="hu-HU" dirty="0" smtClean="0"/>
              <a:t>„</a:t>
            </a:r>
            <a:r>
              <a:rPr lang="hu-HU" dirty="0" err="1" smtClean="0"/>
              <a:t>Area</a:t>
            </a:r>
            <a:r>
              <a:rPr lang="hu-HU" dirty="0" smtClean="0"/>
              <a:t>” neve</a:t>
            </a:r>
          </a:p>
          <a:p>
            <a:r>
              <a:rPr lang="hu-HU" dirty="0" smtClean="0"/>
              <a:t>„</a:t>
            </a:r>
            <a:r>
              <a:rPr lang="hu-HU" dirty="0" err="1" smtClean="0"/>
              <a:t>Area</a:t>
            </a:r>
            <a:r>
              <a:rPr lang="hu-HU" dirty="0" smtClean="0"/>
              <a:t>” láthatósága</a:t>
            </a:r>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3576495" y="4566706"/>
            <a:ext cx="7172385" cy="1494818"/>
          </a:xfrm>
          <a:prstGeom prst="rect">
            <a:avLst/>
          </a:prstGeom>
          <a:ln>
            <a:noFill/>
          </a:ln>
          <a:effectLst>
            <a:outerShdw blurRad="292100" dist="139700" dir="2700000" algn="tl" rotWithShape="0">
              <a:srgbClr val="333333">
                <a:alpha val="65000"/>
              </a:srgbClr>
            </a:outerShdw>
          </a:effectLst>
        </p:spPr>
      </p:pic>
      <p:cxnSp>
        <p:nvCxnSpPr>
          <p:cNvPr id="7" name="Egyenes összekötő nyíllal 6"/>
          <p:cNvCxnSpPr>
            <a:endCxn id="15" idx="3"/>
          </p:cNvCxnSpPr>
          <p:nvPr/>
        </p:nvCxnSpPr>
        <p:spPr>
          <a:xfrm flipH="1">
            <a:off x="2166759" y="4760686"/>
            <a:ext cx="1519871" cy="469140"/>
          </a:xfrm>
          <a:prstGeom prst="straightConnector1">
            <a:avLst/>
          </a:prstGeom>
          <a:ln w="76200">
            <a:solidFill>
              <a:srgbClr val="FEC306"/>
            </a:solidFill>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a:endCxn id="15" idx="3"/>
          </p:cNvCxnSpPr>
          <p:nvPr/>
        </p:nvCxnSpPr>
        <p:spPr>
          <a:xfrm flipH="1" flipV="1">
            <a:off x="2166759" y="5229826"/>
            <a:ext cx="1519870" cy="698423"/>
          </a:xfrm>
          <a:prstGeom prst="straightConnector1">
            <a:avLst/>
          </a:prstGeom>
          <a:ln w="76200">
            <a:solidFill>
              <a:srgbClr val="FEC30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a:stCxn id="20" idx="2"/>
          </p:cNvCxnSpPr>
          <p:nvPr/>
        </p:nvCxnSpPr>
        <p:spPr>
          <a:xfrm flipH="1">
            <a:off x="8476344" y="3682622"/>
            <a:ext cx="1099859" cy="1274006"/>
          </a:xfrm>
          <a:prstGeom prst="straightConnector1">
            <a:avLst/>
          </a:prstGeom>
          <a:ln w="7620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6" idx="1"/>
          </p:cNvCxnSpPr>
          <p:nvPr/>
        </p:nvCxnSpPr>
        <p:spPr>
          <a:xfrm flipH="1" flipV="1">
            <a:off x="6940209" y="5775772"/>
            <a:ext cx="1347448" cy="713683"/>
          </a:xfrm>
          <a:prstGeom prst="straightConnector1">
            <a:avLst/>
          </a:prstGeom>
          <a:ln w="76200">
            <a:solidFill>
              <a:srgbClr val="A6B727"/>
            </a:solidFill>
            <a:tailEnd type="triangle"/>
          </a:ln>
        </p:spPr>
        <p:style>
          <a:lnRef idx="1">
            <a:schemeClr val="accent1"/>
          </a:lnRef>
          <a:fillRef idx="0">
            <a:schemeClr val="accent1"/>
          </a:fillRef>
          <a:effectRef idx="0">
            <a:schemeClr val="accent1"/>
          </a:effectRef>
          <a:fontRef idx="minor">
            <a:schemeClr val="tx1"/>
          </a:fontRef>
        </p:style>
      </p:cxnSp>
      <p:sp>
        <p:nvSpPr>
          <p:cNvPr id="15" name="Szövegdoboz 14"/>
          <p:cNvSpPr txBox="1"/>
          <p:nvPr/>
        </p:nvSpPr>
        <p:spPr>
          <a:xfrm>
            <a:off x="588250" y="4998993"/>
            <a:ext cx="1578509" cy="461665"/>
          </a:xfrm>
          <a:prstGeom prst="rect">
            <a:avLst/>
          </a:prstGeom>
          <a:noFill/>
        </p:spPr>
        <p:txBody>
          <a:bodyPr wrap="none" rtlCol="0">
            <a:spAutoFit/>
          </a:bodyPr>
          <a:lstStyle/>
          <a:p>
            <a:r>
              <a:rPr lang="hu-HU" sz="2400" dirty="0" smtClean="0">
                <a:solidFill>
                  <a:schemeClr val="bg1"/>
                </a:solidFill>
              </a:rPr>
              <a:t>PHP „tag”</a:t>
            </a:r>
            <a:endParaRPr lang="hu-HU" sz="2400" dirty="0">
              <a:solidFill>
                <a:schemeClr val="bg1"/>
              </a:solidFill>
            </a:endParaRPr>
          </a:p>
        </p:txBody>
      </p:sp>
      <p:sp>
        <p:nvSpPr>
          <p:cNvPr id="16" name="Szövegdoboz 15"/>
          <p:cNvSpPr txBox="1"/>
          <p:nvPr/>
        </p:nvSpPr>
        <p:spPr>
          <a:xfrm>
            <a:off x="8287657" y="6258622"/>
            <a:ext cx="1681871" cy="461665"/>
          </a:xfrm>
          <a:prstGeom prst="rect">
            <a:avLst/>
          </a:prstGeom>
          <a:noFill/>
        </p:spPr>
        <p:txBody>
          <a:bodyPr wrap="none" rtlCol="0">
            <a:spAutoFit/>
          </a:bodyPr>
          <a:lstStyle/>
          <a:p>
            <a:r>
              <a:rPr lang="hu-HU" sz="2400" dirty="0" smtClean="0">
                <a:solidFill>
                  <a:schemeClr val="bg1"/>
                </a:solidFill>
              </a:rPr>
              <a:t>Láthatóság</a:t>
            </a:r>
            <a:endParaRPr lang="hu-HU" sz="2400" dirty="0">
              <a:solidFill>
                <a:schemeClr val="bg1"/>
              </a:solidFill>
            </a:endParaRPr>
          </a:p>
        </p:txBody>
      </p:sp>
      <p:sp>
        <p:nvSpPr>
          <p:cNvPr id="20" name="Szövegdoboz 19"/>
          <p:cNvSpPr txBox="1"/>
          <p:nvPr/>
        </p:nvSpPr>
        <p:spPr>
          <a:xfrm>
            <a:off x="8666338" y="3220957"/>
            <a:ext cx="1819729" cy="461665"/>
          </a:xfrm>
          <a:prstGeom prst="rect">
            <a:avLst/>
          </a:prstGeom>
          <a:noFill/>
        </p:spPr>
        <p:txBody>
          <a:bodyPr wrap="none" rtlCol="0">
            <a:spAutoFit/>
          </a:bodyPr>
          <a:lstStyle/>
          <a:p>
            <a:r>
              <a:rPr lang="hu-HU" sz="2400" dirty="0" smtClean="0">
                <a:solidFill>
                  <a:schemeClr val="bg1"/>
                </a:solidFill>
              </a:rPr>
              <a:t>Megnevezés</a:t>
            </a:r>
            <a:endParaRPr lang="hu-HU" sz="2400" dirty="0">
              <a:solidFill>
                <a:schemeClr val="bg1"/>
              </a:solidFill>
            </a:endParaRPr>
          </a:p>
        </p:txBody>
      </p:sp>
    </p:spTree>
    <p:extLst>
      <p:ext uri="{BB962C8B-B14F-4D97-AF65-F5344CB8AC3E}">
        <p14:creationId xmlns:p14="http://schemas.microsoft.com/office/powerpoint/2010/main" val="1240958100"/>
      </p:ext>
    </p:extLst>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Oldal felosztása</a:t>
            </a:r>
            <a:endParaRPr lang="hu-HU" dirty="0"/>
          </a:p>
        </p:txBody>
      </p:sp>
      <p:sp>
        <p:nvSpPr>
          <p:cNvPr id="3" name="Tartalom helye 2"/>
          <p:cNvSpPr>
            <a:spLocks noGrp="1"/>
          </p:cNvSpPr>
          <p:nvPr>
            <p:ph idx="1"/>
          </p:nvPr>
        </p:nvSpPr>
        <p:spPr/>
        <p:txBody>
          <a:bodyPr/>
          <a:lstStyle/>
          <a:p>
            <a:r>
              <a:rPr lang="hu-HU" dirty="0" err="1" smtClean="0">
                <a:solidFill>
                  <a:srgbClr val="FEC306"/>
                </a:solidFill>
              </a:rPr>
              <a:t>Header</a:t>
            </a:r>
            <a:endParaRPr lang="hu-HU" dirty="0" smtClean="0">
              <a:solidFill>
                <a:srgbClr val="FEC306"/>
              </a:solidFill>
            </a:endParaRPr>
          </a:p>
          <a:p>
            <a:r>
              <a:rPr lang="hu-HU" dirty="0" smtClean="0">
                <a:solidFill>
                  <a:srgbClr val="DF5327"/>
                </a:solidFill>
              </a:rPr>
              <a:t>Main</a:t>
            </a:r>
          </a:p>
          <a:p>
            <a:r>
              <a:rPr lang="hu-HU" dirty="0" err="1" smtClean="0">
                <a:solidFill>
                  <a:srgbClr val="A6B727"/>
                </a:solidFill>
              </a:rPr>
              <a:t>Footer</a:t>
            </a:r>
            <a:endParaRPr lang="hu-HU" dirty="0">
              <a:solidFill>
                <a:srgbClr val="A6B727"/>
              </a:solidFill>
            </a:endParaRPr>
          </a:p>
        </p:txBody>
      </p:sp>
      <p:pic>
        <p:nvPicPr>
          <p:cNvPr id="4" name="Kép 3"/>
          <p:cNvPicPr>
            <a:picLocks noChangeAspect="1"/>
          </p:cNvPicPr>
          <p:nvPr/>
        </p:nvPicPr>
        <p:blipFill rotWithShape="1">
          <a:blip r:embed="rId3"/>
          <a:srcRect l="11304" r="9285"/>
          <a:stretch/>
        </p:blipFill>
        <p:spPr>
          <a:xfrm>
            <a:off x="6003235" y="1588413"/>
            <a:ext cx="4161184" cy="5096235"/>
          </a:xfrm>
          <a:prstGeom prst="rect">
            <a:avLst/>
          </a:prstGeom>
          <a:ln>
            <a:noFill/>
          </a:ln>
          <a:effectLst>
            <a:outerShdw blurRad="292100" dist="139700" dir="2700000" algn="tl" rotWithShape="0">
              <a:srgbClr val="333333">
                <a:alpha val="65000"/>
              </a:srgbClr>
            </a:outerShdw>
          </a:effectLst>
        </p:spPr>
      </p:pic>
      <p:pic>
        <p:nvPicPr>
          <p:cNvPr id="5" name="Tartalom hely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
        <p:nvSpPr>
          <p:cNvPr id="6" name="Téglalap 5"/>
          <p:cNvSpPr/>
          <p:nvPr/>
        </p:nvSpPr>
        <p:spPr>
          <a:xfrm>
            <a:off x="5857460" y="1444487"/>
            <a:ext cx="4436721" cy="502162"/>
          </a:xfrm>
          <a:prstGeom prst="rect">
            <a:avLst/>
          </a:prstGeom>
          <a:noFill/>
          <a:ln w="76200">
            <a:solidFill>
              <a:srgbClr val="FEC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Egyenes összekötő nyíllal 7"/>
          <p:cNvCxnSpPr>
            <a:endCxn id="6" idx="1"/>
          </p:cNvCxnSpPr>
          <p:nvPr/>
        </p:nvCxnSpPr>
        <p:spPr>
          <a:xfrm flipV="1">
            <a:off x="2411896" y="1695568"/>
            <a:ext cx="3445564" cy="901858"/>
          </a:xfrm>
          <a:prstGeom prst="straightConnector1">
            <a:avLst/>
          </a:prstGeom>
          <a:ln w="76200">
            <a:solidFill>
              <a:srgbClr val="FEC306"/>
            </a:solidFill>
            <a:tailEnd type="triangle"/>
          </a:ln>
        </p:spPr>
        <p:style>
          <a:lnRef idx="1">
            <a:schemeClr val="accent1"/>
          </a:lnRef>
          <a:fillRef idx="0">
            <a:schemeClr val="accent1"/>
          </a:fillRef>
          <a:effectRef idx="0">
            <a:schemeClr val="accent1"/>
          </a:effectRef>
          <a:fontRef idx="minor">
            <a:schemeClr val="tx1"/>
          </a:fontRef>
        </p:style>
      </p:cxnSp>
      <p:sp>
        <p:nvSpPr>
          <p:cNvPr id="9" name="Téglalap 8"/>
          <p:cNvSpPr/>
          <p:nvPr/>
        </p:nvSpPr>
        <p:spPr>
          <a:xfrm>
            <a:off x="6187728" y="3956050"/>
            <a:ext cx="2594322" cy="1841500"/>
          </a:xfrm>
          <a:prstGeom prst="rect">
            <a:avLst/>
          </a:prstGeom>
          <a:noFill/>
          <a:ln w="76200">
            <a:solidFill>
              <a:srgbClr val="DF5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8782050" y="3964573"/>
            <a:ext cx="1092200" cy="2175876"/>
          </a:xfrm>
          <a:prstGeom prst="rect">
            <a:avLst/>
          </a:prstGeom>
          <a:noFill/>
          <a:ln w="76200">
            <a:solidFill>
              <a:srgbClr val="DF5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 name="Egyenes összekötő nyíllal 11"/>
          <p:cNvCxnSpPr>
            <a:endCxn id="9" idx="1"/>
          </p:cNvCxnSpPr>
          <p:nvPr/>
        </p:nvCxnSpPr>
        <p:spPr>
          <a:xfrm>
            <a:off x="2411896" y="3106057"/>
            <a:ext cx="3775832" cy="1770743"/>
          </a:xfrm>
          <a:prstGeom prst="straightConnector1">
            <a:avLst/>
          </a:prstGeom>
          <a:ln w="76200">
            <a:solidFill>
              <a:srgbClr val="DF5327"/>
            </a:solidFill>
            <a:tailEnd type="triangle"/>
          </a:ln>
        </p:spPr>
        <p:style>
          <a:lnRef idx="1">
            <a:schemeClr val="accent1"/>
          </a:lnRef>
          <a:fillRef idx="0">
            <a:schemeClr val="accent1"/>
          </a:fillRef>
          <a:effectRef idx="0">
            <a:schemeClr val="accent1"/>
          </a:effectRef>
          <a:fontRef idx="minor">
            <a:schemeClr val="tx1"/>
          </a:fontRef>
        </p:style>
      </p:cxnSp>
      <p:sp>
        <p:nvSpPr>
          <p:cNvPr id="13" name="Téglalap 12"/>
          <p:cNvSpPr/>
          <p:nvPr/>
        </p:nvSpPr>
        <p:spPr>
          <a:xfrm>
            <a:off x="5934075" y="6140449"/>
            <a:ext cx="4289425" cy="589489"/>
          </a:xfrm>
          <a:prstGeom prst="rect">
            <a:avLst/>
          </a:prstGeom>
          <a:noFill/>
          <a:ln w="76200">
            <a:solidFill>
              <a:srgbClr val="A6B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 name="Egyenes összekötő nyíllal 14"/>
          <p:cNvCxnSpPr>
            <a:endCxn id="13" idx="1"/>
          </p:cNvCxnSpPr>
          <p:nvPr/>
        </p:nvCxnSpPr>
        <p:spPr>
          <a:xfrm>
            <a:off x="2411896" y="3672114"/>
            <a:ext cx="3522179" cy="2763080"/>
          </a:xfrm>
          <a:prstGeom prst="straightConnector1">
            <a:avLst/>
          </a:prstGeom>
          <a:ln w="76200">
            <a:solidFill>
              <a:srgbClr val="A6B72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30787"/>
      </p:ext>
    </p:extLst>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rPr>
              <a:t>Header</a:t>
            </a:r>
            <a:r>
              <a:rPr lang="hu-HU" dirty="0" smtClean="0"/>
              <a:t> </a:t>
            </a:r>
            <a:r>
              <a:rPr lang="hu-HU" dirty="0" err="1"/>
              <a:t>A</a:t>
            </a:r>
            <a:r>
              <a:rPr lang="hu-HU" dirty="0" err="1" smtClean="0"/>
              <a:t>rea</a:t>
            </a:r>
            <a:endParaRPr lang="hu-HU" dirty="0"/>
          </a:p>
        </p:txBody>
      </p:sp>
      <p:sp>
        <p:nvSpPr>
          <p:cNvPr id="3" name="Tartalom helye 2"/>
          <p:cNvSpPr>
            <a:spLocks noGrp="1"/>
          </p:cNvSpPr>
          <p:nvPr>
            <p:ph idx="1"/>
          </p:nvPr>
        </p:nvSpPr>
        <p:spPr/>
        <p:txBody>
          <a:bodyPr/>
          <a:lstStyle/>
          <a:p>
            <a:r>
              <a:rPr lang="hu-HU" dirty="0" smtClean="0"/>
              <a:t>Menüpontok</a:t>
            </a:r>
          </a:p>
          <a:p>
            <a:r>
              <a:rPr lang="hu-HU" dirty="0" smtClean="0"/>
              <a:t>Aktív oldal</a:t>
            </a:r>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290324" y="4747591"/>
            <a:ext cx="11495238" cy="933333"/>
          </a:xfrm>
          <a:prstGeom prst="rect">
            <a:avLst/>
          </a:prstGeom>
          <a:ln>
            <a:noFill/>
          </a:ln>
          <a:effectLst>
            <a:outerShdw blurRad="292100" dist="139700" dir="2700000" algn="tl" rotWithShape="0">
              <a:srgbClr val="333333">
                <a:alpha val="65000"/>
              </a:srgbClr>
            </a:outerShdw>
          </a:effectLst>
        </p:spPr>
      </p:pic>
      <p:pic>
        <p:nvPicPr>
          <p:cNvPr id="6" name="Kép 5"/>
          <p:cNvPicPr>
            <a:picLocks noChangeAspect="1"/>
          </p:cNvPicPr>
          <p:nvPr/>
        </p:nvPicPr>
        <p:blipFill>
          <a:blip r:embed="rId5"/>
          <a:stretch>
            <a:fillRect/>
          </a:stretch>
        </p:blipFill>
        <p:spPr>
          <a:xfrm>
            <a:off x="4389295" y="2569414"/>
            <a:ext cx="7172385" cy="1494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6101896"/>
      </p:ext>
    </p:extLst>
  </p:cSld>
  <p:clrMapOvr>
    <a:masterClrMapping/>
  </p:clrMapOvr>
  <p:transition spd="slow">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Body</a:t>
            </a:r>
            <a:r>
              <a:rPr lang="hu-HU" dirty="0" smtClean="0"/>
              <a:t> </a:t>
            </a:r>
            <a:r>
              <a:rPr lang="hu-HU" dirty="0" err="1" smtClean="0"/>
              <a:t>Area</a:t>
            </a:r>
            <a:endParaRPr lang="hu-HU" dirty="0"/>
          </a:p>
        </p:txBody>
      </p:sp>
      <p:sp>
        <p:nvSpPr>
          <p:cNvPr id="3" name="Tartalom helye 2"/>
          <p:cNvSpPr>
            <a:spLocks noGrp="1"/>
          </p:cNvSpPr>
          <p:nvPr>
            <p:ph idx="1"/>
          </p:nvPr>
        </p:nvSpPr>
        <p:spPr/>
        <p:txBody>
          <a:bodyPr/>
          <a:lstStyle/>
          <a:p>
            <a:r>
              <a:rPr lang="hu-HU" dirty="0" smtClean="0"/>
              <a:t>Tartalom</a:t>
            </a:r>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5602514" y="2336873"/>
            <a:ext cx="6138666" cy="4193314"/>
          </a:xfrm>
          <a:prstGeom prst="rect">
            <a:avLst/>
          </a:prstGeom>
          <a:ln>
            <a:noFill/>
          </a:ln>
          <a:effectLst>
            <a:outerShdw blurRad="292100" dist="139700" dir="2700000" algn="tl" rotWithShape="0">
              <a:srgbClr val="333333">
                <a:alpha val="65000"/>
              </a:srgbClr>
            </a:outerShdw>
          </a:effectLst>
        </p:spPr>
      </p:pic>
      <p:pic>
        <p:nvPicPr>
          <p:cNvPr id="6" name="Kép 5"/>
          <p:cNvPicPr>
            <a:picLocks noChangeAspect="1"/>
          </p:cNvPicPr>
          <p:nvPr/>
        </p:nvPicPr>
        <p:blipFill>
          <a:blip r:embed="rId5"/>
          <a:stretch>
            <a:fillRect/>
          </a:stretch>
        </p:blipFill>
        <p:spPr>
          <a:xfrm>
            <a:off x="680321" y="3914482"/>
            <a:ext cx="4704762" cy="1038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4335725"/>
      </p:ext>
    </p:extLst>
  </p:cSld>
  <p:clrMapOvr>
    <a:masterClrMapping/>
  </p:clrMapOvr>
  <p:transition spd="slow">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bg1"/>
                </a:solidFill>
              </a:rPr>
              <a:t>Footer</a:t>
            </a:r>
            <a:r>
              <a:rPr lang="hu-HU" dirty="0" smtClean="0"/>
              <a:t> </a:t>
            </a:r>
            <a:r>
              <a:rPr lang="hu-HU" dirty="0" err="1" smtClean="0"/>
              <a:t>Area</a:t>
            </a:r>
            <a:endParaRPr lang="hu-HU" dirty="0"/>
          </a:p>
        </p:txBody>
      </p:sp>
      <p:sp>
        <p:nvSpPr>
          <p:cNvPr id="3" name="Tartalom helye 2"/>
          <p:cNvSpPr>
            <a:spLocks noGrp="1"/>
          </p:cNvSpPr>
          <p:nvPr>
            <p:ph idx="1"/>
          </p:nvPr>
        </p:nvSpPr>
        <p:spPr/>
        <p:txBody>
          <a:bodyPr/>
          <a:lstStyle/>
          <a:p>
            <a:r>
              <a:rPr lang="hu-HU" dirty="0" err="1" smtClean="0"/>
              <a:t>Header-hez</a:t>
            </a:r>
            <a:r>
              <a:rPr lang="hu-HU" dirty="0" smtClean="0"/>
              <a:t> hasonló</a:t>
            </a:r>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964575" y="4966011"/>
            <a:ext cx="9933333" cy="1400000"/>
          </a:xfrm>
          <a:prstGeom prst="rect">
            <a:avLst/>
          </a:prstGeom>
          <a:ln>
            <a:noFill/>
          </a:ln>
          <a:effectLst>
            <a:outerShdw blurRad="292100" dist="139700" dir="2700000" algn="tl" rotWithShape="0">
              <a:srgbClr val="333333">
                <a:alpha val="65000"/>
              </a:srgbClr>
            </a:outerShdw>
          </a:effectLst>
        </p:spPr>
      </p:pic>
      <p:pic>
        <p:nvPicPr>
          <p:cNvPr id="7" name="Kép 6"/>
          <p:cNvPicPr>
            <a:picLocks noChangeAspect="1"/>
          </p:cNvPicPr>
          <p:nvPr/>
        </p:nvPicPr>
        <p:blipFill>
          <a:blip r:embed="rId5"/>
          <a:stretch>
            <a:fillRect/>
          </a:stretch>
        </p:blipFill>
        <p:spPr>
          <a:xfrm>
            <a:off x="4416129" y="2984745"/>
            <a:ext cx="6481779" cy="1333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0196087"/>
      </p:ext>
    </p:extLst>
  </p:cSld>
  <p:clrMapOvr>
    <a:masterClrMapping/>
  </p:clrMapOvr>
  <p:transition spd="slow">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Sablon elemek</a:t>
            </a:r>
            <a:endParaRPr lang="hu-HU" dirty="0"/>
          </a:p>
        </p:txBody>
      </p:sp>
      <p:sp>
        <p:nvSpPr>
          <p:cNvPr id="3" name="Tartalom helye 2"/>
          <p:cNvSpPr>
            <a:spLocks noGrp="1"/>
          </p:cNvSpPr>
          <p:nvPr>
            <p:ph idx="1"/>
          </p:nvPr>
        </p:nvSpPr>
        <p:spPr/>
        <p:txBody>
          <a:bodyPr/>
          <a:lstStyle/>
          <a:p>
            <a:r>
              <a:rPr lang="hu-HU" dirty="0" smtClean="0"/>
              <a:t>Állandó tartalom</a:t>
            </a:r>
          </a:p>
          <a:p>
            <a:r>
              <a:rPr lang="hu-HU" dirty="0" smtClean="0"/>
              <a:t>Hagyományos HTML kód</a:t>
            </a:r>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5" name="Kép 4"/>
          <p:cNvPicPr>
            <a:picLocks noChangeAspect="1"/>
          </p:cNvPicPr>
          <p:nvPr/>
        </p:nvPicPr>
        <p:blipFill>
          <a:blip r:embed="rId4"/>
          <a:stretch>
            <a:fillRect/>
          </a:stretch>
        </p:blipFill>
        <p:spPr>
          <a:xfrm>
            <a:off x="7279771" y="1122029"/>
            <a:ext cx="2828571" cy="5542857"/>
          </a:xfrm>
          <a:prstGeom prst="rect">
            <a:avLst/>
          </a:prstGeom>
        </p:spPr>
      </p:pic>
    </p:spTree>
    <p:extLst>
      <p:ext uri="{BB962C8B-B14F-4D97-AF65-F5344CB8AC3E}">
        <p14:creationId xmlns:p14="http://schemas.microsoft.com/office/powerpoint/2010/main" val="3240989161"/>
      </p:ext>
    </p:extLst>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Ötlet</a:t>
            </a:r>
            <a:endParaRPr lang="hu-HU" dirty="0"/>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p:spPr>
      </p:pic>
      <p:sp>
        <p:nvSpPr>
          <p:cNvPr id="5" name="Tartalom helye 2"/>
          <p:cNvSpPr txBox="1">
            <a:spLocks/>
          </p:cNvSpPr>
          <p:nvPr/>
        </p:nvSpPr>
        <p:spPr>
          <a:xfrm>
            <a:off x="680321" y="2336873"/>
            <a:ext cx="3427853"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hu-HU" dirty="0" err="1" smtClean="0"/>
              <a:t>Papercraft</a:t>
            </a:r>
            <a:r>
              <a:rPr lang="hu-HU" dirty="0" smtClean="0"/>
              <a:t> ???</a:t>
            </a:r>
          </a:p>
          <a:p>
            <a:r>
              <a:rPr lang="hu-HU" dirty="0" smtClean="0"/>
              <a:t>Érdekes </a:t>
            </a:r>
            <a:r>
              <a:rPr lang="hu-HU" dirty="0"/>
              <a:t>játék</a:t>
            </a:r>
          </a:p>
          <a:p>
            <a:r>
              <a:rPr lang="hu-HU" dirty="0"/>
              <a:t>Dekoráció</a:t>
            </a:r>
          </a:p>
          <a:p>
            <a:r>
              <a:rPr lang="hu-HU" dirty="0" smtClean="0"/>
              <a:t>Viszonylag kis ismertség</a:t>
            </a:r>
          </a:p>
          <a:p>
            <a:endParaRPr lang="hu-HU" dirty="0"/>
          </a:p>
        </p:txBody>
      </p:sp>
      <p:pic>
        <p:nvPicPr>
          <p:cNvPr id="2050" name="Picture 2" descr="http://jackyramirez.files.wordpress.com/2013/03/jackyramirezpapercra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548" y="3653708"/>
            <a:ext cx="3649499" cy="2883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4.bp.blogspot.com/-Xy2KLMJBSe8/T9usEmMwG-I/AAAAAAAAB6Y/dTzJXanKu-U/s1600/mexican-red-knee-tarantula-papercra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5050" y="3807738"/>
            <a:ext cx="3828412" cy="2875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t1.gstatic.com/images?q=tbn:ANd9GcT9w4Bzm0X-ffO5K0qhA6XZa52sSWVx7_RJ3sGtpouLTyvUIWX42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740" y="2200446"/>
            <a:ext cx="2200275"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61355"/>
      </p:ext>
    </p:extLst>
  </p:cSld>
  <p:clrMapOvr>
    <a:masterClrMapping/>
  </p:clrMapOvr>
  <p:transition spd="slow">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smtClean="0"/>
              <a:t>És elkészült a weboldal!</a:t>
            </a:r>
            <a:endParaRPr lang="hu-HU" dirty="0"/>
          </a:p>
        </p:txBody>
      </p:sp>
      <p:sp>
        <p:nvSpPr>
          <p:cNvPr id="5" name="Alcím 4"/>
          <p:cNvSpPr>
            <a:spLocks noGrp="1"/>
          </p:cNvSpPr>
          <p:nvPr>
            <p:ph type="subTitle" idx="1"/>
          </p:nvPr>
        </p:nvSpPr>
        <p:spPr/>
        <p:txBody>
          <a:bodyPr/>
          <a:lstStyle/>
          <a:p>
            <a:r>
              <a:rPr lang="hu-HU" dirty="0"/>
              <a:t>Megtekinthető: </a:t>
            </a:r>
            <a:r>
              <a:rPr lang="hu-HU" dirty="0">
                <a:hlinkClick r:id="rId3"/>
              </a:rPr>
              <a:t>http://papercraft.host22.com</a:t>
            </a:r>
            <a:r>
              <a:rPr lang="hu-HU" dirty="0" smtClean="0">
                <a:hlinkClick r:id="rId3"/>
              </a:rPr>
              <a:t>/</a:t>
            </a:r>
            <a:endParaRPr lang="hu-HU" dirty="0" smtClean="0"/>
          </a:p>
          <a:p>
            <a:endParaRPr lang="hu-HU" dirty="0" smtClean="0"/>
          </a:p>
        </p:txBody>
      </p:sp>
    </p:spTree>
    <p:extLst>
      <p:ext uri="{BB962C8B-B14F-4D97-AF65-F5344CB8AC3E}">
        <p14:creationId xmlns:p14="http://schemas.microsoft.com/office/powerpoint/2010/main" val="3236054769"/>
      </p:ext>
    </p:extLst>
  </p:cSld>
  <p:clrMapOvr>
    <a:masterClrMapping/>
  </p:clrMapOvr>
  <p:transition spd="slow">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Kérdések:</a:t>
            </a:r>
            <a:endParaRPr lang="hu-HU" dirty="0"/>
          </a:p>
        </p:txBody>
      </p:sp>
      <p:sp>
        <p:nvSpPr>
          <p:cNvPr id="3" name="Tartalom helye 2"/>
          <p:cNvSpPr>
            <a:spLocks noGrp="1"/>
          </p:cNvSpPr>
          <p:nvPr>
            <p:ph idx="1"/>
          </p:nvPr>
        </p:nvSpPr>
        <p:spPr>
          <a:xfrm>
            <a:off x="680321" y="2336873"/>
            <a:ext cx="9613861" cy="1426744"/>
          </a:xfrm>
        </p:spPr>
        <p:txBody>
          <a:bodyPr/>
          <a:lstStyle/>
          <a:p>
            <a:r>
              <a:rPr lang="hu-HU" dirty="0"/>
              <a:t>Link:</a:t>
            </a:r>
            <a:br>
              <a:rPr lang="hu-HU" dirty="0"/>
            </a:br>
            <a:r>
              <a:rPr lang="hu-HU" sz="2000" dirty="0">
                <a:hlinkClick r:id="rId3"/>
              </a:rPr>
              <a:t>https://</a:t>
            </a:r>
            <a:r>
              <a:rPr lang="hu-HU" sz="2000" dirty="0" smtClean="0">
                <a:hlinkClick r:id="rId3"/>
              </a:rPr>
              <a:t>docs.google.com/forms/d/1TAxw8N3VmI0iP4KV6WSl2jAIC2NA64x7vb_oITmJyMc/viewform?usp=send_form</a:t>
            </a:r>
            <a:endParaRPr lang="hu-HU" sz="2000" dirty="0" smtClean="0"/>
          </a:p>
          <a:p>
            <a:pPr marL="0" indent="0">
              <a:buNone/>
            </a:pPr>
            <a:endParaRPr lang="hu-HU" dirty="0"/>
          </a:p>
        </p:txBody>
      </p:sp>
      <p:sp>
        <p:nvSpPr>
          <p:cNvPr id="4" name="Szövegdoboz 3"/>
          <p:cNvSpPr txBox="1"/>
          <p:nvPr/>
        </p:nvSpPr>
        <p:spPr>
          <a:xfrm rot="20279270">
            <a:off x="3962399" y="4320207"/>
            <a:ext cx="5354351" cy="830997"/>
          </a:xfrm>
          <a:prstGeom prst="rect">
            <a:avLst/>
          </a:prstGeom>
          <a:noFill/>
        </p:spPr>
        <p:txBody>
          <a:bodyPr wrap="none" rtlCol="0">
            <a:spAutoFit/>
          </a:bodyPr>
          <a:lstStyle/>
          <a:p>
            <a:r>
              <a:rPr lang="hu-HU" sz="4800" dirty="0" smtClean="0">
                <a:solidFill>
                  <a:schemeClr val="bg1"/>
                </a:solidFill>
              </a:rPr>
              <a:t>Mit jegyeztél meg?</a:t>
            </a:r>
            <a:endParaRPr lang="hu-HU" sz="4800" dirty="0">
              <a:solidFill>
                <a:schemeClr val="bg1"/>
              </a:solidFill>
            </a:endParaRPr>
          </a:p>
        </p:txBody>
      </p:sp>
      <p:sp>
        <p:nvSpPr>
          <p:cNvPr id="5" name="Szövegdoboz 4"/>
          <p:cNvSpPr txBox="1"/>
          <p:nvPr/>
        </p:nvSpPr>
        <p:spPr>
          <a:xfrm rot="1155610">
            <a:off x="6752486" y="5157512"/>
            <a:ext cx="862737" cy="830997"/>
          </a:xfrm>
          <a:prstGeom prst="rect">
            <a:avLst/>
          </a:prstGeom>
          <a:noFill/>
        </p:spPr>
        <p:txBody>
          <a:bodyPr wrap="none" rtlCol="0">
            <a:spAutoFit/>
          </a:bodyPr>
          <a:lstStyle/>
          <a:p>
            <a:r>
              <a:rPr lang="hu-HU" sz="4800" dirty="0" smtClean="0">
                <a:solidFill>
                  <a:schemeClr val="bg1"/>
                </a:solidFill>
              </a:rPr>
              <a:t>???</a:t>
            </a:r>
            <a:endParaRPr lang="hu-HU" sz="4800" dirty="0">
              <a:solidFill>
                <a:schemeClr val="bg1"/>
              </a:solidFill>
            </a:endParaRPr>
          </a:p>
        </p:txBody>
      </p:sp>
    </p:spTree>
    <p:extLst>
      <p:ext uri="{BB962C8B-B14F-4D97-AF65-F5344CB8AC3E}">
        <p14:creationId xmlns:p14="http://schemas.microsoft.com/office/powerpoint/2010/main" val="1819004734"/>
      </p:ext>
    </p:extLst>
  </p:cSld>
  <p:clrMapOvr>
    <a:masterClrMapping/>
  </p:clrMapOvr>
  <p:transition spd="slow">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Feladat: weboldal készítés</a:t>
            </a:r>
            <a:endParaRPr lang="hu-HU" dirty="0"/>
          </a:p>
        </p:txBody>
      </p:sp>
      <p:sp>
        <p:nvSpPr>
          <p:cNvPr id="3" name="Tartalom helye 2"/>
          <p:cNvSpPr>
            <a:spLocks noGrp="1"/>
          </p:cNvSpPr>
          <p:nvPr>
            <p:ph idx="1"/>
          </p:nvPr>
        </p:nvSpPr>
        <p:spPr/>
        <p:txBody>
          <a:bodyPr/>
          <a:lstStyle/>
          <a:p>
            <a:r>
              <a:rPr lang="hu-HU" dirty="0" smtClean="0"/>
              <a:t>Pontozási szempontok:</a:t>
            </a:r>
          </a:p>
          <a:p>
            <a:pPr lvl="1"/>
            <a:r>
              <a:rPr lang="hu-HU" dirty="0" smtClean="0"/>
              <a:t>Ötlet</a:t>
            </a:r>
          </a:p>
          <a:p>
            <a:pPr lvl="1"/>
            <a:r>
              <a:rPr lang="hu-HU" dirty="0" smtClean="0"/>
              <a:t>HTML/CSS használat</a:t>
            </a:r>
          </a:p>
          <a:p>
            <a:pPr lvl="1"/>
            <a:r>
              <a:rPr lang="hu-HU" dirty="0" smtClean="0"/>
              <a:t>Design</a:t>
            </a:r>
          </a:p>
          <a:p>
            <a:pPr lvl="1"/>
            <a:r>
              <a:rPr lang="hu-HU" dirty="0" smtClean="0"/>
              <a:t>WCMS rendszerhasználat</a:t>
            </a:r>
          </a:p>
          <a:p>
            <a:pPr lvl="1"/>
            <a:r>
              <a:rPr lang="hu-HU" dirty="0" smtClean="0"/>
              <a:t>„</a:t>
            </a:r>
            <a:r>
              <a:rPr lang="hu-HU" dirty="0" err="1" smtClean="0"/>
              <a:t>Area</a:t>
            </a:r>
            <a:r>
              <a:rPr lang="hu-HU" dirty="0" smtClean="0"/>
              <a:t>” használat</a:t>
            </a:r>
          </a:p>
          <a:p>
            <a:pPr lvl="1"/>
            <a:r>
              <a:rPr lang="hu-HU" dirty="0" smtClean="0"/>
              <a:t>Kreatív megoldások</a:t>
            </a:r>
            <a:endParaRPr lang="hu-HU" dirty="0"/>
          </a:p>
        </p:txBody>
      </p:sp>
    </p:spTree>
    <p:extLst>
      <p:ext uri="{BB962C8B-B14F-4D97-AF65-F5344CB8AC3E}">
        <p14:creationId xmlns:p14="http://schemas.microsoft.com/office/powerpoint/2010/main" val="3458940023"/>
      </p:ext>
    </p:extLst>
  </p:cSld>
  <p:clrMapOvr>
    <a:masterClrMapping/>
  </p:clrMapOvr>
  <p:transition spd="slow">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Felhasznált irodalom:</a:t>
            </a:r>
            <a:endParaRPr lang="hu-HU" dirty="0"/>
          </a:p>
        </p:txBody>
      </p:sp>
      <p:sp>
        <p:nvSpPr>
          <p:cNvPr id="3" name="Tartalom helye 2"/>
          <p:cNvSpPr>
            <a:spLocks noGrp="1"/>
          </p:cNvSpPr>
          <p:nvPr>
            <p:ph idx="1"/>
          </p:nvPr>
        </p:nvSpPr>
        <p:spPr>
          <a:xfrm>
            <a:off x="680321" y="2336873"/>
            <a:ext cx="9613861" cy="4296156"/>
          </a:xfrm>
        </p:spPr>
        <p:txBody>
          <a:bodyPr>
            <a:normAutofit/>
          </a:bodyPr>
          <a:lstStyle/>
          <a:p>
            <a:r>
              <a:rPr lang="hu-HU" dirty="0" err="1" smtClean="0"/>
              <a:t>Wikipédia</a:t>
            </a:r>
            <a:r>
              <a:rPr lang="hu-HU" dirty="0" smtClean="0"/>
              <a:t> – </a:t>
            </a:r>
            <a:r>
              <a:rPr lang="hu-HU" dirty="0" err="1" smtClean="0"/>
              <a:t>Papercraft</a:t>
            </a:r>
            <a:endParaRPr lang="hu-HU" dirty="0" smtClean="0"/>
          </a:p>
          <a:p>
            <a:pPr lvl="1"/>
            <a:r>
              <a:rPr lang="hu-HU" dirty="0">
                <a:hlinkClick r:id="rId3"/>
              </a:rPr>
              <a:t>http://</a:t>
            </a:r>
            <a:r>
              <a:rPr lang="hu-HU" sz="1800" dirty="0" smtClean="0">
                <a:hlinkClick r:id="rId3"/>
              </a:rPr>
              <a:t>en.wikipedia.org/wiki/Paper_craft</a:t>
            </a:r>
            <a:endParaRPr lang="hu-HU" dirty="0" smtClean="0"/>
          </a:p>
          <a:p>
            <a:r>
              <a:rPr lang="hu-HU" dirty="0" err="1" smtClean="0"/>
              <a:t>Google</a:t>
            </a:r>
            <a:r>
              <a:rPr lang="hu-HU" dirty="0" smtClean="0"/>
              <a:t> – logók és képek:</a:t>
            </a:r>
          </a:p>
          <a:p>
            <a:pPr lvl="1"/>
            <a:r>
              <a:rPr lang="hu-HU" sz="1800" dirty="0">
                <a:hlinkClick r:id="rId4"/>
              </a:rPr>
              <a:t>https://</a:t>
            </a:r>
            <a:r>
              <a:rPr lang="hu-HU" sz="1800" dirty="0" smtClean="0">
                <a:hlinkClick r:id="rId4"/>
              </a:rPr>
              <a:t>lh3.ggpht.com/O0aW5qsyCkR2i7Bu-jUU1b5BWA_NygJ6ui4MgaAvL7gfqvVWqkOBscDaq4pn-vkwByUx=w300</a:t>
            </a:r>
            <a:endParaRPr lang="hu-HU" sz="1800" dirty="0" smtClean="0"/>
          </a:p>
          <a:p>
            <a:pPr lvl="1"/>
            <a:r>
              <a:rPr lang="hu-HU" sz="1800" dirty="0">
                <a:hlinkClick r:id="rId5"/>
              </a:rPr>
              <a:t>http://</a:t>
            </a:r>
            <a:r>
              <a:rPr lang="hu-HU" sz="1800" dirty="0" smtClean="0">
                <a:hlinkClick r:id="rId5"/>
              </a:rPr>
              <a:t>goodlogo.com/images/logos/safari_logo_3023.jpg</a:t>
            </a:r>
            <a:endParaRPr lang="hu-HU" sz="1800" dirty="0" smtClean="0"/>
          </a:p>
          <a:p>
            <a:pPr lvl="1"/>
            <a:r>
              <a:rPr lang="hu-HU" sz="1800" dirty="0">
                <a:hlinkClick r:id="rId6"/>
              </a:rPr>
              <a:t>http://</a:t>
            </a:r>
            <a:r>
              <a:rPr lang="hu-HU" sz="1800" dirty="0" smtClean="0">
                <a:hlinkClick r:id="rId6"/>
              </a:rPr>
              <a:t>m.cdn.blog.hu/wi/winmagazin/image/201404/internet%20explorer%2011%20logo.png</a:t>
            </a:r>
            <a:endParaRPr lang="hu-HU" sz="1800" dirty="0" smtClean="0"/>
          </a:p>
          <a:p>
            <a:pPr lvl="1"/>
            <a:r>
              <a:rPr lang="hu-HU" sz="1800" dirty="0">
                <a:hlinkClick r:id="rId7"/>
              </a:rPr>
              <a:t>https://</a:t>
            </a:r>
            <a:r>
              <a:rPr lang="hu-HU" sz="1800" dirty="0" smtClean="0">
                <a:hlinkClick r:id="rId7"/>
              </a:rPr>
              <a:t>mozorg.cdn.mozilla.net/media/img/firefox/desktop/index/animations/firefox-logo.png</a:t>
            </a:r>
            <a:endParaRPr lang="hu-HU" sz="1800" dirty="0" smtClean="0"/>
          </a:p>
          <a:p>
            <a:pPr lvl="1"/>
            <a:r>
              <a:rPr lang="hu-HU" sz="1800" dirty="0">
                <a:hlinkClick r:id="rId8"/>
              </a:rPr>
              <a:t>http://</a:t>
            </a:r>
            <a:r>
              <a:rPr lang="hu-HU" sz="1800" dirty="0" smtClean="0">
                <a:hlinkClick r:id="rId8"/>
              </a:rPr>
              <a:t>www.slashcoding.com/wp-content/uploads/2013/08/Notepad_plus_plus.png?8d8e90</a:t>
            </a:r>
            <a:endParaRPr lang="hu-HU" sz="1800" dirty="0" smtClean="0"/>
          </a:p>
          <a:p>
            <a:pPr lvl="1"/>
            <a:r>
              <a:rPr lang="hu-HU" sz="1800" dirty="0">
                <a:hlinkClick r:id="rId9"/>
              </a:rPr>
              <a:t>http://www.concrete5.org/</a:t>
            </a:r>
            <a:r>
              <a:rPr lang="hu-HU" sz="1800" dirty="0" err="1">
                <a:hlinkClick r:id="rId9"/>
              </a:rPr>
              <a:t>download</a:t>
            </a:r>
            <a:r>
              <a:rPr lang="hu-HU" sz="1800" dirty="0">
                <a:hlinkClick r:id="rId9"/>
              </a:rPr>
              <a:t>_file/-/</a:t>
            </a:r>
            <a:r>
              <a:rPr lang="hu-HU" sz="1800" dirty="0" err="1">
                <a:hlinkClick r:id="rId9"/>
              </a:rPr>
              <a:t>view</a:t>
            </a:r>
            <a:r>
              <a:rPr lang="hu-HU" sz="1800" dirty="0">
                <a:hlinkClick r:id="rId9"/>
              </a:rPr>
              <a:t>/47443/12593</a:t>
            </a:r>
            <a:r>
              <a:rPr lang="hu-HU" sz="1800" dirty="0" smtClean="0">
                <a:hlinkClick r:id="rId9"/>
              </a:rPr>
              <a:t>/</a:t>
            </a:r>
            <a:endParaRPr lang="hu-HU" sz="1800" dirty="0" smtClean="0"/>
          </a:p>
        </p:txBody>
      </p:sp>
      <p:pic>
        <p:nvPicPr>
          <p:cNvPr id="4" name="Tartalom hely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1264401797"/>
      </p:ext>
    </p:extLst>
  </p:cSld>
  <p:clrMapOvr>
    <a:masterClrMapping/>
  </p:clrMapOvr>
  <p:transition spd="slow">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smtClean="0"/>
              <a:t>Köszönöm a figyelmet!</a:t>
            </a:r>
            <a:endParaRPr lang="hu-HU" dirty="0"/>
          </a:p>
        </p:txBody>
      </p:sp>
      <p:sp>
        <p:nvSpPr>
          <p:cNvPr id="5" name="Alcím 4"/>
          <p:cNvSpPr>
            <a:spLocks noGrp="1"/>
          </p:cNvSpPr>
          <p:nvPr>
            <p:ph type="subTitle" idx="1"/>
          </p:nvPr>
        </p:nvSpPr>
        <p:spPr/>
        <p:txBody>
          <a:bodyPr/>
          <a:lstStyle/>
          <a:p>
            <a:endParaRPr lang="hu-HU"/>
          </a:p>
        </p:txBody>
      </p:sp>
    </p:spTree>
    <p:extLst>
      <p:ext uri="{BB962C8B-B14F-4D97-AF65-F5344CB8AC3E}">
        <p14:creationId xmlns:p14="http://schemas.microsoft.com/office/powerpoint/2010/main" val="3680033460"/>
      </p:ext>
    </p:extLst>
  </p:cSld>
  <p:clrMapOvr>
    <a:masterClrMapping/>
  </p:clrMapOvr>
  <p:transition spd="slow">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419108" y="1775790"/>
            <a:ext cx="6923673" cy="3416320"/>
          </a:xfrm>
          <a:prstGeom prst="rect">
            <a:avLst/>
          </a:prstGeom>
          <a:noFill/>
        </p:spPr>
        <p:txBody>
          <a:bodyPr wrap="square" rtlCol="0">
            <a:spAutoFit/>
          </a:bodyPr>
          <a:lstStyle/>
          <a:p>
            <a:pPr algn="ctr"/>
            <a:r>
              <a:rPr lang="hu-HU" sz="5400" dirty="0" smtClean="0"/>
              <a:t>A mai órához szükséges ismeretek:</a:t>
            </a:r>
            <a:br>
              <a:rPr lang="hu-HU" sz="5400" dirty="0" smtClean="0"/>
            </a:br>
            <a:r>
              <a:rPr lang="hu-HU" sz="5400" dirty="0" smtClean="0">
                <a:solidFill>
                  <a:schemeClr val="bg1"/>
                </a:solidFill>
              </a:rPr>
              <a:t>HTML és CSS alapismeretek</a:t>
            </a:r>
            <a:endParaRPr lang="hu-HU" sz="5400" dirty="0">
              <a:solidFill>
                <a:schemeClr val="bg1"/>
              </a:solidFill>
            </a:endParaRPr>
          </a:p>
        </p:txBody>
      </p:sp>
    </p:spTree>
    <p:extLst>
      <p:ext uri="{BB962C8B-B14F-4D97-AF65-F5344CB8AC3E}">
        <p14:creationId xmlns:p14="http://schemas.microsoft.com/office/powerpoint/2010/main" val="1478156518"/>
      </p:ext>
    </p:extLst>
  </p:cSld>
  <p:clrMapOvr>
    <a:masterClrMapping/>
  </p:clrMapOvr>
  <p:transition spd="slow">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Munkafolyamat</a:t>
            </a:r>
            <a:endParaRPr lang="hu-HU" dirty="0"/>
          </a:p>
        </p:txBody>
      </p:sp>
      <p:sp>
        <p:nvSpPr>
          <p:cNvPr id="3" name="Tartalom helye 2"/>
          <p:cNvSpPr>
            <a:spLocks noGrp="1"/>
          </p:cNvSpPr>
          <p:nvPr>
            <p:ph idx="1"/>
          </p:nvPr>
        </p:nvSpPr>
        <p:spPr/>
        <p:txBody>
          <a:bodyPr/>
          <a:lstStyle/>
          <a:p>
            <a:r>
              <a:rPr lang="hu-HU" dirty="0" smtClean="0"/>
              <a:t>Weboldal készítés</a:t>
            </a:r>
          </a:p>
          <a:p>
            <a:pPr lvl="1"/>
            <a:r>
              <a:rPr lang="hu-HU" dirty="0" smtClean="0"/>
              <a:t>HTML</a:t>
            </a:r>
          </a:p>
          <a:p>
            <a:pPr lvl="1"/>
            <a:r>
              <a:rPr lang="hu-HU" dirty="0" smtClean="0"/>
              <a:t>CSS</a:t>
            </a:r>
          </a:p>
          <a:p>
            <a:r>
              <a:rPr lang="hu-HU" dirty="0"/>
              <a:t>WCMS (tartalomkezelő) rendszerek </a:t>
            </a:r>
            <a:r>
              <a:rPr lang="hu-HU" dirty="0" smtClean="0"/>
              <a:t>használata</a:t>
            </a:r>
          </a:p>
          <a:p>
            <a:pPr lvl="1"/>
            <a:r>
              <a:rPr lang="hu-HU" dirty="0" smtClean="0"/>
              <a:t>Concrete5</a:t>
            </a:r>
          </a:p>
          <a:p>
            <a:r>
              <a:rPr lang="hu-HU" dirty="0" smtClean="0"/>
              <a:t>Sablon készítés</a:t>
            </a:r>
          </a:p>
          <a:p>
            <a:r>
              <a:rPr lang="hu-HU" dirty="0" smtClean="0"/>
              <a:t>Tartalom feltöltés</a:t>
            </a:r>
          </a:p>
          <a:p>
            <a:endParaRPr lang="hu-HU" dirty="0" smtClean="0"/>
          </a:p>
          <a:p>
            <a:endParaRPr lang="hu-HU" dirty="0"/>
          </a:p>
        </p:txBody>
      </p:sp>
      <p:pic>
        <p:nvPicPr>
          <p:cNvPr id="6"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1178481855"/>
      </p:ext>
    </p:extLst>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WCMS</a:t>
            </a:r>
            <a:r>
              <a:rPr lang="hu-HU" dirty="0" smtClean="0"/>
              <a:t> </a:t>
            </a:r>
            <a:r>
              <a:rPr lang="hu-HU" dirty="0" err="1" smtClean="0"/>
              <a:t>vs</a:t>
            </a:r>
            <a:r>
              <a:rPr lang="hu-HU" dirty="0" smtClean="0"/>
              <a:t> </a:t>
            </a:r>
            <a:r>
              <a:rPr lang="hu-HU" dirty="0" smtClean="0">
                <a:solidFill>
                  <a:schemeClr val="bg1"/>
                </a:solidFill>
              </a:rPr>
              <a:t>HTML/CSS</a:t>
            </a:r>
            <a:endParaRPr lang="hu-HU" dirty="0">
              <a:solidFill>
                <a:schemeClr val="bg1"/>
              </a:solidFill>
            </a:endParaRPr>
          </a:p>
        </p:txBody>
      </p:sp>
      <p:sp>
        <p:nvSpPr>
          <p:cNvPr id="3" name="Tartalom helye 2"/>
          <p:cNvSpPr>
            <a:spLocks noGrp="1"/>
          </p:cNvSpPr>
          <p:nvPr>
            <p:ph idx="1"/>
          </p:nvPr>
        </p:nvSpPr>
        <p:spPr>
          <a:xfrm>
            <a:off x="6676929" y="2813951"/>
            <a:ext cx="5515071" cy="3599316"/>
          </a:xfrm>
        </p:spPr>
        <p:txBody>
          <a:bodyPr>
            <a:normAutofit/>
          </a:bodyPr>
          <a:lstStyle/>
          <a:p>
            <a:r>
              <a:rPr lang="hu-HU" dirty="0"/>
              <a:t>HTML/CSS – leíró nyelvek</a:t>
            </a:r>
          </a:p>
          <a:p>
            <a:r>
              <a:rPr lang="hu-HU" dirty="0"/>
              <a:t>PHP – </a:t>
            </a:r>
            <a:r>
              <a:rPr lang="hu-HU" dirty="0" err="1"/>
              <a:t>szkriptnyelv</a:t>
            </a:r>
            <a:r>
              <a:rPr lang="hu-HU" dirty="0"/>
              <a:t> (egy adott alkalmazás vagy működési környezet vezérlését teszik lehetővé)</a:t>
            </a:r>
          </a:p>
          <a:p>
            <a:r>
              <a:rPr lang="hu-HU" dirty="0"/>
              <a:t>Időigényes</a:t>
            </a:r>
          </a:p>
          <a:p>
            <a:r>
              <a:rPr lang="hu-HU" dirty="0"/>
              <a:t>Összetettebb, szebb, kreatívabb web design</a:t>
            </a:r>
          </a:p>
          <a:p>
            <a:endParaRPr lang="hu-HU" dirty="0"/>
          </a:p>
        </p:txBody>
      </p:sp>
      <p:sp>
        <p:nvSpPr>
          <p:cNvPr id="4" name="Tartalom helye 2"/>
          <p:cNvSpPr txBox="1">
            <a:spLocks/>
          </p:cNvSpPr>
          <p:nvPr/>
        </p:nvSpPr>
        <p:spPr>
          <a:xfrm>
            <a:off x="680321" y="2813950"/>
            <a:ext cx="5389175" cy="3759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hu-HU" sz="2800" dirty="0"/>
              <a:t>Beépített modulok, leegyszerűsített weblapkészítés</a:t>
            </a:r>
          </a:p>
          <a:p>
            <a:r>
              <a:rPr lang="hu-HU" sz="2800" dirty="0"/>
              <a:t>Rövid idő alatt látható eredmény</a:t>
            </a:r>
          </a:p>
          <a:p>
            <a:r>
              <a:rPr lang="hu-HU" sz="2800" dirty="0"/>
              <a:t>Kevésbé részletes weblapok</a:t>
            </a:r>
          </a:p>
          <a:p>
            <a:r>
              <a:rPr lang="hu-HU" sz="2800" dirty="0"/>
              <a:t>WCMS rendszerek: </a:t>
            </a:r>
            <a:r>
              <a:rPr lang="hu-HU" sz="2800" dirty="0" err="1"/>
              <a:t>WordPress</a:t>
            </a:r>
            <a:r>
              <a:rPr lang="hu-HU" sz="2800" dirty="0"/>
              <a:t>; </a:t>
            </a:r>
            <a:r>
              <a:rPr lang="hu-HU" sz="2800" dirty="0" err="1"/>
              <a:t>Joomla</a:t>
            </a:r>
            <a:r>
              <a:rPr lang="hu-HU" sz="2800" dirty="0"/>
              <a:t>!; </a:t>
            </a:r>
            <a:r>
              <a:rPr lang="hu-HU" sz="2800" dirty="0" err="1"/>
              <a:t>Textpattern</a:t>
            </a:r>
            <a:endParaRPr lang="hu-HU" sz="2800" dirty="0"/>
          </a:p>
          <a:p>
            <a:endParaRPr lang="hu-HU" dirty="0"/>
          </a:p>
        </p:txBody>
      </p:sp>
      <p:sp>
        <p:nvSpPr>
          <p:cNvPr id="5" name="Szövegdoboz 4"/>
          <p:cNvSpPr txBox="1"/>
          <p:nvPr/>
        </p:nvSpPr>
        <p:spPr>
          <a:xfrm>
            <a:off x="680321" y="2161019"/>
            <a:ext cx="3728906" cy="646331"/>
          </a:xfrm>
          <a:prstGeom prst="rect">
            <a:avLst/>
          </a:prstGeom>
          <a:noFill/>
        </p:spPr>
        <p:txBody>
          <a:bodyPr wrap="none" rtlCol="0">
            <a:spAutoFit/>
          </a:bodyPr>
          <a:lstStyle/>
          <a:p>
            <a:r>
              <a:rPr lang="hu-HU" sz="3200" dirty="0" smtClean="0"/>
              <a:t>WCMS</a:t>
            </a:r>
            <a:r>
              <a:rPr lang="hu-HU" sz="3600" dirty="0" smtClean="0"/>
              <a:t> </a:t>
            </a:r>
            <a:r>
              <a:rPr lang="hu-HU" sz="3200" dirty="0" smtClean="0"/>
              <a:t>rendszerek</a:t>
            </a:r>
            <a:r>
              <a:rPr lang="hu-HU" sz="3600" dirty="0" smtClean="0"/>
              <a:t>:</a:t>
            </a:r>
            <a:endParaRPr lang="hu-HU" sz="3600" dirty="0"/>
          </a:p>
        </p:txBody>
      </p:sp>
      <p:sp>
        <p:nvSpPr>
          <p:cNvPr id="6" name="Szövegdoboz 5"/>
          <p:cNvSpPr txBox="1"/>
          <p:nvPr/>
        </p:nvSpPr>
        <p:spPr>
          <a:xfrm>
            <a:off x="6676929" y="2222575"/>
            <a:ext cx="2989921" cy="584775"/>
          </a:xfrm>
          <a:prstGeom prst="rect">
            <a:avLst/>
          </a:prstGeom>
          <a:noFill/>
        </p:spPr>
        <p:txBody>
          <a:bodyPr wrap="none" rtlCol="0">
            <a:spAutoFit/>
          </a:bodyPr>
          <a:lstStyle/>
          <a:p>
            <a:r>
              <a:rPr lang="hu-HU" sz="3200" dirty="0" smtClean="0"/>
              <a:t>HTML/CSS/PHP</a:t>
            </a:r>
            <a:endParaRPr lang="hu-HU" sz="3200" dirty="0"/>
          </a:p>
        </p:txBody>
      </p:sp>
      <p:pic>
        <p:nvPicPr>
          <p:cNvPr id="8"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526348785"/>
      </p:ext>
    </p:extLst>
  </p:cSld>
  <p:clrMapOvr>
    <a:masterClrMapping/>
  </p:clrMapOvr>
  <p:transition spd="slow">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Szükséges programok</a:t>
            </a:r>
            <a:endParaRPr lang="hu-HU" dirty="0"/>
          </a:p>
        </p:txBody>
      </p:sp>
      <p:sp>
        <p:nvSpPr>
          <p:cNvPr id="3" name="Tartalom helye 2"/>
          <p:cNvSpPr>
            <a:spLocks noGrp="1"/>
          </p:cNvSpPr>
          <p:nvPr>
            <p:ph idx="1"/>
          </p:nvPr>
        </p:nvSpPr>
        <p:spPr>
          <a:xfrm>
            <a:off x="680321" y="2336873"/>
            <a:ext cx="3613383" cy="1214710"/>
          </a:xfrm>
        </p:spPr>
        <p:txBody>
          <a:bodyPr/>
          <a:lstStyle/>
          <a:p>
            <a:r>
              <a:rPr lang="hu-HU" dirty="0" err="1" smtClean="0"/>
              <a:t>Notepad</a:t>
            </a:r>
            <a:r>
              <a:rPr lang="hu-HU" dirty="0" smtClean="0"/>
              <a:t> ++</a:t>
            </a:r>
          </a:p>
          <a:p>
            <a:r>
              <a:rPr lang="hu-HU" dirty="0" smtClean="0"/>
              <a:t>Internet böngésző</a:t>
            </a:r>
            <a:endParaRPr lang="hu-HU" dirty="0"/>
          </a:p>
        </p:txBody>
      </p:sp>
      <p:pic>
        <p:nvPicPr>
          <p:cNvPr id="5"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1026" name="Picture 2" descr="https://lh3.ggpht.com/O0aW5qsyCkR2i7Bu-jUU1b5BWA_NygJ6ui4MgaAvL7gfqvVWqkOBscDaq4pn-vkwByUx=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8405" y="4174394"/>
            <a:ext cx="1078739" cy="1078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ozorg.cdn.mozilla.net/media/img/firefox/desktop/index/animations/firefox-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098" y="5253133"/>
            <a:ext cx="1036206" cy="1076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cdn.blog.hu/wi/winmagazin/image/201404/internet%20explorer%2011%20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8132" y="4174393"/>
            <a:ext cx="1103145" cy="1078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oodlogo.com/images/logos/safari_logo_3023.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537" y="5251077"/>
            <a:ext cx="955455" cy="10787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f/f5/Notepad_plus_plu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8864" y="2641192"/>
            <a:ext cx="2881597" cy="2881597"/>
          </a:xfrm>
          <a:prstGeom prst="rect">
            <a:avLst/>
          </a:prstGeom>
          <a:noFill/>
          <a:extLst>
            <a:ext uri="{909E8E84-426E-40DD-AFC4-6F175D3DCCD1}">
              <a14:hiddenFill xmlns:a14="http://schemas.microsoft.com/office/drawing/2010/main">
                <a:solidFill>
                  <a:srgbClr val="FFFFFF"/>
                </a:solidFill>
              </a14:hiddenFill>
            </a:ext>
          </a:extLst>
        </p:spPr>
      </p:pic>
      <p:sp>
        <p:nvSpPr>
          <p:cNvPr id="6" name="Ellipszis 5"/>
          <p:cNvSpPr/>
          <p:nvPr/>
        </p:nvSpPr>
        <p:spPr>
          <a:xfrm>
            <a:off x="1099930" y="3816627"/>
            <a:ext cx="4850296" cy="275645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5140882" y="6329816"/>
            <a:ext cx="2284921" cy="461665"/>
          </a:xfrm>
          <a:prstGeom prst="rect">
            <a:avLst/>
          </a:prstGeom>
          <a:noFill/>
        </p:spPr>
        <p:txBody>
          <a:bodyPr wrap="none" rtlCol="0">
            <a:spAutoFit/>
          </a:bodyPr>
          <a:lstStyle/>
          <a:p>
            <a:r>
              <a:rPr lang="hu-HU" sz="2400" dirty="0" smtClean="0">
                <a:solidFill>
                  <a:schemeClr val="bg1"/>
                </a:solidFill>
              </a:rPr>
              <a:t>Web böngészők</a:t>
            </a:r>
            <a:endParaRPr lang="hu-HU" sz="2400" dirty="0">
              <a:solidFill>
                <a:schemeClr val="bg1"/>
              </a:solidFill>
            </a:endParaRPr>
          </a:p>
        </p:txBody>
      </p:sp>
      <p:cxnSp>
        <p:nvCxnSpPr>
          <p:cNvPr id="9" name="Görbe összekötő 8"/>
          <p:cNvCxnSpPr>
            <a:stCxn id="7" idx="0"/>
          </p:cNvCxnSpPr>
          <p:nvPr/>
        </p:nvCxnSpPr>
        <p:spPr>
          <a:xfrm rot="16200000" flipV="1">
            <a:off x="5806405" y="5852877"/>
            <a:ext cx="534647" cy="419231"/>
          </a:xfrm>
          <a:prstGeom prst="curvedConnector3">
            <a:avLst>
              <a:gd name="adj1" fmla="val 5000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Szövegdoboz 17"/>
          <p:cNvSpPr txBox="1"/>
          <p:nvPr/>
        </p:nvSpPr>
        <p:spPr>
          <a:xfrm>
            <a:off x="6147816" y="3581874"/>
            <a:ext cx="2313454" cy="461665"/>
          </a:xfrm>
          <a:prstGeom prst="rect">
            <a:avLst/>
          </a:prstGeom>
          <a:noFill/>
        </p:spPr>
        <p:txBody>
          <a:bodyPr wrap="none" rtlCol="0">
            <a:spAutoFit/>
          </a:bodyPr>
          <a:lstStyle/>
          <a:p>
            <a:r>
              <a:rPr lang="hu-HU" sz="2400" dirty="0" smtClean="0">
                <a:solidFill>
                  <a:schemeClr val="bg1"/>
                </a:solidFill>
              </a:rPr>
              <a:t>Kódíró program</a:t>
            </a:r>
            <a:endParaRPr lang="hu-HU" sz="2400" dirty="0">
              <a:solidFill>
                <a:schemeClr val="bg1"/>
              </a:solidFill>
            </a:endParaRPr>
          </a:p>
        </p:txBody>
      </p:sp>
      <p:cxnSp>
        <p:nvCxnSpPr>
          <p:cNvPr id="14" name="Görbe összekötő 13"/>
          <p:cNvCxnSpPr>
            <a:stCxn id="18" idx="0"/>
          </p:cNvCxnSpPr>
          <p:nvPr/>
        </p:nvCxnSpPr>
        <p:spPr>
          <a:xfrm rot="5400000" flipH="1" flipV="1">
            <a:off x="7746532" y="2867135"/>
            <a:ext cx="272750" cy="1156729"/>
          </a:xfrm>
          <a:prstGeom prst="curved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26424"/>
      </p:ext>
    </p:extLst>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Weblap</a:t>
            </a:r>
            <a:endParaRPr lang="hu-HU" dirty="0"/>
          </a:p>
        </p:txBody>
      </p:sp>
      <p:sp>
        <p:nvSpPr>
          <p:cNvPr id="3" name="Tartalom helye 2"/>
          <p:cNvSpPr>
            <a:spLocks noGrp="1"/>
          </p:cNvSpPr>
          <p:nvPr>
            <p:ph idx="1"/>
          </p:nvPr>
        </p:nvSpPr>
        <p:spPr/>
        <p:txBody>
          <a:bodyPr/>
          <a:lstStyle/>
          <a:p>
            <a:r>
              <a:rPr lang="hu-HU" dirty="0" smtClean="0"/>
              <a:t>HTML </a:t>
            </a:r>
            <a:r>
              <a:rPr lang="hu-HU" dirty="0" err="1" smtClean="0"/>
              <a:t>kódirás</a:t>
            </a:r>
            <a:endParaRPr lang="hu-HU" dirty="0" smtClean="0"/>
          </a:p>
          <a:p>
            <a:r>
              <a:rPr lang="hu-HU" dirty="0" smtClean="0"/>
              <a:t>CSS formázás</a:t>
            </a:r>
          </a:p>
          <a:p>
            <a:r>
              <a:rPr lang="hu-HU" dirty="0" smtClean="0"/>
              <a:t>Tartalom keresés</a:t>
            </a:r>
          </a:p>
          <a:p>
            <a:r>
              <a:rPr lang="hu-HU" dirty="0" smtClean="0"/>
              <a:t>Tartalom feltöltése a weboldalra</a:t>
            </a:r>
          </a:p>
          <a:p>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
        <p:nvSpPr>
          <p:cNvPr id="5" name="Szövegdoboz 4"/>
          <p:cNvSpPr txBox="1"/>
          <p:nvPr/>
        </p:nvSpPr>
        <p:spPr>
          <a:xfrm rot="19429786">
            <a:off x="8673948" y="4973156"/>
            <a:ext cx="2799356" cy="707886"/>
          </a:xfrm>
          <a:prstGeom prst="rect">
            <a:avLst/>
          </a:prstGeom>
          <a:noFill/>
        </p:spPr>
        <p:txBody>
          <a:bodyPr wrap="none" rtlCol="0">
            <a:spAutoFit/>
          </a:bodyPr>
          <a:lstStyle/>
          <a:p>
            <a:r>
              <a:rPr lang="hu-HU" sz="4000" dirty="0" smtClean="0"/>
              <a:t>HTML </a:t>
            </a:r>
            <a:r>
              <a:rPr lang="hu-HU" sz="4000" dirty="0" smtClean="0">
                <a:solidFill>
                  <a:schemeClr val="bg1"/>
                </a:solidFill>
              </a:rPr>
              <a:t>+</a:t>
            </a:r>
            <a:r>
              <a:rPr lang="hu-HU" sz="4000" dirty="0" smtClean="0"/>
              <a:t> CSS</a:t>
            </a:r>
            <a:endParaRPr lang="hu-HU" sz="4000" dirty="0"/>
          </a:p>
        </p:txBody>
      </p:sp>
    </p:spTree>
    <p:extLst>
      <p:ext uri="{BB962C8B-B14F-4D97-AF65-F5344CB8AC3E}">
        <p14:creationId xmlns:p14="http://schemas.microsoft.com/office/powerpoint/2010/main" val="979361507"/>
      </p:ext>
    </p:extLst>
  </p:cSld>
  <p:clrMapOvr>
    <a:masterClrMapping/>
  </p:clrMapOvr>
  <p:transition spd="slow">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Weblap + PHP</a:t>
            </a:r>
            <a:endParaRPr lang="hu-HU" dirty="0"/>
          </a:p>
        </p:txBody>
      </p:sp>
      <p:sp>
        <p:nvSpPr>
          <p:cNvPr id="3" name="Tartalom helye 2"/>
          <p:cNvSpPr>
            <a:spLocks noGrp="1"/>
          </p:cNvSpPr>
          <p:nvPr>
            <p:ph idx="1"/>
          </p:nvPr>
        </p:nvSpPr>
        <p:spPr>
          <a:xfrm>
            <a:off x="680322" y="2336873"/>
            <a:ext cx="5018114" cy="3361562"/>
          </a:xfrm>
        </p:spPr>
        <p:txBody>
          <a:bodyPr/>
          <a:lstStyle/>
          <a:p>
            <a:r>
              <a:rPr lang="hu-HU" dirty="0" smtClean="0"/>
              <a:t>Bejelentkezés</a:t>
            </a:r>
          </a:p>
          <a:p>
            <a:pPr lvl="1"/>
            <a:r>
              <a:rPr lang="hu-HU" dirty="0" smtClean="0"/>
              <a:t>Adatbázis kezelés</a:t>
            </a:r>
          </a:p>
          <a:p>
            <a:r>
              <a:rPr lang="hu-HU" dirty="0" smtClean="0"/>
              <a:t>Hozzászólási lehetőség</a:t>
            </a:r>
          </a:p>
          <a:p>
            <a:r>
              <a:rPr lang="hu-HU" dirty="0" smtClean="0"/>
              <a:t>Értékelés </a:t>
            </a:r>
          </a:p>
        </p:txBody>
      </p:sp>
      <p:sp>
        <p:nvSpPr>
          <p:cNvPr id="4" name="Szövegdoboz 3"/>
          <p:cNvSpPr txBox="1"/>
          <p:nvPr/>
        </p:nvSpPr>
        <p:spPr>
          <a:xfrm rot="20238533">
            <a:off x="6546575" y="4104333"/>
            <a:ext cx="5086078" cy="1446550"/>
          </a:xfrm>
          <a:prstGeom prst="rect">
            <a:avLst/>
          </a:prstGeom>
          <a:noFill/>
        </p:spPr>
        <p:txBody>
          <a:bodyPr wrap="square" rtlCol="0">
            <a:spAutoFit/>
          </a:bodyPr>
          <a:lstStyle/>
          <a:p>
            <a:pPr algn="ctr"/>
            <a:r>
              <a:rPr lang="hu-HU" sz="4400" dirty="0" smtClean="0">
                <a:solidFill>
                  <a:schemeClr val="bg1"/>
                </a:solidFill>
              </a:rPr>
              <a:t>DE EZEKRE </a:t>
            </a:r>
            <a:r>
              <a:rPr lang="hu-HU" sz="4400" dirty="0" smtClean="0"/>
              <a:t>NEM</a:t>
            </a:r>
            <a:r>
              <a:rPr lang="hu-HU" sz="4400" dirty="0" smtClean="0">
                <a:solidFill>
                  <a:schemeClr val="bg1"/>
                </a:solidFill>
              </a:rPr>
              <a:t> VOLT SZÜKSÉGEM!</a:t>
            </a:r>
            <a:endParaRPr lang="hu-HU" sz="4400" dirty="0">
              <a:solidFill>
                <a:schemeClr val="bg1"/>
              </a:solidFill>
            </a:endParaRPr>
          </a:p>
        </p:txBody>
      </p:sp>
      <p:cxnSp>
        <p:nvCxnSpPr>
          <p:cNvPr id="6" name="Görbe összekötő 5"/>
          <p:cNvCxnSpPr>
            <a:stCxn id="4" idx="0"/>
          </p:cNvCxnSpPr>
          <p:nvPr/>
        </p:nvCxnSpPr>
        <p:spPr>
          <a:xfrm rot="16200000" flipV="1">
            <a:off x="6897144" y="2246858"/>
            <a:ext cx="714751" cy="3112165"/>
          </a:xfrm>
          <a:prstGeom prst="curved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spTree>
    <p:extLst>
      <p:ext uri="{BB962C8B-B14F-4D97-AF65-F5344CB8AC3E}">
        <p14:creationId xmlns:p14="http://schemas.microsoft.com/office/powerpoint/2010/main" val="1318228301"/>
      </p:ext>
    </p:extLst>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Miért is lenne jó a </a:t>
            </a:r>
            <a:r>
              <a:rPr lang="hu-HU" dirty="0" smtClean="0">
                <a:solidFill>
                  <a:schemeClr val="bg1"/>
                </a:solidFill>
              </a:rPr>
              <a:t>WCMS</a:t>
            </a:r>
            <a:r>
              <a:rPr lang="hu-HU" dirty="0" smtClean="0"/>
              <a:t> rendszer?</a:t>
            </a:r>
            <a:endParaRPr lang="hu-HU" dirty="0"/>
          </a:p>
        </p:txBody>
      </p:sp>
      <p:sp>
        <p:nvSpPr>
          <p:cNvPr id="3" name="Tartalom helye 2"/>
          <p:cNvSpPr>
            <a:spLocks noGrp="1"/>
          </p:cNvSpPr>
          <p:nvPr>
            <p:ph idx="1"/>
          </p:nvPr>
        </p:nvSpPr>
        <p:spPr>
          <a:xfrm>
            <a:off x="680321" y="2336873"/>
            <a:ext cx="9613861" cy="4169944"/>
          </a:xfrm>
        </p:spPr>
        <p:txBody>
          <a:bodyPr/>
          <a:lstStyle/>
          <a:p>
            <a:r>
              <a:rPr lang="hu-HU" dirty="0" smtClean="0"/>
              <a:t>Miért is jó nekem a </a:t>
            </a:r>
            <a:r>
              <a:rPr lang="hu-HU" dirty="0" smtClean="0">
                <a:solidFill>
                  <a:schemeClr val="tx1"/>
                </a:solidFill>
              </a:rPr>
              <a:t>WCMS</a:t>
            </a:r>
            <a:r>
              <a:rPr lang="hu-HU" dirty="0" smtClean="0"/>
              <a:t>?</a:t>
            </a:r>
          </a:p>
          <a:p>
            <a:pPr lvl="1"/>
            <a:r>
              <a:rPr lang="hu-HU" dirty="0" smtClean="0"/>
              <a:t>Egyszerűsíti a munkámat</a:t>
            </a:r>
          </a:p>
          <a:p>
            <a:pPr lvl="1"/>
            <a:r>
              <a:rPr lang="hu-HU" dirty="0" smtClean="0"/>
              <a:t>Kevesebb kódírás</a:t>
            </a:r>
          </a:p>
          <a:p>
            <a:pPr lvl="1"/>
            <a:r>
              <a:rPr lang="hu-HU" dirty="0" smtClean="0"/>
              <a:t>Könnyebb tartalomfeltöltés</a:t>
            </a:r>
          </a:p>
          <a:p>
            <a:pPr lvl="1"/>
            <a:endParaRPr lang="hu-HU" dirty="0" smtClean="0"/>
          </a:p>
          <a:p>
            <a:pPr lvl="1"/>
            <a:endParaRPr lang="hu-HU" dirty="0"/>
          </a:p>
        </p:txBody>
      </p:sp>
      <p:pic>
        <p:nvPicPr>
          <p:cNvPr id="4" name="Tartalom hely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908" y="753228"/>
            <a:ext cx="1029049" cy="1029049"/>
          </a:xfrm>
          <a:prstGeom prst="rect">
            <a:avLst/>
          </a:prstGeom>
        </p:spPr>
      </p:pic>
      <p:pic>
        <p:nvPicPr>
          <p:cNvPr id="1026" name="Picture 2" descr="http://webservices.fit.edu/documentation/images/wcm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05389">
            <a:off x="7358411" y="3990725"/>
            <a:ext cx="42862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08248"/>
      </p:ext>
    </p:extLst>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687</TotalTime>
  <Words>1495</Words>
  <Application>Microsoft Office PowerPoint</Application>
  <PresentationFormat>Szélesvásznú</PresentationFormat>
  <Paragraphs>166</Paragraphs>
  <Slides>24</Slides>
  <Notes>24</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24</vt:i4>
      </vt:variant>
    </vt:vector>
  </HeadingPairs>
  <TitlesOfParts>
    <vt:vector size="28" baseType="lpstr">
      <vt:lpstr>Arial</vt:lpstr>
      <vt:lpstr>Calibri</vt:lpstr>
      <vt:lpstr>Trebuchet MS</vt:lpstr>
      <vt:lpstr>Berlin</vt:lpstr>
      <vt:lpstr>Ez az én művem: Papercraft</vt:lpstr>
      <vt:lpstr>Ötlet</vt:lpstr>
      <vt:lpstr>PowerPoint bemutató</vt:lpstr>
      <vt:lpstr>Munkafolyamat</vt:lpstr>
      <vt:lpstr>WCMS vs HTML/CSS</vt:lpstr>
      <vt:lpstr>Szükséges programok</vt:lpstr>
      <vt:lpstr>Weblap</vt:lpstr>
      <vt:lpstr>Weblap + PHP</vt:lpstr>
      <vt:lpstr>Miért is lenne jó a WCMS rendszer?</vt:lpstr>
      <vt:lpstr>A WCMS rendszer</vt:lpstr>
      <vt:lpstr>WCMS követelmények</vt:lpstr>
      <vt:lpstr>Programkód igazítás WCMS-hez</vt:lpstr>
      <vt:lpstr>PHP és WCMS</vt:lpstr>
      <vt:lpstr>Mit tartalmaz egy „Area”?</vt:lpstr>
      <vt:lpstr>Oldal felosztása</vt:lpstr>
      <vt:lpstr>Header Area</vt:lpstr>
      <vt:lpstr>Body Area</vt:lpstr>
      <vt:lpstr>Footer Area</vt:lpstr>
      <vt:lpstr>Sablon elemek</vt:lpstr>
      <vt:lpstr>És elkészült a weboldal!</vt:lpstr>
      <vt:lpstr>Kérdések:</vt:lpstr>
      <vt:lpstr>Feladat: weboldal készítés</vt:lpstr>
      <vt:lpstr>Felhasznált irodalom:</vt:lpstr>
      <vt:lpstr>Köszönöm a figyelmet!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pc1</dc:creator>
  <cp:lastModifiedBy>pc1</cp:lastModifiedBy>
  <cp:revision>30</cp:revision>
  <dcterms:created xsi:type="dcterms:W3CDTF">2015-01-05T23:11:42Z</dcterms:created>
  <dcterms:modified xsi:type="dcterms:W3CDTF">2015-01-09T17:38:26Z</dcterms:modified>
</cp:coreProperties>
</file>