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52641-BF7D-4BC2-83CA-352C91E725FA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22CE5-AC4C-46E4-AC73-3227FBA21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54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7C60BB-A119-498D-BEAF-25D613F1C00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09F9485-8418-4859-9CE9-1163A5F6AD8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IOS_8" TargetMode="External"/><Relationship Id="rId3" Type="http://schemas.openxmlformats.org/officeDocument/2006/relationships/hyperlink" Target="http://hu.wikipedia.org/wiki/2014" TargetMode="External"/><Relationship Id="rId7" Type="http://schemas.openxmlformats.org/officeDocument/2006/relationships/hyperlink" Target="http://hu.wikipedia.org/w/index.php?title=Ppi&amp;action=edit&amp;redlink=1" TargetMode="External"/><Relationship Id="rId2" Type="http://schemas.openxmlformats.org/officeDocument/2006/relationships/hyperlink" Target="http://hu.wikipedia.org/wiki/Apple_Inc.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.wikipedia.org/wiki/K%C3%A9ppont" TargetMode="External"/><Relationship Id="rId5" Type="http://schemas.openxmlformats.org/officeDocument/2006/relationships/hyperlink" Target="http://hu.wikipedia.org/wiki/H%C3%BCvelyk_(m%C3%A9rt%C3%A9kegys%C3%A9g)" TargetMode="External"/><Relationship Id="rId4" Type="http://schemas.openxmlformats.org/officeDocument/2006/relationships/hyperlink" Target="http://hu.wikipedia.org/wiki/Szeptember_19." TargetMode="External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Apple_Inc." TargetMode="External"/><Relationship Id="rId7" Type="http://schemas.openxmlformats.org/officeDocument/2006/relationships/slide" Target="slide2.xml"/><Relationship Id="rId2" Type="http://schemas.openxmlformats.org/officeDocument/2006/relationships/hyperlink" Target="http://hu.wikipedia.org/wiki/IPhone_6_Plu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hu/imghp?hl=hu&amp;ei=H_uwVPiyHMjZO6uOgNAG&amp;ved=0CAMQqi4oAg" TargetMode="External"/><Relationship Id="rId5" Type="http://schemas.openxmlformats.org/officeDocument/2006/relationships/hyperlink" Target="https://www.apple.com/hu/iphone-6/" TargetMode="External"/><Relationship Id="rId4" Type="http://schemas.openxmlformats.org/officeDocument/2006/relationships/hyperlink" Target="http://hu.wikipedia.org/wiki/IPhone_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%C3%89rint%C5%91k%C3%A9perny%C5%91" TargetMode="External"/><Relationship Id="rId3" Type="http://schemas.openxmlformats.org/officeDocument/2006/relationships/hyperlink" Target="http://hu.wikipedia.org/w/index.php?title=Ppi&amp;action=edit&amp;redlink=1" TargetMode="External"/><Relationship Id="rId7" Type="http://schemas.openxmlformats.org/officeDocument/2006/relationships/hyperlink" Target="http://hu.wikipedia.org/wiki/Multi-touch" TargetMode="External"/><Relationship Id="rId12" Type="http://schemas.openxmlformats.org/officeDocument/2006/relationships/slide" Target="slide2.xml"/><Relationship Id="rId2" Type="http://schemas.openxmlformats.org/officeDocument/2006/relationships/hyperlink" Target="http://hu.wikipedia.org/wiki/K%C3%A9ppo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.wikipedia.org/wiki/IOS_7" TargetMode="External"/><Relationship Id="rId11" Type="http://schemas.openxmlformats.org/officeDocument/2006/relationships/hyperlink" Target="http://hu.wikipedia.org/wiki/IPhone_5s#cite_note-anandtech_5S_review-1" TargetMode="External"/><Relationship Id="rId5" Type="http://schemas.openxmlformats.org/officeDocument/2006/relationships/hyperlink" Target="http://hu.wikipedia.org/wiki/H%C3%BCvelyk_(m%C3%A9rt%C3%A9kegys%C3%A9g)" TargetMode="External"/><Relationship Id="rId10" Type="http://schemas.openxmlformats.org/officeDocument/2006/relationships/hyperlink" Target="http://hu.wikipedia.org/wiki/Random_access_memory" TargetMode="External"/><Relationship Id="rId4" Type="http://schemas.openxmlformats.org/officeDocument/2006/relationships/hyperlink" Target="http://hu.wikipedia.org/wiki/IOS_8" TargetMode="External"/><Relationship Id="rId9" Type="http://schemas.openxmlformats.org/officeDocument/2006/relationships/hyperlink" Target="http://hu.wikipedia.org/w/index.php?title=LPDDR3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hu-HU" dirty="0" err="1" smtClean="0"/>
              <a:t>IPhone</a:t>
            </a:r>
            <a:r>
              <a:rPr lang="hu-HU" dirty="0" smtClean="0"/>
              <a:t> 6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350696" cy="1752600"/>
          </a:xfrm>
        </p:spPr>
        <p:txBody>
          <a:bodyPr/>
          <a:lstStyle/>
          <a:p>
            <a:r>
              <a:rPr lang="hu-HU" dirty="0" smtClean="0"/>
              <a:t>Az Apple új telefonjának a bemutatása….. kicsit másképp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27784" y="428928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 </a:t>
            </a:r>
            <a:r>
              <a:rPr lang="hu-HU" dirty="0" err="1" smtClean="0"/>
              <a:t>Holczmann</a:t>
            </a:r>
            <a:r>
              <a:rPr lang="hu-HU" dirty="0" smtClean="0"/>
              <a:t> Tamás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83768" y="48691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Felkészítő tanár:Ravasz </a:t>
            </a:r>
            <a:r>
              <a:rPr lang="hu-HU" dirty="0" err="1" smtClean="0"/>
              <a:t>Imrené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331640" y="537086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Iskola:Herendi Német Nemzetiségi Nyelvoktató Általános Iskola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846187" y="583662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8440 Herend Iskola U. 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182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67744" y="105273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Marketinges </a:t>
            </a:r>
            <a:r>
              <a:rPr lang="hu-HU" sz="3600" dirty="0" err="1" smtClean="0"/>
              <a:t>P.o.S</a:t>
            </a:r>
            <a:r>
              <a:rPr lang="hu-HU" sz="3600" dirty="0" smtClean="0"/>
              <a:t>.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899592" y="20608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Az </a:t>
            </a:r>
            <a:r>
              <a:rPr lang="hu-HU" dirty="0" err="1"/>
              <a:t>iPhone</a:t>
            </a:r>
            <a:r>
              <a:rPr lang="hu-HU" dirty="0"/>
              <a:t> 6 nem csupán méretében nagyobb – minden </a:t>
            </a:r>
            <a:r>
              <a:rPr lang="hu-HU" dirty="0" smtClean="0"/>
              <a:t>szempontból (talán) </a:t>
            </a:r>
            <a:r>
              <a:rPr lang="hu-HU" dirty="0"/>
              <a:t>jobb. Szélesebb, ugyanakkor jóval </a:t>
            </a:r>
            <a:r>
              <a:rPr lang="hu-HU" dirty="0" smtClean="0"/>
              <a:t>drágább 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9592" y="321297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Sima </a:t>
            </a:r>
            <a:r>
              <a:rPr lang="hu-HU" dirty="0"/>
              <a:t>fémborítása hézagmentesen illeszkedik az új Retina HD </a:t>
            </a:r>
            <a:r>
              <a:rPr lang="hu-HU" dirty="0" smtClean="0"/>
              <a:t>kijelzőre. Esetleg még a falra is feltapad…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03606" y="465561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Az új és egyedi </a:t>
            </a:r>
            <a:r>
              <a:rPr lang="hu-HU" dirty="0" err="1" smtClean="0"/>
              <a:t>iOS</a:t>
            </a:r>
            <a:r>
              <a:rPr lang="hu-HU" dirty="0" smtClean="0"/>
              <a:t> 8 rendszer(Ami az 5S-en is már működik :I) a telefont egyszerűvé,mégis nagyszerűvé teszi.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236296" y="5578940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2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13414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013167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Megéri az a „Plus”?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87624" y="2708920"/>
            <a:ext cx="33843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iPhone</a:t>
            </a:r>
            <a:r>
              <a:rPr lang="hu-HU" dirty="0"/>
              <a:t> 6</a:t>
            </a:r>
          </a:p>
          <a:p>
            <a:r>
              <a:rPr lang="hu-HU" dirty="0"/>
              <a:t>4,7 hüvelykes – induló ár:</a:t>
            </a:r>
            <a:r>
              <a:rPr lang="hu-HU" sz="2400" dirty="0"/>
              <a:t>220 990 Ft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76056" y="2708919"/>
            <a:ext cx="25922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iPhone</a:t>
            </a:r>
            <a:r>
              <a:rPr lang="hu-HU" dirty="0"/>
              <a:t> 6 Plus</a:t>
            </a:r>
          </a:p>
          <a:p>
            <a:r>
              <a:rPr lang="hu-HU" dirty="0"/>
              <a:t>5,</a:t>
            </a:r>
            <a:r>
              <a:rPr lang="hu-HU" dirty="0" err="1"/>
              <a:t>5</a:t>
            </a:r>
            <a:r>
              <a:rPr lang="hu-HU" dirty="0"/>
              <a:t> hüvelykes – induló ár:</a:t>
            </a:r>
            <a:r>
              <a:rPr lang="hu-HU" sz="2400" dirty="0"/>
              <a:t>253 990 Ft</a:t>
            </a:r>
          </a:p>
          <a:p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 flipV="1">
            <a:off x="3779912" y="2492896"/>
            <a:ext cx="936104" cy="7920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779912" y="3284984"/>
            <a:ext cx="1008112" cy="5040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uszjel 8"/>
          <p:cNvSpPr/>
          <p:nvPr/>
        </p:nvSpPr>
        <p:spPr>
          <a:xfrm>
            <a:off x="4139952" y="3140968"/>
            <a:ext cx="144016" cy="21428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4309864" y="3109029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33.000 </a:t>
            </a:r>
            <a:r>
              <a:rPr lang="hu-HU" sz="1000" dirty="0" err="1" smtClean="0"/>
              <a:t>ft</a:t>
            </a:r>
            <a:endParaRPr lang="hu-HU" sz="1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979712" y="49411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33.000 </a:t>
            </a:r>
            <a:r>
              <a:rPr lang="hu-HU" dirty="0" err="1" smtClean="0"/>
              <a:t>ft-ért</a:t>
            </a:r>
            <a:r>
              <a:rPr lang="hu-HU" dirty="0" smtClean="0"/>
              <a:t>? IGEN.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56104"/>
            <a:ext cx="3883386" cy="2908791"/>
          </a:xfrm>
          <a:prstGeom prst="rect">
            <a:avLst/>
          </a:prstGeom>
        </p:spPr>
      </p:pic>
      <p:cxnSp>
        <p:nvCxnSpPr>
          <p:cNvPr id="15" name="Egyenes összekötő nyíllal 14"/>
          <p:cNvCxnSpPr/>
          <p:nvPr/>
        </p:nvCxnSpPr>
        <p:spPr>
          <a:xfrm>
            <a:off x="5436096" y="4941168"/>
            <a:ext cx="648072" cy="3693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4962990" y="4653136"/>
            <a:ext cx="6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BIG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53208" y="505336"/>
            <a:ext cx="1818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3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95259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35596" y="83845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Perifériák a </a:t>
            </a:r>
            <a:r>
              <a:rPr lang="hu-HU" sz="3600" dirty="0" err="1" smtClean="0"/>
              <a:t>Iphone</a:t>
            </a:r>
            <a:r>
              <a:rPr lang="hu-HU" sz="3600" dirty="0" smtClean="0"/>
              <a:t> 6-tal szemben</a:t>
            </a:r>
            <a:endParaRPr lang="hu-HU" sz="36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335433"/>
              </p:ext>
            </p:extLst>
          </p:nvPr>
        </p:nvGraphicFramePr>
        <p:xfrm>
          <a:off x="467544" y="1499997"/>
          <a:ext cx="2880320" cy="4904531"/>
        </p:xfrm>
        <a:graphic>
          <a:graphicData uri="http://schemas.openxmlformats.org/drawingml/2006/table">
            <a:tbl>
              <a:tblPr/>
              <a:tblGrid>
                <a:gridCol w="1034064"/>
                <a:gridCol w="1846256"/>
              </a:tblGrid>
              <a:tr h="2039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b="1" dirty="0" err="1">
                          <a:solidFill>
                            <a:srgbClr val="000000"/>
                          </a:solidFill>
                          <a:effectLst/>
                        </a:rPr>
                        <a:t>iPhone</a:t>
                      </a:r>
                      <a:r>
                        <a:rPr lang="hu-HU" sz="1000" b="1" dirty="0">
                          <a:solidFill>
                            <a:srgbClr val="000000"/>
                          </a:solidFill>
                          <a:effectLst/>
                        </a:rPr>
                        <a:t> 6 Plus</a:t>
                      </a:r>
                    </a:p>
                  </a:txBody>
                  <a:tcPr marL="25496" marR="25496" marT="25496" marB="2549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7846">
                <a:tc>
                  <a:txBody>
                    <a:bodyPr/>
                    <a:lstStyle/>
                    <a:p>
                      <a:pPr fontAlgn="t"/>
                      <a:r>
                        <a:rPr lang="hu-HU" sz="1000" b="1">
                          <a:effectLst/>
                        </a:rPr>
                        <a:t>Gyártó</a:t>
                      </a:r>
                      <a:endParaRPr lang="hu-HU" sz="1000">
                        <a:effectLst/>
                      </a:endParaRPr>
                    </a:p>
                  </a:txBody>
                  <a:tcPr marL="25496" marR="15297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u="none" strike="noStrike">
                          <a:solidFill>
                            <a:srgbClr val="0B0080"/>
                          </a:solidFill>
                          <a:effectLst/>
                          <a:hlinkClick r:id="rId2" tooltip="Apple Inc."/>
                        </a:rPr>
                        <a:t>Apple Inc.</a:t>
                      </a:r>
                      <a:endParaRPr lang="hu-HU" sz="1000">
                        <a:effectLst/>
                      </a:endParaRPr>
                    </a:p>
                  </a:txBody>
                  <a:tcPr marL="25496" marR="25496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4701">
                <a:tc>
                  <a:txBody>
                    <a:bodyPr/>
                    <a:lstStyle/>
                    <a:p>
                      <a:pPr fontAlgn="t"/>
                      <a:r>
                        <a:rPr lang="hu-HU" sz="1000" b="1">
                          <a:effectLst/>
                        </a:rPr>
                        <a:t>Forgalomban</a:t>
                      </a:r>
                      <a:endParaRPr lang="hu-HU" sz="1000">
                        <a:effectLst/>
                      </a:endParaRPr>
                    </a:p>
                  </a:txBody>
                  <a:tcPr marL="25496" marR="15297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u="none" strike="noStrike">
                          <a:solidFill>
                            <a:srgbClr val="0B0080"/>
                          </a:solidFill>
                          <a:effectLst/>
                          <a:hlinkClick r:id="rId3" tooltip="2014"/>
                        </a:rPr>
                        <a:t>2014</a:t>
                      </a:r>
                      <a:r>
                        <a:rPr lang="hu-HU" sz="1000">
                          <a:effectLst/>
                        </a:rPr>
                        <a:t>. </a:t>
                      </a:r>
                      <a:r>
                        <a:rPr lang="hu-HU" sz="1000" u="none" strike="noStrike">
                          <a:solidFill>
                            <a:srgbClr val="0B0080"/>
                          </a:solidFill>
                          <a:effectLst/>
                          <a:hlinkClick r:id="rId4" tooltip="Szeptember 19."/>
                        </a:rPr>
                        <a:t>szeptember 19.</a:t>
                      </a:r>
                      <a:endParaRPr lang="hu-HU" sz="1000">
                        <a:effectLst/>
                      </a:endParaRPr>
                    </a:p>
                  </a:txBody>
                  <a:tcPr marL="25496" marR="25496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78974">
                <a:tc>
                  <a:txBody>
                    <a:bodyPr/>
                    <a:lstStyle/>
                    <a:p>
                      <a:pPr fontAlgn="t"/>
                      <a:r>
                        <a:rPr lang="hu-HU" sz="1000" b="1">
                          <a:effectLst/>
                        </a:rPr>
                        <a:t>Képernyő/kijelző</a:t>
                      </a:r>
                      <a:endParaRPr lang="hu-HU" sz="1000">
                        <a:effectLst/>
                      </a:endParaRPr>
                    </a:p>
                  </a:txBody>
                  <a:tcPr marL="25496" marR="15297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>
                          <a:effectLst/>
                        </a:rPr>
                        <a:t>retina HD kijelző, 5,</a:t>
                      </a:r>
                      <a:r>
                        <a:rPr lang="hu-HU" sz="1000" dirty="0" err="1">
                          <a:effectLst/>
                        </a:rPr>
                        <a:t>5</a:t>
                      </a:r>
                      <a:r>
                        <a:rPr lang="hu-HU" sz="1000" dirty="0">
                          <a:effectLst/>
                        </a:rPr>
                        <a:t> </a:t>
                      </a:r>
                      <a:r>
                        <a:rPr lang="hu-HU" sz="1000" u="none" strike="noStrike" dirty="0">
                          <a:solidFill>
                            <a:srgbClr val="0B0080"/>
                          </a:solidFill>
                          <a:effectLst/>
                          <a:hlinkClick r:id="rId5" tooltip="Hüvelyk (mértékegység)"/>
                        </a:rPr>
                        <a:t>hüvelyk</a:t>
                      </a:r>
                      <a:r>
                        <a:rPr lang="hu-HU" sz="1000" dirty="0">
                          <a:effectLst/>
                        </a:rPr>
                        <a:t>, 1920×1080 </a:t>
                      </a:r>
                      <a:r>
                        <a:rPr lang="hu-HU" sz="1000" u="none" strike="noStrike" dirty="0">
                          <a:solidFill>
                            <a:srgbClr val="0B0080"/>
                          </a:solidFill>
                          <a:effectLst/>
                          <a:hlinkClick r:id="rId6" tooltip="Képpont"/>
                        </a:rPr>
                        <a:t>pixel</a:t>
                      </a:r>
                      <a:r>
                        <a:rPr lang="hu-HU" sz="1000" dirty="0">
                          <a:effectLst/>
                        </a:rPr>
                        <a:t>, 401 </a:t>
                      </a:r>
                      <a:r>
                        <a:rPr lang="hu-HU" sz="1000" u="none" strike="noStrike" dirty="0" err="1">
                          <a:solidFill>
                            <a:srgbClr val="A55858"/>
                          </a:solidFill>
                          <a:effectLst/>
                          <a:hlinkClick r:id="rId7" tooltip="Ppi (a lap nem létezik)"/>
                        </a:rPr>
                        <a:t>ppi</a:t>
                      </a:r>
                      <a:r>
                        <a:rPr lang="hu-HU" sz="1000" dirty="0">
                          <a:effectLst/>
                        </a:rPr>
                        <a:t>,</a:t>
                      </a:r>
                    </a:p>
                  </a:txBody>
                  <a:tcPr marL="25496" marR="25496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85265">
                <a:tc>
                  <a:txBody>
                    <a:bodyPr/>
                    <a:lstStyle/>
                    <a:p>
                      <a:pPr fontAlgn="t"/>
                      <a:r>
                        <a:rPr lang="hu-HU" sz="1000" b="1">
                          <a:effectLst/>
                        </a:rPr>
                        <a:t>Kamera</a:t>
                      </a:r>
                      <a:endParaRPr lang="hu-HU" sz="1000">
                        <a:effectLst/>
                      </a:endParaRPr>
                    </a:p>
                  </a:txBody>
                  <a:tcPr marL="25496" marR="15297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>
                          <a:effectLst/>
                        </a:rPr>
                        <a:t>8 megapixel, optikai </a:t>
                      </a:r>
                      <a:r>
                        <a:rPr lang="hu-HU" sz="1000" dirty="0" err="1">
                          <a:effectLst/>
                        </a:rPr>
                        <a:t>képstabilizátor</a:t>
                      </a:r>
                      <a:endParaRPr lang="hu-HU" sz="1000" dirty="0">
                        <a:effectLst/>
                      </a:endParaRPr>
                    </a:p>
                  </a:txBody>
                  <a:tcPr marL="25496" marR="25496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4701">
                <a:tc>
                  <a:txBody>
                    <a:bodyPr/>
                    <a:lstStyle/>
                    <a:p>
                      <a:pPr fontAlgn="t"/>
                      <a:r>
                        <a:rPr lang="hu-HU" sz="1000" b="1">
                          <a:effectLst/>
                        </a:rPr>
                        <a:t>Operációs rendszer</a:t>
                      </a:r>
                      <a:endParaRPr lang="hu-HU" sz="1000">
                        <a:effectLst/>
                      </a:endParaRPr>
                    </a:p>
                  </a:txBody>
                  <a:tcPr marL="25496" marR="15297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u="none" strike="noStrike">
                          <a:solidFill>
                            <a:srgbClr val="0B0080"/>
                          </a:solidFill>
                          <a:effectLst/>
                          <a:hlinkClick r:id="rId8" tooltip="IOS 8"/>
                        </a:rPr>
                        <a:t>iOS 8</a:t>
                      </a:r>
                      <a:endParaRPr lang="hu-HU" sz="1000">
                        <a:effectLst/>
                      </a:endParaRPr>
                    </a:p>
                  </a:txBody>
                  <a:tcPr marL="25496" marR="25496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4701">
                <a:tc>
                  <a:txBody>
                    <a:bodyPr/>
                    <a:lstStyle/>
                    <a:p>
                      <a:pPr fontAlgn="t"/>
                      <a:r>
                        <a:rPr lang="hu-HU" sz="1000" b="1">
                          <a:effectLst/>
                        </a:rPr>
                        <a:t>Processzor</a:t>
                      </a:r>
                      <a:endParaRPr lang="hu-HU" sz="1000">
                        <a:effectLst/>
                      </a:endParaRPr>
                    </a:p>
                  </a:txBody>
                  <a:tcPr marL="25496" marR="15297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>
                          <a:effectLst/>
                        </a:rPr>
                        <a:t>A8, négymagos</a:t>
                      </a:r>
                    </a:p>
                  </a:txBody>
                  <a:tcPr marL="25496" marR="25496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4701">
                <a:tc>
                  <a:txBody>
                    <a:bodyPr/>
                    <a:lstStyle/>
                    <a:p>
                      <a:pPr fontAlgn="t"/>
                      <a:r>
                        <a:rPr lang="hu-HU" sz="1000" b="1">
                          <a:effectLst/>
                        </a:rPr>
                        <a:t>Tárhely</a:t>
                      </a:r>
                      <a:endParaRPr lang="hu-HU" sz="1000">
                        <a:effectLst/>
                      </a:endParaRPr>
                    </a:p>
                  </a:txBody>
                  <a:tcPr marL="25496" marR="15297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>
                          <a:effectLst/>
                        </a:rPr>
                        <a:t>16, 64, 128 GB</a:t>
                      </a:r>
                    </a:p>
                  </a:txBody>
                  <a:tcPr marL="25496" marR="25496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4701">
                <a:tc>
                  <a:txBody>
                    <a:bodyPr/>
                    <a:lstStyle/>
                    <a:p>
                      <a:pPr fontAlgn="t"/>
                      <a:r>
                        <a:rPr lang="hu-HU" sz="1000" b="1">
                          <a:effectLst/>
                        </a:rPr>
                        <a:t>Akkumulátor</a:t>
                      </a:r>
                      <a:endParaRPr lang="hu-HU" sz="1000">
                        <a:effectLst/>
                      </a:endParaRPr>
                    </a:p>
                  </a:txBody>
                  <a:tcPr marL="25496" marR="15297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000">
                          <a:effectLst/>
                        </a:rPr>
                        <a:t>2915 mAh (várhatóan)</a:t>
                      </a:r>
                    </a:p>
                  </a:txBody>
                  <a:tcPr marL="25496" marR="25496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91555">
                <a:tc>
                  <a:txBody>
                    <a:bodyPr/>
                    <a:lstStyle/>
                    <a:p>
                      <a:pPr fontAlgn="t"/>
                      <a:r>
                        <a:rPr lang="hu-HU" sz="1000" b="1">
                          <a:effectLst/>
                        </a:rPr>
                        <a:t>Méretek</a:t>
                      </a:r>
                      <a:endParaRPr lang="hu-HU" sz="1000">
                        <a:effectLst/>
                      </a:endParaRPr>
                    </a:p>
                  </a:txBody>
                  <a:tcPr marL="25496" marR="15297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sz="1000">
                          <a:effectLst/>
                        </a:rPr>
                        <a:t>158,1 x 77,8 x 7,1 mm</a:t>
                      </a:r>
                    </a:p>
                  </a:txBody>
                  <a:tcPr marL="25496" marR="25496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7846">
                <a:tc>
                  <a:txBody>
                    <a:bodyPr/>
                    <a:lstStyle/>
                    <a:p>
                      <a:pPr fontAlgn="t"/>
                      <a:r>
                        <a:rPr lang="hu-HU" sz="1000" b="1">
                          <a:effectLst/>
                        </a:rPr>
                        <a:t>Tömeg</a:t>
                      </a:r>
                      <a:endParaRPr lang="hu-HU" sz="1000">
                        <a:effectLst/>
                      </a:endParaRPr>
                    </a:p>
                  </a:txBody>
                  <a:tcPr marL="25496" marR="15297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sz="1000">
                          <a:effectLst/>
                        </a:rPr>
                        <a:t>172 g</a:t>
                      </a:r>
                    </a:p>
                  </a:txBody>
                  <a:tcPr marL="25496" marR="25496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7846">
                <a:tc gridSpan="2">
                  <a:txBody>
                    <a:bodyPr/>
                    <a:lstStyle/>
                    <a:p>
                      <a:endParaRPr lang="hu-HU" sz="1000" dirty="0">
                        <a:effectLst/>
                      </a:endParaRPr>
                    </a:p>
                  </a:txBody>
                  <a:tcPr marL="25496" marR="25496" marT="25496" marB="2549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78263" y="137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81422"/>
              </p:ext>
            </p:extLst>
          </p:nvPr>
        </p:nvGraphicFramePr>
        <p:xfrm>
          <a:off x="6300191" y="1484784"/>
          <a:ext cx="2460013" cy="4920207"/>
        </p:xfrm>
        <a:graphic>
          <a:graphicData uri="http://schemas.openxmlformats.org/drawingml/2006/table">
            <a:tbl>
              <a:tblPr/>
              <a:tblGrid>
                <a:gridCol w="905970"/>
                <a:gridCol w="1554043"/>
              </a:tblGrid>
              <a:tr h="2374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900" b="1">
                          <a:solidFill>
                            <a:srgbClr val="000000"/>
                          </a:solidFill>
                          <a:effectLst/>
                        </a:rPr>
                        <a:t>iPhone 6</a:t>
                      </a:r>
                    </a:p>
                  </a:txBody>
                  <a:tcPr marL="24258" marR="24258" marT="24258" marB="2425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88241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Gyártó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 u="none" strike="noStrike">
                          <a:solidFill>
                            <a:srgbClr val="0B0080"/>
                          </a:solidFill>
                          <a:effectLst/>
                          <a:hlinkClick r:id="rId2" tooltip="Apple Inc."/>
                        </a:rPr>
                        <a:t>Apple Inc.</a:t>
                      </a:r>
                      <a:endParaRPr lang="hu-HU" sz="900">
                        <a:effectLst/>
                      </a:endParaRP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Forgalomban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 u="none" strike="noStrike">
                          <a:solidFill>
                            <a:srgbClr val="0B0080"/>
                          </a:solidFill>
                          <a:effectLst/>
                          <a:hlinkClick r:id="rId3" tooltip="2014"/>
                        </a:rPr>
                        <a:t>2014</a:t>
                      </a:r>
                      <a:r>
                        <a:rPr lang="hu-HU" sz="900">
                          <a:effectLst/>
                        </a:rPr>
                        <a:t>. </a:t>
                      </a:r>
                      <a:r>
                        <a:rPr lang="hu-HU" sz="900" u="none" strike="noStrike">
                          <a:solidFill>
                            <a:srgbClr val="0B0080"/>
                          </a:solidFill>
                          <a:effectLst/>
                          <a:hlinkClick r:id="rId4" tooltip="Szeptember 19."/>
                        </a:rPr>
                        <a:t>szeptember 19.</a:t>
                      </a:r>
                      <a:endParaRPr lang="hu-HU" sz="900">
                        <a:effectLst/>
                      </a:endParaRP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26593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Képernyő/kijelző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retina HD kijelző, 4,7 </a:t>
                      </a:r>
                      <a:r>
                        <a:rPr lang="hu-HU" sz="900" u="none" strike="noStrike">
                          <a:solidFill>
                            <a:srgbClr val="0B0080"/>
                          </a:solidFill>
                          <a:effectLst/>
                          <a:hlinkClick r:id="rId5" tooltip="Hüvelyk (mértékegység)"/>
                        </a:rPr>
                        <a:t>hüvelyk</a:t>
                      </a:r>
                      <a:r>
                        <a:rPr lang="hu-HU" sz="900">
                          <a:effectLst/>
                        </a:rPr>
                        <a:t>, 1334×750 </a:t>
                      </a:r>
                      <a:r>
                        <a:rPr lang="hu-HU" sz="900" u="none" strike="noStrike">
                          <a:solidFill>
                            <a:srgbClr val="0B0080"/>
                          </a:solidFill>
                          <a:effectLst/>
                          <a:hlinkClick r:id="rId6" tooltip="Képpont"/>
                        </a:rPr>
                        <a:t>pixel</a:t>
                      </a:r>
                      <a:r>
                        <a:rPr lang="hu-HU" sz="900">
                          <a:effectLst/>
                        </a:rPr>
                        <a:t>, 326 </a:t>
                      </a:r>
                      <a:r>
                        <a:rPr lang="hu-HU" sz="900" u="none" strike="noStrike">
                          <a:solidFill>
                            <a:srgbClr val="A55858"/>
                          </a:solidFill>
                          <a:effectLst/>
                          <a:hlinkClick r:id="rId7" tooltip="Ppi (a lap nem létezik)"/>
                        </a:rPr>
                        <a:t>ppi</a:t>
                      </a:r>
                      <a:r>
                        <a:rPr lang="hu-HU" sz="900">
                          <a:effectLst/>
                        </a:rPr>
                        <a:t>,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Kamera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8 megapixel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Operációs rendszer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 u="none" strike="noStrike">
                          <a:solidFill>
                            <a:srgbClr val="0B0080"/>
                          </a:solidFill>
                          <a:effectLst/>
                          <a:hlinkClick r:id="rId8" tooltip="IOS 8"/>
                        </a:rPr>
                        <a:t>iOS 8</a:t>
                      </a:r>
                      <a:endParaRPr lang="hu-HU" sz="900">
                        <a:effectLst/>
                      </a:endParaRP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Processzor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A8, kétmagos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8241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Memória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1GB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Tárhely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16, 64, 128 GB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Akkumulátor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1810 mAh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Méretek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sz="900">
                          <a:effectLst/>
                        </a:rPr>
                        <a:t>138,1 x 67 x 6,9 mm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8241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Tömeg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sz="900">
                          <a:effectLst/>
                        </a:rPr>
                        <a:t>129 g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07417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Hallókészülék-kompatibilitás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Igen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8241">
                <a:tc gridSpan="2">
                  <a:txBody>
                    <a:bodyPr/>
                    <a:lstStyle/>
                    <a:p>
                      <a:endParaRPr lang="hu-HU" sz="900" dirty="0">
                        <a:effectLst/>
                      </a:endParaRP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116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3419872" y="2420888"/>
            <a:ext cx="2664296" cy="1440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4067944" y="177455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0,8 hüvelykel nagyobb képernyő, </a:t>
            </a:r>
            <a:r>
              <a:rPr lang="hu-HU" sz="1200" dirty="0" err="1" smtClean="0"/>
              <a:t>Full</a:t>
            </a:r>
            <a:r>
              <a:rPr lang="hu-HU" sz="1200" dirty="0" smtClean="0"/>
              <a:t> HD+75-tel több </a:t>
            </a:r>
            <a:r>
              <a:rPr lang="hu-HU" sz="1200" dirty="0" err="1" smtClean="0"/>
              <a:t>ppi</a:t>
            </a:r>
            <a:r>
              <a:rPr lang="hu-HU" sz="1200" dirty="0" smtClean="0"/>
              <a:t> </a:t>
            </a:r>
            <a:endParaRPr lang="hu-HU" sz="1200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3347864" y="3573016"/>
            <a:ext cx="2880320" cy="2160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3959019" y="310076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8 megapixel marad, és „Plus” o. </a:t>
            </a:r>
            <a:r>
              <a:rPr lang="hu-HU" sz="1200" dirty="0" err="1" smtClean="0"/>
              <a:t>képstabilizátor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599892" y="468449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Akkumlátor</a:t>
            </a:r>
            <a:r>
              <a:rPr lang="hu-HU" dirty="0" smtClean="0"/>
              <a:t> nagyobb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577059" y="5257530"/>
            <a:ext cx="283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Telefon mérete nagyobb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59019" y="5805264"/>
            <a:ext cx="1773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9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55591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089"/>
            <a:ext cx="1511371" cy="113055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06" y="3429000"/>
            <a:ext cx="2808312" cy="300273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77528"/>
            <a:ext cx="1974420" cy="1105675"/>
          </a:xfrm>
          <a:prstGeom prst="rect">
            <a:avLst/>
          </a:prstGeom>
        </p:spPr>
      </p:pic>
      <p:sp>
        <p:nvSpPr>
          <p:cNvPr id="5" name="Pluszjel 4"/>
          <p:cNvSpPr/>
          <p:nvPr/>
        </p:nvSpPr>
        <p:spPr>
          <a:xfrm>
            <a:off x="2267744" y="4725144"/>
            <a:ext cx="576064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gyenlő 5"/>
          <p:cNvSpPr/>
          <p:nvPr/>
        </p:nvSpPr>
        <p:spPr>
          <a:xfrm>
            <a:off x="4788024" y="4725144"/>
            <a:ext cx="864096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4739" y="628977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Tehát…</a:t>
            </a:r>
            <a:endParaRPr lang="hu-HU" sz="4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55576" y="184482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Megéri a +33.000 </a:t>
            </a:r>
            <a:r>
              <a:rPr lang="hu-HU" dirty="0" err="1" smtClean="0"/>
              <a:t>ft-ot</a:t>
            </a:r>
            <a:r>
              <a:rPr lang="hu-HU" dirty="0" smtClean="0"/>
              <a:t>? IGEN. Ha már valaki költ rá,akkor </a:t>
            </a:r>
            <a:r>
              <a:rPr lang="hu-HU" dirty="0" err="1" smtClean="0"/>
              <a:t>Plus-ot</a:t>
            </a:r>
            <a:r>
              <a:rPr lang="hu-HU" dirty="0" smtClean="0"/>
              <a:t> vegyen,mivel nem túl sok ráfizetéssel szebb nagyobb képernyőt és nagyobb élettartalmú </a:t>
            </a:r>
            <a:r>
              <a:rPr lang="hu-HU" dirty="0" err="1" smtClean="0"/>
              <a:t>akkumlátort</a:t>
            </a:r>
            <a:r>
              <a:rPr lang="hu-HU" dirty="0" smtClean="0"/>
              <a:t> kapunk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092280" y="753553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5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60965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105273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Összegzés</a:t>
            </a:r>
            <a:endParaRPr lang="hu-HU" sz="4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3508" y="206084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Alma félmunkát végzett,mivel a nagyobb és szebb képernyő( még mindig csak ezt tudom felhozni) nem a legnagyobb újítás,láttunk már sok szép képernyőt( pl. a Sony Z3-mas a gyönyörű kép mellett még jobb kamerával is rendelkezik).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3508" y="4293096"/>
            <a:ext cx="67687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DE! Attól még az </a:t>
            </a:r>
            <a:r>
              <a:rPr lang="hu-HU" sz="2800" dirty="0" err="1" smtClean="0"/>
              <a:t>Iphone</a:t>
            </a:r>
            <a:r>
              <a:rPr lang="hu-HU" sz="2800" dirty="0" smtClean="0"/>
              <a:t> 6 egy nagyon jó választás, ha van elég pénzünk. 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164288" y="476672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2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08679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1044143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Kérdések!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79501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Ki(k) alapították az Apple-t?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242088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</a:t>
            </a:r>
            <a:r>
              <a:rPr lang="hu-HU" sz="2000" dirty="0" smtClean="0">
                <a:hlinkClick r:id="rId2" action="ppaction://hlinksldjump"/>
              </a:rPr>
              <a:t>, Steve </a:t>
            </a:r>
            <a:r>
              <a:rPr lang="hu-HU" sz="2000" dirty="0" err="1" smtClean="0">
                <a:hlinkClick r:id="rId2" action="ppaction://hlinksldjump"/>
              </a:rPr>
              <a:t>Jobs</a:t>
            </a:r>
            <a:r>
              <a:rPr lang="hu-HU" sz="2000" dirty="0" smtClean="0">
                <a:hlinkClick r:id="rId2" action="ppaction://hlinksldjump"/>
              </a:rPr>
              <a:t> és Steve </a:t>
            </a:r>
            <a:r>
              <a:rPr lang="hu-HU" sz="2000" dirty="0" err="1" smtClean="0">
                <a:hlinkClick r:id="rId2" action="ppaction://hlinksldjump"/>
              </a:rPr>
              <a:t>Wozniak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840088" y="2420888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hlinkClick r:id="rId3" action="ppaction://hlinksldjump"/>
              </a:rPr>
              <a:t>B,Steve Job és Arnold Schwarzenegger.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88224" y="249289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hlinkClick r:id="rId3" action="ppaction://hlinksldjump"/>
              </a:rPr>
              <a:t>C,</a:t>
            </a:r>
            <a:r>
              <a:rPr lang="hu-HU" sz="2400" dirty="0" err="1" smtClean="0">
                <a:hlinkClick r:id="rId3" action="ppaction://hlinksldjump"/>
              </a:rPr>
              <a:t>Holczmann</a:t>
            </a:r>
            <a:r>
              <a:rPr lang="hu-HU" sz="2400" dirty="0" smtClean="0">
                <a:hlinkClick r:id="rId3" action="ppaction://hlinksldjump"/>
              </a:rPr>
              <a:t> Tamás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39552" y="400506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Mikor Mutatták be az </a:t>
            </a:r>
            <a:r>
              <a:rPr lang="hu-HU" sz="2400" dirty="0" err="1" smtClean="0"/>
              <a:t>Iphone</a:t>
            </a:r>
            <a:r>
              <a:rPr lang="hu-HU" sz="2400" dirty="0" smtClean="0"/>
              <a:t> 6-ot?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5536" y="486916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A. </a:t>
            </a:r>
            <a:r>
              <a:rPr lang="hu-HU" sz="2000" dirty="0" smtClean="0">
                <a:hlinkClick r:id="rId3" action="ppaction://hlinksldjump"/>
              </a:rPr>
              <a:t>1999.12. 31.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18478" y="4861520"/>
            <a:ext cx="290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B. </a:t>
            </a:r>
            <a:r>
              <a:rPr lang="hu-HU" sz="2000" dirty="0" smtClean="0">
                <a:hlinkClick r:id="rId2" action="ppaction://hlinksldjump"/>
              </a:rPr>
              <a:t>2014</a:t>
            </a:r>
            <a:r>
              <a:rPr lang="hu-HU" sz="2000" dirty="0">
                <a:hlinkClick r:id="rId2" action="ppaction://hlinksldjump"/>
              </a:rPr>
              <a:t>. szeptember 9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724128" y="486916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C. </a:t>
            </a:r>
            <a:r>
              <a:rPr lang="hu-HU" sz="2000" dirty="0" smtClean="0">
                <a:hlinkClick r:id="rId3" action="ppaction://hlinksldjump"/>
              </a:rPr>
              <a:t>Régis régen…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084168" y="404664"/>
            <a:ext cx="1692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4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35243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69269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Kérdések!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84482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Mennyibe kerül Az </a:t>
            </a:r>
            <a:r>
              <a:rPr lang="hu-HU" sz="2400" dirty="0" err="1" smtClean="0"/>
              <a:t>Iphone</a:t>
            </a:r>
            <a:r>
              <a:rPr lang="hu-HU" sz="2400" dirty="0" smtClean="0"/>
              <a:t> 6 ( nem Plus) 128 GB-os verziója?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306896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A, </a:t>
            </a:r>
            <a:r>
              <a:rPr lang="hu-HU" sz="2000" dirty="0" smtClean="0">
                <a:hlinkClick r:id="rId2" action="ppaction://hlinksldjump"/>
              </a:rPr>
              <a:t>200 euró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491880" y="3068960"/>
            <a:ext cx="178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B, </a:t>
            </a:r>
            <a:r>
              <a:rPr lang="hu-HU" sz="2000" dirty="0" smtClean="0">
                <a:hlinkClick r:id="rId2" action="ppaction://hlinksldjump"/>
              </a:rPr>
              <a:t>300 euró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08204" y="3068960"/>
            <a:ext cx="169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C, </a:t>
            </a:r>
            <a:r>
              <a:rPr lang="hu-HU" sz="2000" dirty="0" smtClean="0">
                <a:hlinkClick r:id="rId3" action="ppaction://hlinksldjump"/>
              </a:rPr>
              <a:t>400 euró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83568" y="3757926"/>
            <a:ext cx="709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Hogy tették az emberek pénztárcájukat karcsúbbá?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78523" y="4712032"/>
            <a:ext cx="3717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A, </a:t>
            </a:r>
            <a:r>
              <a:rPr lang="hu-HU" sz="2000" dirty="0" smtClean="0">
                <a:hlinkClick r:id="rId2" action="ppaction://hlinksldjump"/>
              </a:rPr>
              <a:t>Megvették az emberek az új </a:t>
            </a:r>
            <a:r>
              <a:rPr lang="hu-HU" sz="2000" dirty="0" err="1" smtClean="0">
                <a:hlinkClick r:id="rId2" action="ppaction://hlinksldjump"/>
              </a:rPr>
              <a:t>MacBook</a:t>
            </a:r>
            <a:r>
              <a:rPr lang="hu-HU" sz="2000" dirty="0" smtClean="0">
                <a:hlinkClick r:id="rId2" action="ppaction://hlinksldjump"/>
              </a:rPr>
              <a:t> Pro-t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888267" y="4726631"/>
            <a:ext cx="334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B, </a:t>
            </a:r>
            <a:r>
              <a:rPr lang="hu-HU" sz="2000" dirty="0" smtClean="0">
                <a:hlinkClick r:id="rId3" action="ppaction://hlinksldjump"/>
              </a:rPr>
              <a:t>Megvették az új </a:t>
            </a:r>
            <a:r>
              <a:rPr lang="hu-HU" sz="2000" dirty="0" err="1" smtClean="0">
                <a:hlinkClick r:id="rId3" action="ppaction://hlinksldjump"/>
              </a:rPr>
              <a:t>Iphone</a:t>
            </a:r>
            <a:r>
              <a:rPr lang="hu-HU" sz="2000" dirty="0" smtClean="0">
                <a:hlinkClick r:id="rId3" action="ppaction://hlinksldjump"/>
              </a:rPr>
              <a:t> 6-ot.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236638" y="4712032"/>
            <a:ext cx="190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C, </a:t>
            </a:r>
            <a:r>
              <a:rPr lang="hu-HU" sz="2000" dirty="0" smtClean="0">
                <a:hlinkClick r:id="rId2" action="ppaction://hlinksldjump"/>
              </a:rPr>
              <a:t>Megrabolták őket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96136" y="548680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4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90464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95736" y="645631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Köszönöm a Figyelmet!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270892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Források:</a:t>
            </a:r>
          </a:p>
          <a:p>
            <a:pPr algn="just"/>
            <a:r>
              <a:rPr lang="hu-HU" dirty="0" err="1" smtClean="0"/>
              <a:t>Wikipédia</a:t>
            </a:r>
            <a:r>
              <a:rPr lang="hu-HU" dirty="0" smtClean="0"/>
              <a:t>: </a:t>
            </a: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hu.wikipedia.org/wiki/IPhone_6_Plus</a:t>
            </a:r>
            <a:endParaRPr lang="hu-HU" dirty="0" smtClean="0"/>
          </a:p>
          <a:p>
            <a:pPr algn="just"/>
            <a:r>
              <a:rPr lang="hu-HU" dirty="0"/>
              <a:t>                 </a:t>
            </a:r>
            <a:r>
              <a:rPr lang="hu-HU" dirty="0" smtClean="0"/>
              <a:t> </a:t>
            </a:r>
            <a:r>
              <a:rPr lang="hu-HU" dirty="0" smtClean="0">
                <a:hlinkClick r:id="rId3"/>
              </a:rPr>
              <a:t>http</a:t>
            </a:r>
            <a:r>
              <a:rPr lang="hu-HU" dirty="0">
                <a:hlinkClick r:id="rId3"/>
              </a:rPr>
              <a:t>://hu.wikipedia.org/wiki/Apple_Inc</a:t>
            </a:r>
            <a:r>
              <a:rPr lang="hu-HU" dirty="0" smtClean="0">
                <a:hlinkClick r:id="rId3"/>
              </a:rPr>
              <a:t>.</a:t>
            </a:r>
            <a:endParaRPr lang="hu-HU" dirty="0" smtClean="0"/>
          </a:p>
          <a:p>
            <a:pPr algn="just"/>
            <a:r>
              <a:rPr lang="hu-HU" dirty="0"/>
              <a:t>                  </a:t>
            </a:r>
            <a:r>
              <a:rPr lang="hu-HU" dirty="0">
                <a:hlinkClick r:id="rId4"/>
              </a:rPr>
              <a:t>http://hu.wikipedia.org/wiki/IPhone_6</a:t>
            </a:r>
            <a:endParaRPr lang="hu-HU" dirty="0" smtClean="0"/>
          </a:p>
          <a:p>
            <a:pPr algn="just"/>
            <a:r>
              <a:rPr lang="hu-HU" dirty="0"/>
              <a:t> </a:t>
            </a:r>
            <a:r>
              <a:rPr lang="hu-HU" dirty="0" smtClean="0"/>
              <a:t>                       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19672" y="425722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5"/>
              </a:rPr>
              <a:t>https://www.apple.com/hu/iphone-6/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494116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Google</a:t>
            </a:r>
            <a:r>
              <a:rPr lang="hu-HU" dirty="0"/>
              <a:t> </a:t>
            </a:r>
            <a:r>
              <a:rPr lang="hu-HU" dirty="0" smtClean="0"/>
              <a:t>Képek: </a:t>
            </a:r>
            <a:r>
              <a:rPr lang="hu-HU" dirty="0" smtClean="0">
                <a:hlinkClick r:id="rId6"/>
              </a:rPr>
              <a:t>https</a:t>
            </a:r>
            <a:r>
              <a:rPr lang="hu-HU" dirty="0">
                <a:hlinkClick r:id="rId6"/>
              </a:rPr>
              <a:t>://www.google.hu/imghp?hl=hu&amp;ei=H_uwVPiyHMjZO6uOgNAG&amp;ved=0CAMQqi4oAg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984268" y="83671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7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25255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67744" y="69269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JÓ VÁLASZ!</a:t>
            </a:r>
            <a:endParaRPr lang="hu-HU" sz="4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6" y="2204864"/>
            <a:ext cx="4219575" cy="43529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333750" cy="22383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611188" y="4221088"/>
            <a:ext cx="2664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További kérdések:</a:t>
            </a:r>
          </a:p>
          <a:p>
            <a:r>
              <a:rPr lang="hu-HU" sz="3200" dirty="0" smtClean="0"/>
              <a:t>1-2: </a:t>
            </a:r>
            <a:r>
              <a:rPr lang="hu-HU" sz="3200" dirty="0" smtClean="0">
                <a:hlinkClick r:id="rId4" action="ppaction://hlinksldjump"/>
              </a:rPr>
              <a:t>Itt van!</a:t>
            </a:r>
            <a:endParaRPr lang="hu-HU" sz="3200" dirty="0" smtClean="0"/>
          </a:p>
          <a:p>
            <a:r>
              <a:rPr lang="hu-HU" sz="3200" dirty="0"/>
              <a:t>3</a:t>
            </a:r>
            <a:r>
              <a:rPr lang="hu-HU" sz="3200" dirty="0" smtClean="0"/>
              <a:t>-4: </a:t>
            </a:r>
            <a:r>
              <a:rPr lang="hu-HU" sz="3200" dirty="0" smtClean="0">
                <a:hlinkClick r:id="rId5" action="ppaction://hlinksldjump"/>
              </a:rPr>
              <a:t>Itt van!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7196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08804" y="76470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ROSSZ VÁLASZ!!???....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627784" y="147310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Talán máskor jobban figyelj! </a:t>
            </a:r>
            <a:r>
              <a:rPr lang="hu-HU" sz="2000" dirty="0" smtClean="0">
                <a:sym typeface="Wingdings" pitchFamily="2" charset="2"/>
              </a:rPr>
              <a:t>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5255840" cy="357474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550169" y="3131622"/>
            <a:ext cx="2486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További kérdések:</a:t>
            </a:r>
          </a:p>
          <a:p>
            <a:r>
              <a:rPr lang="hu-HU" sz="3600" dirty="0"/>
              <a:t>1-2</a:t>
            </a:r>
            <a:r>
              <a:rPr lang="hu-HU" sz="3600" dirty="0" smtClean="0"/>
              <a:t>: </a:t>
            </a:r>
            <a:r>
              <a:rPr lang="hu-HU" sz="3600" dirty="0" smtClean="0">
                <a:hlinkClick r:id="rId3" action="ppaction://hlinksldjump"/>
              </a:rPr>
              <a:t>Itt </a:t>
            </a:r>
            <a:r>
              <a:rPr lang="hu-HU" sz="3600" dirty="0">
                <a:hlinkClick r:id="rId3" action="ppaction://hlinksldjump"/>
              </a:rPr>
              <a:t>van</a:t>
            </a:r>
            <a:r>
              <a:rPr lang="hu-HU" sz="3600" dirty="0"/>
              <a:t>!</a:t>
            </a:r>
          </a:p>
          <a:p>
            <a:r>
              <a:rPr lang="hu-HU" sz="3600" dirty="0"/>
              <a:t>3</a:t>
            </a:r>
            <a:r>
              <a:rPr lang="hu-HU" sz="3600" dirty="0" smtClean="0"/>
              <a:t>-4: </a:t>
            </a:r>
            <a:r>
              <a:rPr lang="hu-HU" sz="3600" dirty="0" smtClean="0">
                <a:hlinkClick r:id="rId4" action="ppaction://hlinksldjump"/>
              </a:rPr>
              <a:t>Itt van!</a:t>
            </a:r>
            <a:endParaRPr lang="hu-HU" sz="3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37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57081" y="620688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smtClean="0"/>
              <a:t>Menü</a:t>
            </a:r>
            <a:endParaRPr lang="hu-HU" sz="6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073597" y="17286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Mit tálalhatok magának?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2564904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Iphone</a:t>
            </a:r>
            <a:r>
              <a:rPr lang="hu-HU" dirty="0" smtClean="0"/>
              <a:t> 6:  </a:t>
            </a:r>
            <a:r>
              <a:rPr lang="hu-HU" dirty="0" smtClean="0">
                <a:hlinkClick r:id="rId2" action="ppaction://hlinksldjump"/>
              </a:rPr>
              <a:t>Bevezető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</a:t>
            </a:r>
            <a:r>
              <a:rPr lang="hu-HU" dirty="0" smtClean="0">
                <a:hlinkClick r:id="rId3" action="ppaction://hlinksldjump"/>
              </a:rPr>
              <a:t>Tudni illik,hogy..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</a:t>
            </a:r>
            <a:r>
              <a:rPr lang="hu-HU" dirty="0" smtClean="0">
                <a:hlinkClick r:id="rId4" action="ppaction://hlinksldjump"/>
              </a:rPr>
              <a:t>Fogadtatás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</a:t>
            </a:r>
            <a:r>
              <a:rPr lang="hu-HU" dirty="0" smtClean="0">
                <a:hlinkClick r:id="rId5" action="ppaction://hlinksldjump"/>
              </a:rPr>
              <a:t>Perifériák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</a:t>
            </a:r>
            <a:r>
              <a:rPr lang="hu-HU" dirty="0" smtClean="0">
                <a:hlinkClick r:id="rId6" action="ppaction://hlinksldjump"/>
              </a:rPr>
              <a:t>Egy kis poén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</a:t>
            </a:r>
            <a:r>
              <a:rPr lang="hu-HU" dirty="0" smtClean="0">
                <a:hlinkClick r:id="rId7" action="ppaction://hlinksldjump"/>
              </a:rPr>
              <a:t>Értékelés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211960" y="2564905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Iphone</a:t>
            </a:r>
            <a:r>
              <a:rPr lang="hu-HU" dirty="0" smtClean="0"/>
              <a:t> 6 Plus: </a:t>
            </a:r>
            <a:r>
              <a:rPr lang="hu-HU" dirty="0" smtClean="0">
                <a:hlinkClick r:id="rId8" action="ppaction://hlinksldjump"/>
              </a:rPr>
              <a:t>Bevezető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       </a:t>
            </a:r>
            <a:r>
              <a:rPr lang="hu-HU" dirty="0" smtClean="0">
                <a:hlinkClick r:id="rId9" action="ppaction://hlinksldjump"/>
              </a:rPr>
              <a:t>Marketinges duma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       </a:t>
            </a:r>
            <a:r>
              <a:rPr lang="hu-HU" dirty="0" smtClean="0">
                <a:hlinkClick r:id="rId10" action="ppaction://hlinksldjump"/>
              </a:rPr>
              <a:t>Megéri az a Plus?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       </a:t>
            </a:r>
            <a:r>
              <a:rPr lang="hu-HU" dirty="0" smtClean="0">
                <a:hlinkClick r:id="rId11" action="ppaction://hlinksldjump"/>
              </a:rPr>
              <a:t>Perifériák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       </a:t>
            </a:r>
            <a:r>
              <a:rPr lang="hu-HU" dirty="0" smtClean="0">
                <a:hlinkClick r:id="rId12" action="ppaction://hlinksldjump"/>
              </a:rPr>
              <a:t>Számoljunk!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       </a:t>
            </a:r>
            <a:r>
              <a:rPr lang="hu-HU" dirty="0" smtClean="0">
                <a:hlinkClick r:id="rId13" action="ppaction://hlinksldjump"/>
              </a:rPr>
              <a:t>Összegzés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       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5576" y="487322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Kérdések:  </a:t>
            </a:r>
            <a:r>
              <a:rPr lang="hu-HU" dirty="0" smtClean="0">
                <a:hlinkClick r:id="rId14" action="ppaction://hlinksldjump"/>
              </a:rPr>
              <a:t>1-2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 </a:t>
            </a:r>
            <a:r>
              <a:rPr lang="hu-HU" dirty="0" smtClean="0">
                <a:hlinkClick r:id="rId15" action="ppaction://hlinksldjump"/>
              </a:rPr>
              <a:t>3-4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63888" y="4873228"/>
            <a:ext cx="307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16" action="ppaction://hlinksldjump"/>
              </a:rPr>
              <a:t>Elköszönés,források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677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sima,egyszerű </a:t>
            </a:r>
            <a:r>
              <a:rPr lang="hu-HU" dirty="0" err="1" smtClean="0"/>
              <a:t>Iphone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alap </a:t>
            </a:r>
            <a:r>
              <a:rPr lang="hu-HU" dirty="0" err="1" smtClean="0"/>
              <a:t>Iphone</a:t>
            </a:r>
            <a:r>
              <a:rPr lang="hu-HU" dirty="0" smtClean="0"/>
              <a:t> 6-os. Ez a „verziója” az </a:t>
            </a:r>
            <a:r>
              <a:rPr lang="hu-HU" dirty="0" err="1" smtClean="0"/>
              <a:t>Iphone</a:t>
            </a:r>
            <a:r>
              <a:rPr lang="hu-HU" dirty="0" smtClean="0"/>
              <a:t> 5-nek csak nagyobb,kicsit többet tud és </a:t>
            </a:r>
            <a:r>
              <a:rPr lang="hu-HU" dirty="0" err="1" smtClean="0"/>
              <a:t>vékonyabb.Meg</a:t>
            </a:r>
            <a:r>
              <a:rPr lang="hu-HU" dirty="0" smtClean="0"/>
              <a:t> drágább.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1" y="2807087"/>
            <a:ext cx="4572000" cy="30467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4"/>
            <a:ext cx="2880320" cy="156077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85717"/>
            <a:ext cx="2592288" cy="172819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380312" y="6021288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5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804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764704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Tudni illik,hogy….</a:t>
            </a:r>
            <a:endParaRPr lang="hu-HU" sz="6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321141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Az </a:t>
            </a:r>
            <a:r>
              <a:rPr lang="hu-HU" sz="2400" b="1" dirty="0" err="1"/>
              <a:t>iPhone</a:t>
            </a:r>
            <a:r>
              <a:rPr lang="hu-HU" sz="2400" b="1" dirty="0"/>
              <a:t> 6</a:t>
            </a:r>
            <a:r>
              <a:rPr lang="hu-HU" sz="2400" dirty="0"/>
              <a:t> az Apple Inc. </a:t>
            </a:r>
            <a:r>
              <a:rPr lang="hu-HU" sz="2400" dirty="0" smtClean="0"/>
              <a:t>okos telefonja, </a:t>
            </a:r>
            <a:r>
              <a:rPr lang="hu-HU" sz="2400" dirty="0"/>
              <a:t>amelyet 2014. szeptember 9-én mutatott be </a:t>
            </a:r>
            <a:r>
              <a:rPr lang="hu-HU" sz="2400" dirty="0" smtClean="0"/>
              <a:t>a nagy Alma.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508518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Apple nem csak telefonokat,hanem számítógépeket és </a:t>
            </a:r>
            <a:r>
              <a:rPr lang="hu-HU" sz="3200" dirty="0" err="1" smtClean="0"/>
              <a:t>tableteket</a:t>
            </a:r>
            <a:r>
              <a:rPr lang="hu-HU" sz="3200" dirty="0" smtClean="0"/>
              <a:t> is gyárt.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76986" y="4237491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Az Apple alapítói Steve </a:t>
            </a:r>
            <a:r>
              <a:rPr lang="hu-HU" sz="2800" dirty="0" err="1" smtClean="0"/>
              <a:t>Jobs</a:t>
            </a:r>
            <a:r>
              <a:rPr lang="hu-HU" sz="2800" dirty="0" smtClean="0"/>
              <a:t> és Steve </a:t>
            </a:r>
            <a:r>
              <a:rPr lang="hu-HU" sz="2800" dirty="0" err="1" smtClean="0"/>
              <a:t>Wozniak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452320" y="5877272"/>
            <a:ext cx="169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2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614510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2139696" cy="504056"/>
          </a:xfrm>
        </p:spPr>
        <p:txBody>
          <a:bodyPr/>
          <a:lstStyle/>
          <a:p>
            <a:r>
              <a:rPr lang="hu-HU" dirty="0" smtClean="0"/>
              <a:t>Fogadtatás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66" y="4221088"/>
            <a:ext cx="3032121" cy="2199774"/>
          </a:xfrm>
        </p:spPr>
      </p:pic>
      <p:sp>
        <p:nvSpPr>
          <p:cNvPr id="6" name="Szöveg helye 5"/>
          <p:cNvSpPr txBox="1">
            <a:spLocks noGrp="1"/>
          </p:cNvSpPr>
          <p:nvPr>
            <p:ph type="body" sz="half" idx="2"/>
          </p:nvPr>
        </p:nvSpPr>
        <p:spPr>
          <a:xfrm>
            <a:off x="179512" y="1570533"/>
            <a:ext cx="2417385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Az </a:t>
            </a:r>
            <a:r>
              <a:rPr lang="hu-HU" sz="1800" dirty="0" err="1" smtClean="0"/>
              <a:t>Iphone</a:t>
            </a:r>
            <a:r>
              <a:rPr lang="hu-HU" sz="1800" dirty="0" smtClean="0"/>
              <a:t> 6 fogadtatása kicsit felemás érzelmeket hozott ki azokból az emberekből,akik vastag pénztárcájukat kicsit karcsúbbá tették,mivel az Alma új telefonja nem hozta azt amit elvártak tőle.</a:t>
            </a:r>
          </a:p>
          <a:p>
            <a:r>
              <a:rPr lang="hu-HU" sz="2400" dirty="0" smtClean="0"/>
              <a:t>Azért a 128 GB-os verzióért karcsú 400 eurót kell fizetni!</a:t>
            </a:r>
            <a:endParaRPr lang="hu-HU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41" y="1268760"/>
            <a:ext cx="2669654" cy="1495006"/>
          </a:xfrm>
          <a:prstGeom prst="rect">
            <a:avLst/>
          </a:prstGeom>
        </p:spPr>
      </p:pic>
      <p:sp>
        <p:nvSpPr>
          <p:cNvPr id="11" name="Kereszt 10"/>
          <p:cNvSpPr/>
          <p:nvPr/>
        </p:nvSpPr>
        <p:spPr>
          <a:xfrm>
            <a:off x="3689709" y="3284984"/>
            <a:ext cx="865523" cy="86409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00722"/>
            <a:ext cx="2592288" cy="1560326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5876528" y="5733256"/>
            <a:ext cx="576064" cy="107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5876528" y="5525616"/>
            <a:ext cx="576064" cy="107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452592" y="836712"/>
            <a:ext cx="2367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5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03101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9872" y="764704"/>
            <a:ext cx="913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Perifériák Az </a:t>
            </a:r>
            <a:r>
              <a:rPr lang="hu-HU" sz="4400" dirty="0" err="1" smtClean="0"/>
              <a:t>Iphone</a:t>
            </a:r>
            <a:r>
              <a:rPr lang="hu-HU" sz="4400" dirty="0" smtClean="0"/>
              <a:t> 5S-el szemben </a:t>
            </a:r>
            <a:endParaRPr lang="hu-HU" sz="44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09967"/>
              </p:ext>
            </p:extLst>
          </p:nvPr>
        </p:nvGraphicFramePr>
        <p:xfrm>
          <a:off x="611560" y="1600200"/>
          <a:ext cx="2592288" cy="4900202"/>
        </p:xfrm>
        <a:graphic>
          <a:graphicData uri="http://schemas.openxmlformats.org/drawingml/2006/table">
            <a:tbl>
              <a:tblPr/>
              <a:tblGrid>
                <a:gridCol w="848332"/>
                <a:gridCol w="1743956"/>
              </a:tblGrid>
              <a:tr h="1940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900" b="1" dirty="0" err="1">
                          <a:solidFill>
                            <a:srgbClr val="000000"/>
                          </a:solidFill>
                          <a:effectLst/>
                        </a:rPr>
                        <a:t>iPhone</a:t>
                      </a:r>
                      <a:r>
                        <a:rPr lang="hu-HU" sz="900" b="1" dirty="0">
                          <a:solidFill>
                            <a:srgbClr val="000000"/>
                          </a:solidFill>
                          <a:effectLst/>
                        </a:rPr>
                        <a:t> 6</a:t>
                      </a:r>
                    </a:p>
                  </a:txBody>
                  <a:tcPr marL="24258" marR="24258" marT="24258" marB="2425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88241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Gyártó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Apple Inc.</a:t>
                      </a:r>
                      <a:endParaRPr lang="hu-HU" sz="900" dirty="0">
                        <a:effectLst/>
                      </a:endParaRP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Forgalomban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2014</a:t>
                      </a:r>
                      <a:r>
                        <a:rPr lang="hu-HU" sz="900" dirty="0">
                          <a:effectLst/>
                        </a:rPr>
                        <a:t>. </a:t>
                      </a:r>
                      <a:r>
                        <a:rPr lang="hu-HU" sz="9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szeptember 19.</a:t>
                      </a:r>
                      <a:endParaRPr lang="hu-HU" sz="900" dirty="0">
                        <a:effectLst/>
                      </a:endParaRP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26593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Képernyő/kijelző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 dirty="0">
                          <a:effectLst/>
                        </a:rPr>
                        <a:t>retina HD kijelző, 4,7 </a:t>
                      </a:r>
                      <a:r>
                        <a:rPr lang="hu-HU" sz="9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hüvelyk</a:t>
                      </a:r>
                      <a:r>
                        <a:rPr lang="hu-HU" sz="900" dirty="0">
                          <a:effectLst/>
                        </a:rPr>
                        <a:t>, 1334×750 </a:t>
                      </a:r>
                      <a:r>
                        <a:rPr lang="hu-HU" sz="900" u="none" strike="noStrike" dirty="0">
                          <a:solidFill>
                            <a:srgbClr val="0B0080"/>
                          </a:solidFill>
                          <a:effectLst/>
                          <a:hlinkClick r:id="rId2" tooltip="Képpont"/>
                        </a:rPr>
                        <a:t>pixel</a:t>
                      </a:r>
                      <a:r>
                        <a:rPr lang="hu-HU" sz="900" dirty="0">
                          <a:effectLst/>
                        </a:rPr>
                        <a:t>, 326 </a:t>
                      </a:r>
                      <a:r>
                        <a:rPr lang="hu-HU" sz="900" u="none" strike="noStrike" dirty="0" err="1">
                          <a:solidFill>
                            <a:srgbClr val="A55858"/>
                          </a:solidFill>
                          <a:effectLst/>
                          <a:hlinkClick r:id="rId3" tooltip="Ppi (a lap nem létezik)"/>
                        </a:rPr>
                        <a:t>ppi</a:t>
                      </a:r>
                      <a:r>
                        <a:rPr lang="hu-HU" sz="900" dirty="0">
                          <a:effectLst/>
                        </a:rPr>
                        <a:t>,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1369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Kamera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8 megapixel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Operációs rendszer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 u="none" strike="noStrike">
                          <a:solidFill>
                            <a:srgbClr val="0B0080"/>
                          </a:solidFill>
                          <a:effectLst/>
                          <a:hlinkClick r:id="rId4" tooltip="IOS 8"/>
                        </a:rPr>
                        <a:t>iOS 8</a:t>
                      </a:r>
                      <a:endParaRPr lang="hu-HU" sz="900">
                        <a:effectLst/>
                      </a:endParaRP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Processzor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A8, kétmagos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8241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Memória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1GB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Tárhely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16, 64, 128 GB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Akkumulátor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1810 mAh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966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Méretek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sz="900" dirty="0">
                          <a:effectLst/>
                        </a:rPr>
                        <a:t>138,1 x 67 x 6,9 mm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8241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Tömeg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sz="900">
                          <a:effectLst/>
                        </a:rPr>
                        <a:t>129 g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07417">
                <a:tc>
                  <a:txBody>
                    <a:bodyPr/>
                    <a:lstStyle/>
                    <a:p>
                      <a:pPr fontAlgn="t"/>
                      <a:r>
                        <a:rPr lang="hu-HU" sz="900" b="1">
                          <a:effectLst/>
                        </a:rPr>
                        <a:t>Hallókészülék-kompatibilitás</a:t>
                      </a:r>
                      <a:endParaRPr lang="hu-HU" sz="900">
                        <a:effectLst/>
                      </a:endParaRPr>
                    </a:p>
                  </a:txBody>
                  <a:tcPr marL="24258" marR="14555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900">
                          <a:effectLst/>
                        </a:rPr>
                        <a:t>Igen</a:t>
                      </a: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8241">
                <a:tc gridSpan="2">
                  <a:txBody>
                    <a:bodyPr/>
                    <a:lstStyle/>
                    <a:p>
                      <a:endParaRPr lang="hu-HU" sz="900" dirty="0">
                        <a:effectLst/>
                      </a:endParaRPr>
                    </a:p>
                  </a:txBody>
                  <a:tcPr marL="24258" marR="24258" marT="24258" marB="2425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116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18375"/>
              </p:ext>
            </p:extLst>
          </p:nvPr>
        </p:nvGraphicFramePr>
        <p:xfrm>
          <a:off x="5796136" y="1534145"/>
          <a:ext cx="3034105" cy="4950871"/>
        </p:xfrm>
        <a:graphic>
          <a:graphicData uri="http://schemas.openxmlformats.org/drawingml/2006/table">
            <a:tbl>
              <a:tblPr/>
              <a:tblGrid>
                <a:gridCol w="513825"/>
                <a:gridCol w="2520280"/>
              </a:tblGrid>
              <a:tr h="1017070">
                <a:tc>
                  <a:txBody>
                    <a:bodyPr/>
                    <a:lstStyle/>
                    <a:p>
                      <a:pPr fontAlgn="t"/>
                      <a:r>
                        <a:rPr lang="hu-HU" sz="700" b="1">
                          <a:effectLst/>
                        </a:rPr>
                        <a:t>Képernyő/kijelző</a:t>
                      </a:r>
                      <a:endParaRPr lang="hu-HU" sz="700">
                        <a:effectLst/>
                      </a:endParaRPr>
                    </a:p>
                  </a:txBody>
                  <a:tcPr marL="18891" marR="11334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4 </a:t>
                      </a:r>
                      <a:r>
                        <a:rPr lang="hu-HU" sz="1200" u="none" strike="noStrike" dirty="0">
                          <a:solidFill>
                            <a:srgbClr val="0B0080"/>
                          </a:solidFill>
                          <a:effectLst/>
                          <a:hlinkClick r:id="rId5" tooltip="Hüvelyk (mértékegység)"/>
                        </a:rPr>
                        <a:t>hüvelyk</a:t>
                      </a:r>
                      <a:r>
                        <a:rPr lang="hu-HU" sz="1200" dirty="0">
                          <a:effectLst/>
                        </a:rPr>
                        <a:t/>
                      </a:r>
                      <a:br>
                        <a:rPr lang="hu-HU" sz="1200" dirty="0">
                          <a:effectLst/>
                        </a:rPr>
                      </a:br>
                      <a:r>
                        <a:rPr lang="hu-HU" sz="1200" dirty="0">
                          <a:effectLst/>
                        </a:rPr>
                        <a:t>640×1136 </a:t>
                      </a:r>
                      <a:r>
                        <a:rPr lang="hu-HU" sz="1200" u="none" strike="noStrike" dirty="0">
                          <a:solidFill>
                            <a:srgbClr val="0B0080"/>
                          </a:solidFill>
                          <a:effectLst/>
                          <a:hlinkClick r:id="rId2" tooltip="Képpont"/>
                        </a:rPr>
                        <a:t>képpont</a:t>
                      </a:r>
                      <a:r>
                        <a:rPr lang="hu-HU" sz="1200" dirty="0">
                          <a:effectLst/>
                        </a:rPr>
                        <a:t> felbontás</a:t>
                      </a:r>
                      <a:br>
                        <a:rPr lang="hu-HU" sz="1200" dirty="0">
                          <a:effectLst/>
                        </a:rPr>
                      </a:br>
                      <a:r>
                        <a:rPr lang="hu-HU" sz="1200" dirty="0">
                          <a:effectLst/>
                        </a:rPr>
                        <a:t>326 </a:t>
                      </a:r>
                      <a:r>
                        <a:rPr lang="hu-HU" sz="1200" u="none" strike="noStrike" dirty="0" err="1">
                          <a:solidFill>
                            <a:srgbClr val="A55858"/>
                          </a:solidFill>
                          <a:effectLst/>
                          <a:hlinkClick r:id="rId3" tooltip="Ppi (a lap nem létezik)"/>
                        </a:rPr>
                        <a:t>ppi</a:t>
                      </a:r>
                      <a:r>
                        <a:rPr lang="hu-HU" sz="1200" dirty="0">
                          <a:effectLst/>
                        </a:rPr>
                        <a:t/>
                      </a:r>
                      <a:br>
                        <a:rPr lang="hu-HU" sz="1200" dirty="0">
                          <a:effectLst/>
                        </a:rPr>
                      </a:br>
                      <a:r>
                        <a:rPr lang="hu-HU" sz="1200" dirty="0">
                          <a:effectLst/>
                        </a:rPr>
                        <a:t>16:9 képarány</a:t>
                      </a:r>
                      <a:br>
                        <a:rPr lang="hu-HU" sz="1200" dirty="0">
                          <a:effectLst/>
                        </a:rPr>
                      </a:br>
                      <a:r>
                        <a:rPr lang="hu-HU" sz="1200" dirty="0">
                          <a:effectLst/>
                        </a:rPr>
                        <a:t>háttérfény, TFT LCD</a:t>
                      </a:r>
                    </a:p>
                  </a:txBody>
                  <a:tcPr marL="18891" marR="18891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9451">
                <a:tc>
                  <a:txBody>
                    <a:bodyPr/>
                    <a:lstStyle/>
                    <a:p>
                      <a:pPr fontAlgn="t"/>
                      <a:r>
                        <a:rPr lang="hu-HU" sz="700" b="1">
                          <a:effectLst/>
                        </a:rPr>
                        <a:t>Kamera</a:t>
                      </a:r>
                      <a:endParaRPr lang="hu-HU" sz="700">
                        <a:effectLst/>
                      </a:endParaRPr>
                    </a:p>
                  </a:txBody>
                  <a:tcPr marL="18891" marR="11334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8 megapixel, HD video, arcfelismerés, </a:t>
                      </a:r>
                      <a:r>
                        <a:rPr lang="hu-HU" sz="1200" dirty="0" err="1">
                          <a:effectLst/>
                        </a:rPr>
                        <a:t>képstabilizátor</a:t>
                      </a:r>
                      <a:r>
                        <a:rPr lang="hu-HU" sz="1200" dirty="0">
                          <a:effectLst/>
                        </a:rPr>
                        <a:t>,</a:t>
                      </a:r>
                    </a:p>
                  </a:txBody>
                  <a:tcPr marL="18891" marR="18891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fontAlgn="t"/>
                      <a:r>
                        <a:rPr lang="hu-HU" sz="700" b="1">
                          <a:effectLst/>
                        </a:rPr>
                        <a:t>Második kamera</a:t>
                      </a:r>
                      <a:endParaRPr lang="hu-HU" sz="700">
                        <a:effectLst/>
                      </a:endParaRPr>
                    </a:p>
                  </a:txBody>
                  <a:tcPr marL="18891" marR="11334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1,2 megapixel</a:t>
                      </a:r>
                    </a:p>
                  </a:txBody>
                  <a:tcPr marL="18891" marR="18891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73021">
                <a:tc>
                  <a:txBody>
                    <a:bodyPr/>
                    <a:lstStyle/>
                    <a:p>
                      <a:pPr fontAlgn="t"/>
                      <a:r>
                        <a:rPr lang="hu-HU" sz="700" b="1">
                          <a:effectLst/>
                        </a:rPr>
                        <a:t>Operációs rendszer</a:t>
                      </a:r>
                      <a:endParaRPr lang="hu-HU" sz="700">
                        <a:effectLst/>
                      </a:endParaRPr>
                    </a:p>
                  </a:txBody>
                  <a:tcPr marL="18891" marR="11334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eredeti: </a:t>
                      </a:r>
                      <a:r>
                        <a:rPr lang="hu-HU" sz="1200" u="none" strike="noStrike" dirty="0" err="1">
                          <a:solidFill>
                            <a:srgbClr val="0B0080"/>
                          </a:solidFill>
                          <a:effectLst/>
                          <a:hlinkClick r:id="rId6" tooltip="IOS 7"/>
                        </a:rPr>
                        <a:t>iOS</a:t>
                      </a:r>
                      <a:r>
                        <a:rPr lang="hu-HU" sz="1200" u="none" strike="noStrike" dirty="0">
                          <a:solidFill>
                            <a:srgbClr val="0B0080"/>
                          </a:solidFill>
                          <a:effectLst/>
                          <a:hlinkClick r:id="rId6" tooltip="IOS 7"/>
                        </a:rPr>
                        <a:t> 7</a:t>
                      </a:r>
                      <a:r>
                        <a:rPr lang="hu-HU" sz="1200" dirty="0">
                          <a:effectLst/>
                        </a:rPr>
                        <a:t/>
                      </a:r>
                      <a:br>
                        <a:rPr lang="hu-HU" sz="1200" dirty="0">
                          <a:effectLst/>
                        </a:rPr>
                      </a:br>
                      <a:r>
                        <a:rPr lang="hu-HU" sz="1200" dirty="0">
                          <a:effectLst/>
                        </a:rPr>
                        <a:t>aktuális: </a:t>
                      </a:r>
                      <a:r>
                        <a:rPr lang="hu-HU" sz="1200" u="none" strike="noStrike" dirty="0" err="1">
                          <a:solidFill>
                            <a:srgbClr val="0B0080"/>
                          </a:solidFill>
                          <a:effectLst/>
                          <a:hlinkClick r:id="rId4" tooltip="IOS 8"/>
                        </a:rPr>
                        <a:t>iOS</a:t>
                      </a:r>
                      <a:r>
                        <a:rPr lang="hu-HU" sz="1200" u="none" strike="noStrike" dirty="0">
                          <a:solidFill>
                            <a:srgbClr val="0B0080"/>
                          </a:solidFill>
                          <a:effectLst/>
                          <a:hlinkClick r:id="rId4" tooltip="IOS 8"/>
                        </a:rPr>
                        <a:t> 8.1.1</a:t>
                      </a:r>
                      <a:endParaRPr lang="hu-HU" sz="1200" dirty="0">
                        <a:effectLst/>
                      </a:endParaRPr>
                    </a:p>
                  </a:txBody>
                  <a:tcPr marL="18891" marR="18891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90641">
                <a:tc>
                  <a:txBody>
                    <a:bodyPr/>
                    <a:lstStyle/>
                    <a:p>
                      <a:pPr fontAlgn="t"/>
                      <a:r>
                        <a:rPr lang="hu-HU" sz="700" b="1">
                          <a:effectLst/>
                        </a:rPr>
                        <a:t>Bevitel</a:t>
                      </a:r>
                      <a:endParaRPr lang="hu-HU" sz="700">
                        <a:effectLst/>
                      </a:endParaRPr>
                    </a:p>
                  </a:txBody>
                  <a:tcPr marL="18891" marR="11334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u="none" strike="noStrike" dirty="0" err="1">
                          <a:solidFill>
                            <a:srgbClr val="0B0080"/>
                          </a:solidFill>
                          <a:effectLst/>
                          <a:hlinkClick r:id="rId7" tooltip="Multi-touch"/>
                        </a:rPr>
                        <a:t>multi-touch</a:t>
                      </a:r>
                      <a:r>
                        <a:rPr lang="hu-HU" sz="1200" dirty="0">
                          <a:effectLst/>
                        </a:rPr>
                        <a:t> </a:t>
                      </a:r>
                      <a:r>
                        <a:rPr lang="hu-HU" sz="1200" u="none" strike="noStrike" dirty="0">
                          <a:solidFill>
                            <a:srgbClr val="0B0080"/>
                          </a:solidFill>
                          <a:effectLst/>
                          <a:hlinkClick r:id="rId8" tooltip="Érintőképernyő"/>
                        </a:rPr>
                        <a:t>érintőképernyő</a:t>
                      </a:r>
                      <a:r>
                        <a:rPr lang="hu-HU" sz="1200" dirty="0">
                          <a:effectLst/>
                        </a:rPr>
                        <a:t/>
                      </a:r>
                      <a:br>
                        <a:rPr lang="hu-HU" sz="1200" dirty="0">
                          <a:effectLst/>
                        </a:rPr>
                      </a:br>
                      <a:r>
                        <a:rPr lang="hu-HU" sz="1200" dirty="0" err="1">
                          <a:effectLst/>
                        </a:rPr>
                        <a:t>touch</a:t>
                      </a:r>
                      <a:r>
                        <a:rPr lang="hu-HU" sz="1200" dirty="0">
                          <a:effectLst/>
                        </a:rPr>
                        <a:t> ID ujjlenyomat olvasó</a:t>
                      </a:r>
                    </a:p>
                  </a:txBody>
                  <a:tcPr marL="18891" marR="18891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fontAlgn="t"/>
                      <a:r>
                        <a:rPr lang="hu-HU" sz="700" b="1">
                          <a:effectLst/>
                        </a:rPr>
                        <a:t>Processzor</a:t>
                      </a:r>
                      <a:endParaRPr lang="hu-HU" sz="700">
                        <a:effectLst/>
                      </a:endParaRPr>
                    </a:p>
                  </a:txBody>
                  <a:tcPr marL="18891" marR="11334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1,3 </a:t>
                      </a:r>
                      <a:r>
                        <a:rPr lang="hu-HU" sz="1200" dirty="0" err="1">
                          <a:effectLst/>
                        </a:rPr>
                        <a:t>GHz</a:t>
                      </a:r>
                      <a:r>
                        <a:rPr lang="hu-HU" sz="1200" dirty="0">
                          <a:effectLst/>
                        </a:rPr>
                        <a:t>, kétmagos</a:t>
                      </a:r>
                    </a:p>
                  </a:txBody>
                  <a:tcPr marL="18891" marR="18891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4211">
                <a:tc>
                  <a:txBody>
                    <a:bodyPr/>
                    <a:lstStyle/>
                    <a:p>
                      <a:pPr fontAlgn="t"/>
                      <a:r>
                        <a:rPr lang="hu-HU" sz="700" b="1">
                          <a:effectLst/>
                        </a:rPr>
                        <a:t>Memória</a:t>
                      </a:r>
                      <a:endParaRPr lang="hu-HU" sz="700">
                        <a:effectLst/>
                      </a:endParaRPr>
                    </a:p>
                  </a:txBody>
                  <a:tcPr marL="18891" marR="11334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1 </a:t>
                      </a:r>
                      <a:r>
                        <a:rPr lang="hu-HU" sz="1200" dirty="0" err="1">
                          <a:effectLst/>
                        </a:rPr>
                        <a:t>Gb</a:t>
                      </a:r>
                      <a:r>
                        <a:rPr lang="hu-HU" sz="1200" dirty="0">
                          <a:effectLst/>
                        </a:rPr>
                        <a:t> </a:t>
                      </a:r>
                      <a:r>
                        <a:rPr lang="hu-HU" sz="1200" u="none" strike="noStrike" dirty="0">
                          <a:solidFill>
                            <a:srgbClr val="A55858"/>
                          </a:solidFill>
                          <a:effectLst/>
                          <a:hlinkClick r:id="rId9" tooltip="LPDDR3 (a lap nem létezik)"/>
                        </a:rPr>
                        <a:t>LPDDR3</a:t>
                      </a:r>
                      <a:r>
                        <a:rPr lang="hu-HU" sz="1200" dirty="0">
                          <a:effectLst/>
                        </a:rPr>
                        <a:t> </a:t>
                      </a:r>
                      <a:r>
                        <a:rPr lang="hu-HU" sz="1200" u="none" strike="noStrike" dirty="0">
                          <a:solidFill>
                            <a:srgbClr val="0B0080"/>
                          </a:solidFill>
                          <a:effectLst/>
                          <a:hlinkClick r:id="rId10" tooltip="Random access memory"/>
                        </a:rPr>
                        <a:t>RAM</a:t>
                      </a:r>
                      <a:r>
                        <a:rPr lang="hu-HU" sz="12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11"/>
                        </a:rPr>
                        <a:t>[1]</a:t>
                      </a:r>
                      <a:endParaRPr lang="hu-HU" sz="1200" dirty="0">
                        <a:effectLst/>
                      </a:endParaRPr>
                    </a:p>
                  </a:txBody>
                  <a:tcPr marL="18891" marR="18891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fontAlgn="t"/>
                      <a:r>
                        <a:rPr lang="hu-HU" sz="700" b="1">
                          <a:effectLst/>
                        </a:rPr>
                        <a:t>Tárhely</a:t>
                      </a:r>
                      <a:endParaRPr lang="hu-HU" sz="700">
                        <a:effectLst/>
                      </a:endParaRPr>
                    </a:p>
                  </a:txBody>
                  <a:tcPr marL="18891" marR="11334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16, 32, 64 </a:t>
                      </a:r>
                      <a:r>
                        <a:rPr lang="hu-HU" sz="1200" dirty="0" err="1">
                          <a:effectLst/>
                        </a:rPr>
                        <a:t>Gb</a:t>
                      </a:r>
                      <a:endParaRPr lang="hu-HU" sz="1200" dirty="0">
                        <a:effectLst/>
                      </a:endParaRPr>
                    </a:p>
                  </a:txBody>
                  <a:tcPr marL="18891" marR="18891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4211">
                <a:tc>
                  <a:txBody>
                    <a:bodyPr/>
                    <a:lstStyle/>
                    <a:p>
                      <a:pPr fontAlgn="t"/>
                      <a:r>
                        <a:rPr lang="hu-HU" sz="700" b="1">
                          <a:effectLst/>
                        </a:rPr>
                        <a:t>Akkumulátor</a:t>
                      </a:r>
                      <a:endParaRPr lang="hu-HU" sz="700">
                        <a:effectLst/>
                      </a:endParaRPr>
                    </a:p>
                  </a:txBody>
                  <a:tcPr marL="18891" marR="11334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beépített, tölthető, 1560 </a:t>
                      </a:r>
                      <a:r>
                        <a:rPr lang="hu-HU" sz="1200" dirty="0" err="1">
                          <a:effectLst/>
                        </a:rPr>
                        <a:t>mAh</a:t>
                      </a:r>
                      <a:endParaRPr lang="hu-HU" sz="1200" dirty="0">
                        <a:effectLst/>
                      </a:endParaRPr>
                    </a:p>
                  </a:txBody>
                  <a:tcPr marL="18891" marR="18891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401">
                <a:tc>
                  <a:txBody>
                    <a:bodyPr/>
                    <a:lstStyle/>
                    <a:p>
                      <a:pPr fontAlgn="t"/>
                      <a:r>
                        <a:rPr lang="hu-HU" sz="700" b="1">
                          <a:effectLst/>
                        </a:rPr>
                        <a:t>Méretek</a:t>
                      </a:r>
                      <a:endParaRPr lang="hu-HU" sz="700">
                        <a:effectLst/>
                      </a:endParaRPr>
                    </a:p>
                  </a:txBody>
                  <a:tcPr marL="18891" marR="11334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sz="1200" dirty="0">
                          <a:effectLst/>
                        </a:rPr>
                        <a:t>123,8*58,6*7,6 mm</a:t>
                      </a:r>
                    </a:p>
                  </a:txBody>
                  <a:tcPr marL="18891" marR="18891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46591">
                <a:tc>
                  <a:txBody>
                    <a:bodyPr/>
                    <a:lstStyle/>
                    <a:p>
                      <a:pPr fontAlgn="t"/>
                      <a:r>
                        <a:rPr lang="hu-HU" sz="700" b="1">
                          <a:effectLst/>
                        </a:rPr>
                        <a:t>Tömeg</a:t>
                      </a:r>
                      <a:endParaRPr lang="hu-HU" sz="700">
                        <a:effectLst/>
                      </a:endParaRPr>
                    </a:p>
                  </a:txBody>
                  <a:tcPr marL="18891" marR="11334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sz="1200" dirty="0">
                          <a:effectLst/>
                        </a:rPr>
                        <a:t>112 g</a:t>
                      </a:r>
                    </a:p>
                  </a:txBody>
                  <a:tcPr marL="18891" marR="18891" marT="18891" marB="1889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3419872" y="177281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Látható a különbség:Nagyobb képernyő,nagyobb felbontás.</a:t>
            </a:r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1763688" y="3789040"/>
            <a:ext cx="4464496" cy="720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3773748" y="3399383"/>
            <a:ext cx="152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Az </a:t>
            </a:r>
            <a:r>
              <a:rPr lang="hu-HU" sz="1200" dirty="0" err="1" smtClean="0"/>
              <a:t>iOS</a:t>
            </a:r>
            <a:r>
              <a:rPr lang="hu-HU" sz="1200" dirty="0" smtClean="0"/>
              <a:t> 8 mégsem túl nagy „upgrade”</a:t>
            </a:r>
            <a:endParaRPr lang="hu-HU" sz="1200" dirty="0"/>
          </a:p>
        </p:txBody>
      </p:sp>
      <p:sp>
        <p:nvSpPr>
          <p:cNvPr id="8" name="Balra nyíl 7"/>
          <p:cNvSpPr/>
          <p:nvPr/>
        </p:nvSpPr>
        <p:spPr>
          <a:xfrm>
            <a:off x="3419872" y="5301208"/>
            <a:ext cx="2232248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Ezek csak kezdetleges infók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773748" y="4149080"/>
            <a:ext cx="187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12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403525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7429500" cy="37338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3608" y="100361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Ezért volt annyira izgatott a közönség…….</a:t>
            </a:r>
            <a:endParaRPr lang="hu-HU" sz="2800" dirty="0"/>
          </a:p>
        </p:txBody>
      </p:sp>
      <p:sp>
        <p:nvSpPr>
          <p:cNvPr id="4" name="Téglalap feliratnak 3"/>
          <p:cNvSpPr/>
          <p:nvPr/>
        </p:nvSpPr>
        <p:spPr>
          <a:xfrm>
            <a:off x="6239679" y="2708920"/>
            <a:ext cx="1956892" cy="576064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 RICH 4 U M8</a:t>
            </a:r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4355976" y="5157192"/>
            <a:ext cx="1656184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#</a:t>
            </a:r>
            <a:r>
              <a:rPr lang="hu-HU" dirty="0" err="1" smtClean="0"/>
              <a:t>schvag</a:t>
            </a:r>
            <a:endParaRPr lang="hu-HU" dirty="0"/>
          </a:p>
        </p:txBody>
      </p:sp>
      <p:sp>
        <p:nvSpPr>
          <p:cNvPr id="6" name="Felhő 5"/>
          <p:cNvSpPr/>
          <p:nvPr/>
        </p:nvSpPr>
        <p:spPr>
          <a:xfrm>
            <a:off x="899592" y="5157192"/>
            <a:ext cx="2016224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#</a:t>
            </a:r>
            <a:r>
              <a:rPr lang="hu-HU" dirty="0" err="1" smtClean="0"/>
              <a:t>YoLo</a:t>
            </a:r>
            <a:r>
              <a:rPr lang="hu-HU" dirty="0" smtClean="0"/>
              <a:t> </a:t>
            </a:r>
            <a:r>
              <a:rPr lang="hu-HU" dirty="0" err="1" smtClean="0"/>
              <a:t>leeegit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660232" y="548680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3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04183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54868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/>
              <a:t>Értékelés</a:t>
            </a:r>
            <a:endParaRPr lang="hu-HU" sz="8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6097" y="206084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Bár az </a:t>
            </a:r>
            <a:r>
              <a:rPr lang="hu-HU" dirty="0" err="1" smtClean="0"/>
              <a:t>ÉnTelefon</a:t>
            </a:r>
            <a:r>
              <a:rPr lang="hu-HU" dirty="0" smtClean="0"/>
              <a:t> nem hozott túl sok újítás, az gazdag emberek akik meg tudták venni azok még mindig tudják élvezni, azzal a mondattal hogy „I Am Rich”</a:t>
            </a:r>
          </a:p>
          <a:p>
            <a:r>
              <a:rPr lang="hu-HU" dirty="0" smtClean="0"/>
              <a:t>                                                                    - </a:t>
            </a:r>
            <a:r>
              <a:rPr lang="hu-HU" dirty="0" err="1" smtClean="0"/>
              <a:t>JustVidman</a:t>
            </a:r>
            <a:r>
              <a:rPr lang="hu-HU" dirty="0" smtClean="0"/>
              <a:t> 2015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6097" y="341642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„Szerintem még mindig menők vagyunk hogy ezt megvettük”</a:t>
            </a:r>
          </a:p>
          <a:p>
            <a:r>
              <a:rPr lang="hu-HU" dirty="0" smtClean="0"/>
              <a:t>                                                                              - Gazdag Emberek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6097" y="4725144"/>
            <a:ext cx="3021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komolyan vesszük a telefon jó,ha nem azt nézzük hogy orbitális újdonságokat hoztak. Na de várjunk csak!!!! MÉG ITT VAN A PLUS!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96" y="4062755"/>
            <a:ext cx="4067944" cy="228777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340508" y="614157"/>
            <a:ext cx="15969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4400" dirty="0">
                <a:solidFill>
                  <a:srgbClr val="292934"/>
                </a:solidFill>
                <a:hlinkClick r:id="rId3" action="ppaction://hlinksldjump"/>
              </a:rPr>
              <a:t>Menü</a:t>
            </a:r>
            <a:endParaRPr lang="hu-HU" sz="4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3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69269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 smtClean="0"/>
              <a:t>Iphone</a:t>
            </a:r>
            <a:r>
              <a:rPr lang="hu-HU" sz="4000" dirty="0" smtClean="0"/>
              <a:t> 6 Plus,a „jobb” verzió!</a:t>
            </a:r>
            <a:endParaRPr lang="hu-H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2" y="4581128"/>
            <a:ext cx="3743908" cy="210553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4268504"/>
            <a:ext cx="2088232" cy="2599368"/>
          </a:xfrm>
          <a:prstGeom prst="rect">
            <a:avLst/>
          </a:prstGeom>
        </p:spPr>
      </p:pic>
      <p:sp>
        <p:nvSpPr>
          <p:cNvPr id="7" name="Balra nyíl 6"/>
          <p:cNvSpPr/>
          <p:nvPr/>
        </p:nvSpPr>
        <p:spPr>
          <a:xfrm>
            <a:off x="4736841" y="5176327"/>
            <a:ext cx="576064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5334609" y="5176327"/>
            <a:ext cx="57606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572000" y="44371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Valami különbség…?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55576" y="2365429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Itt van! Az </a:t>
            </a:r>
            <a:r>
              <a:rPr lang="hu-HU" sz="2400" dirty="0" err="1" smtClean="0"/>
              <a:t>ÉnTelefon</a:t>
            </a:r>
            <a:r>
              <a:rPr lang="hu-HU" sz="2400" dirty="0" smtClean="0"/>
              <a:t> +! És hogy mennyivel jobb? Hát…majd meglátjuk!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804248" y="908720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hlinkClick r:id="rId4" action="ppaction://hlinksldjump"/>
              </a:rPr>
              <a:t>Menü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75995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lágosság">
  <a:themeElements>
    <a:clrScheme name="Világosság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269</TotalTime>
  <Words>889</Words>
  <Application>Microsoft Office PowerPoint</Application>
  <PresentationFormat>Diavetítés a képernyőre (4:3 oldalarány)</PresentationFormat>
  <Paragraphs>222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Világosság</vt:lpstr>
      <vt:lpstr>IPhone 6 </vt:lpstr>
      <vt:lpstr>PowerPoint bemutató</vt:lpstr>
      <vt:lpstr>A sima,egyszerű Iphone</vt:lpstr>
      <vt:lpstr>PowerPoint bemutató</vt:lpstr>
      <vt:lpstr>Fogadtatás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Herendi Német Nemzetiségi Nyelvoktató Általános Isk.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IPhone 6</dc:title>
  <dc:creator>diakok</dc:creator>
  <cp:lastModifiedBy>diakok</cp:lastModifiedBy>
  <cp:revision>27</cp:revision>
  <dcterms:created xsi:type="dcterms:W3CDTF">2015-01-06T13:51:42Z</dcterms:created>
  <dcterms:modified xsi:type="dcterms:W3CDTF">2015-01-10T12:25:18Z</dcterms:modified>
</cp:coreProperties>
</file>