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4" r:id="rId18"/>
    <p:sldId id="272" r:id="rId19"/>
    <p:sldId id="275" r:id="rId20"/>
    <p:sldId id="273" r:id="rId21"/>
    <p:sldId id="276" r:id="rId22"/>
    <p:sldId id="277" r:id="rId23"/>
    <p:sldId id="278" r:id="rId24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63" autoAdjust="0"/>
    <p:restoredTop sz="94660"/>
  </p:normalViewPr>
  <p:slideViewPr>
    <p:cSldViewPr>
      <p:cViewPr varScale="1">
        <p:scale>
          <a:sx n="65" d="100"/>
          <a:sy n="65" d="100"/>
        </p:scale>
        <p:origin x="-145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CEEF7C7F-0080-4536-A032-EA3649925345}" type="datetimeFigureOut">
              <a:rPr lang="hu-HU"/>
              <a:pPr>
                <a:defRPr/>
              </a:pPr>
              <a:t>2015.01.10.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805ACE6-B40C-46B1-B964-A73B5310FDE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églalap 17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5" name="Téglalap 18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6" name="Téglalap 19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7" name="Téglalap 20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Téglalap 23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1" name="Téglalap 24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2" name="Téglalap 25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3" name="Téglalap 26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4" name="Téglalap 27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hu-HU" smtClean="0"/>
              <a:t>Alcím mintájának szerkesztése</a:t>
            </a:r>
            <a:endParaRPr lang="en-US"/>
          </a:p>
        </p:txBody>
      </p:sp>
      <p:sp>
        <p:nvSpPr>
          <p:cNvPr id="15" name="Dátum helye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6" name="Élőláb hely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7" name="Dia számának helye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ADACCC1-F143-40CE-9751-CDCA3536AEB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AD74ED-5A85-4D0A-8FB0-FFC7B90847C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A8ED2-0445-4E24-BA47-E56273A36FE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BDF2-45D9-4D53-A56D-C1C5C0B4B47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AEC782-F30D-48BB-8C22-B85FD04ADF1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abadkézi sokszög 17"/>
          <p:cNvSpPr>
            <a:spLocks/>
          </p:cNvSpPr>
          <p:nvPr/>
        </p:nvSpPr>
        <p:spPr bwMode="auto">
          <a:xfrm>
            <a:off x="4829175" y="1073150"/>
            <a:ext cx="4321175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zabadkézi sokszög 18"/>
          <p:cNvSpPr>
            <a:spLocks/>
          </p:cNvSpPr>
          <p:nvPr/>
        </p:nvSpPr>
        <p:spPr bwMode="auto">
          <a:xfrm>
            <a:off x="374650" y="0"/>
            <a:ext cx="5513388" cy="661511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zabadkézi sokszög 19"/>
          <p:cNvSpPr>
            <a:spLocks/>
          </p:cNvSpPr>
          <p:nvPr/>
        </p:nvSpPr>
        <p:spPr bwMode="auto">
          <a:xfrm rot="5236414">
            <a:off x="4461669" y="1483519"/>
            <a:ext cx="4114800" cy="118903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zabadkézi sokszög 20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zabadkézi sokszög 23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zabadkézi sokszög 24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Szabadkézi sokszög 25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1" name="Szabadkézi sokszög 26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Szabadkézi sokszög 27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zabadkézi sokszög 28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4" name="Szabadkézi sokszög 29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5" name="Szabadkézi sokszög 30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6" name="Szabadkézi sokszög 31"/>
          <p:cNvSpPr>
            <a:spLocks/>
          </p:cNvSpPr>
          <p:nvPr/>
        </p:nvSpPr>
        <p:spPr bwMode="auto">
          <a:xfrm>
            <a:off x="366713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7" name="Szabadkézi sokszög 32"/>
          <p:cNvSpPr>
            <a:spLocks/>
          </p:cNvSpPr>
          <p:nvPr/>
        </p:nvSpPr>
        <p:spPr bwMode="auto">
          <a:xfrm>
            <a:off x="366713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zabadkézi sokszög 33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9" name="Téglalap 34"/>
          <p:cNvSpPr/>
          <p:nvPr/>
        </p:nvSpPr>
        <p:spPr>
          <a:xfrm>
            <a:off x="363538" y="401638"/>
            <a:ext cx="8504237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0" name="Téglalap 35"/>
          <p:cNvSpPr/>
          <p:nvPr/>
        </p:nvSpPr>
        <p:spPr>
          <a:xfrm flipH="1">
            <a:off x="371475" y="681038"/>
            <a:ext cx="26988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1" name="Téglalap 36"/>
          <p:cNvSpPr/>
          <p:nvPr/>
        </p:nvSpPr>
        <p:spPr>
          <a:xfrm flipH="1">
            <a:off x="411163" y="681038"/>
            <a:ext cx="26987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Téglalap 37"/>
          <p:cNvSpPr/>
          <p:nvPr/>
        </p:nvSpPr>
        <p:spPr>
          <a:xfrm flipH="1">
            <a:off x="447675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23" name="Téglalap 38"/>
          <p:cNvSpPr/>
          <p:nvPr/>
        </p:nvSpPr>
        <p:spPr>
          <a:xfrm flipH="1">
            <a:off x="476250" y="681038"/>
            <a:ext cx="9525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4" name="Téglalap 39"/>
          <p:cNvSpPr/>
          <p:nvPr/>
        </p:nvSpPr>
        <p:spPr>
          <a:xfrm>
            <a:off x="500063" y="681038"/>
            <a:ext cx="36512" cy="365125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bIns="0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25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7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75E6AA5-F839-4268-A082-802C7B88E25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0BAB554-CBA1-4D50-B53C-95FABDE0083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17"/>
          <p:cNvSpPr/>
          <p:nvPr/>
        </p:nvSpPr>
        <p:spPr>
          <a:xfrm>
            <a:off x="0" y="401638"/>
            <a:ext cx="8867775" cy="887412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églalap 18"/>
          <p:cNvSpPr/>
          <p:nvPr/>
        </p:nvSpPr>
        <p:spPr>
          <a:xfrm>
            <a:off x="87313" y="681038"/>
            <a:ext cx="460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9" name="Téglalap 19"/>
          <p:cNvSpPr/>
          <p:nvPr/>
        </p:nvSpPr>
        <p:spPr>
          <a:xfrm>
            <a:off x="47625" y="681038"/>
            <a:ext cx="26988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0" name="Téglalap 20"/>
          <p:cNvSpPr/>
          <p:nvPr/>
        </p:nvSpPr>
        <p:spPr>
          <a:xfrm>
            <a:off x="28575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Téglalap 23"/>
          <p:cNvSpPr/>
          <p:nvPr/>
        </p:nvSpPr>
        <p:spPr>
          <a:xfrm>
            <a:off x="0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Téglalap 24"/>
          <p:cNvSpPr/>
          <p:nvPr/>
        </p:nvSpPr>
        <p:spPr>
          <a:xfrm flipH="1">
            <a:off x="149225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3" name="Téglalap 25"/>
          <p:cNvSpPr/>
          <p:nvPr/>
        </p:nvSpPr>
        <p:spPr>
          <a:xfrm flipH="1">
            <a:off x="188913" y="681038"/>
            <a:ext cx="2857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4" name="Téglalap 26"/>
          <p:cNvSpPr/>
          <p:nvPr/>
        </p:nvSpPr>
        <p:spPr>
          <a:xfrm flipH="1">
            <a:off x="227013" y="681038"/>
            <a:ext cx="9525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5" name="Téglalap 27"/>
          <p:cNvSpPr/>
          <p:nvPr/>
        </p:nvSpPr>
        <p:spPr>
          <a:xfrm flipH="1">
            <a:off x="255588" y="681038"/>
            <a:ext cx="7937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Téglalap 28"/>
          <p:cNvSpPr/>
          <p:nvPr/>
        </p:nvSpPr>
        <p:spPr>
          <a:xfrm>
            <a:off x="279400" y="681038"/>
            <a:ext cx="36513" cy="365125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/>
          <a:lstStyle>
            <a:lvl1pPr>
              <a:defRPr sz="400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1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1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541FA51-2B4D-4BA0-8BC7-6CDB5664A16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6F028-A429-424C-AC24-AF0006A3BF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1D7789C-BAB2-46E6-8736-8378CD9BA5F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5" name="Dátum helye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EB6E4-0D57-41D1-9777-389F1F54D4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17"/>
          <p:cNvSpPr/>
          <p:nvPr/>
        </p:nvSpPr>
        <p:spPr>
          <a:xfrm>
            <a:off x="368300" y="0"/>
            <a:ext cx="8777288" cy="1878013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6" name="Egyenes összekötő 18"/>
          <p:cNvCxnSpPr/>
          <p:nvPr/>
        </p:nvCxnSpPr>
        <p:spPr>
          <a:xfrm flipV="1">
            <a:off x="363538" y="1884363"/>
            <a:ext cx="8782050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" name="Csoportba foglalás 19"/>
          <p:cNvGrpSpPr>
            <a:grpSpLocks/>
          </p:cNvGrpSpPr>
          <p:nvPr/>
        </p:nvGrpSpPr>
        <p:grpSpPr bwMode="auto">
          <a:xfrm rot="5400000">
            <a:off x="8515351" y="1219200"/>
            <a:ext cx="131762" cy="128587"/>
            <a:chOff x="6668087" y="1297746"/>
            <a:chExt cx="161840" cy="156602"/>
          </a:xfrm>
        </p:grpSpPr>
        <p:cxnSp>
          <p:nvCxnSpPr>
            <p:cNvPr id="8" name="Egyenes összekötő 20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Egyenes összekötő 23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Egyenes összekötő 24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Csoportba foglalás 25"/>
          <p:cNvGrpSpPr>
            <a:grpSpLocks/>
          </p:cNvGrpSpPr>
          <p:nvPr/>
        </p:nvGrpSpPr>
        <p:grpSpPr bwMode="auto">
          <a:xfrm rot="5400000">
            <a:off x="8667751" y="1371600"/>
            <a:ext cx="131762" cy="128587"/>
            <a:chOff x="6668087" y="1297746"/>
            <a:chExt cx="161840" cy="156602"/>
          </a:xfrm>
        </p:grpSpPr>
        <p:cxnSp>
          <p:nvCxnSpPr>
            <p:cNvPr id="12" name="Egyenes összekötő 26"/>
            <p:cNvCxnSpPr/>
            <p:nvPr/>
          </p:nvCxnSpPr>
          <p:spPr>
            <a:xfrm rot="16200000">
              <a:off x="6663593" y="1300308"/>
              <a:ext cx="88935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Egyenes összekötő 27"/>
            <p:cNvCxnSpPr/>
            <p:nvPr/>
          </p:nvCxnSpPr>
          <p:spPr>
            <a:xfrm rot="16200000" flipV="1">
              <a:off x="6685198" y="1391515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Egyenes összekötő 28"/>
            <p:cNvCxnSpPr/>
            <p:nvPr/>
          </p:nvCxnSpPr>
          <p:spPr>
            <a:xfrm rot="5400000" flipH="1">
              <a:off x="6744513" y="1299332"/>
              <a:ext cx="88935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Csoportba foglalás 29"/>
          <p:cNvGrpSpPr>
            <a:grpSpLocks/>
          </p:cNvGrpSpPr>
          <p:nvPr/>
        </p:nvGrpSpPr>
        <p:grpSpPr bwMode="auto">
          <a:xfrm rot="5400000">
            <a:off x="8320087" y="1474788"/>
            <a:ext cx="131763" cy="128588"/>
            <a:chOff x="6668087" y="1297746"/>
            <a:chExt cx="161840" cy="156602"/>
          </a:xfrm>
        </p:grpSpPr>
        <p:cxnSp>
          <p:nvCxnSpPr>
            <p:cNvPr id="16" name="Egyenes összekötő 30"/>
            <p:cNvCxnSpPr/>
            <p:nvPr/>
          </p:nvCxnSpPr>
          <p:spPr>
            <a:xfrm rot="16200000">
              <a:off x="6663592" y="1300307"/>
              <a:ext cx="88934" cy="7994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Egyenes összekötő 31"/>
            <p:cNvCxnSpPr/>
            <p:nvPr/>
          </p:nvCxnSpPr>
          <p:spPr>
            <a:xfrm rot="16200000" flipV="1">
              <a:off x="6685198" y="1391513"/>
              <a:ext cx="125668" cy="0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Egyenes összekötő 32"/>
            <p:cNvCxnSpPr/>
            <p:nvPr/>
          </p:nvCxnSpPr>
          <p:spPr>
            <a:xfrm rot="5400000" flipH="1">
              <a:off x="6744512" y="1299332"/>
              <a:ext cx="88934" cy="81895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Cím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hu-HU" noProof="0" smtClean="0"/>
              <a:t>Kép beszúrásához kattintson az ikonra</a:t>
            </a:r>
            <a:endParaRPr lang="en-US" noProof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19" name="Dátum helye 4"/>
          <p:cNvSpPr>
            <a:spLocks noGrp="1"/>
          </p:cNvSpPr>
          <p:nvPr>
            <p:ph type="dt" sz="half" idx="10"/>
          </p:nvPr>
        </p:nvSpPr>
        <p:spPr>
          <a:xfrm>
            <a:off x="6477000" y="55563"/>
            <a:ext cx="2133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0" name="Élőláb helye 5"/>
          <p:cNvSpPr>
            <a:spLocks noGrp="1"/>
          </p:cNvSpPr>
          <p:nvPr>
            <p:ph type="ftr" sz="quarter" idx="11"/>
          </p:nvPr>
        </p:nvSpPr>
        <p:spPr>
          <a:xfrm>
            <a:off x="914400" y="55563"/>
            <a:ext cx="55626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1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610600" y="55563"/>
            <a:ext cx="457200" cy="365125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13B813A-22A3-4993-9C95-B87049FAC28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0" y="0"/>
            <a:ext cx="365125" cy="6854825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8" name="Téglalap 7"/>
          <p:cNvSpPr/>
          <p:nvPr/>
        </p:nvSpPr>
        <p:spPr>
          <a:xfrm>
            <a:off x="255588" y="5046663"/>
            <a:ext cx="73025" cy="16922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9" name="Téglalap 8"/>
          <p:cNvSpPr/>
          <p:nvPr/>
        </p:nvSpPr>
        <p:spPr>
          <a:xfrm>
            <a:off x="255588" y="4797425"/>
            <a:ext cx="73025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0" name="Téglalap 9"/>
          <p:cNvSpPr/>
          <p:nvPr/>
        </p:nvSpPr>
        <p:spPr>
          <a:xfrm>
            <a:off x="255588" y="4637088"/>
            <a:ext cx="73025" cy="138112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1" name="Téglalap 10"/>
          <p:cNvSpPr/>
          <p:nvPr/>
        </p:nvSpPr>
        <p:spPr>
          <a:xfrm>
            <a:off x="255588" y="4541838"/>
            <a:ext cx="73025" cy="7461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2" name="Téglalap 11"/>
          <p:cNvSpPr/>
          <p:nvPr/>
        </p:nvSpPr>
        <p:spPr>
          <a:xfrm>
            <a:off x="309563" y="681038"/>
            <a:ext cx="46037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5" name="Téglalap 14"/>
          <p:cNvSpPr/>
          <p:nvPr/>
        </p:nvSpPr>
        <p:spPr>
          <a:xfrm>
            <a:off x="268288" y="681038"/>
            <a:ext cx="2857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16" name="Téglalap 15"/>
          <p:cNvSpPr/>
          <p:nvPr/>
        </p:nvSpPr>
        <p:spPr>
          <a:xfrm>
            <a:off x="249238" y="681038"/>
            <a:ext cx="9525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sp>
        <p:nvSpPr>
          <p:cNvPr id="17" name="Téglalap 16"/>
          <p:cNvSpPr/>
          <p:nvPr/>
        </p:nvSpPr>
        <p:spPr>
          <a:xfrm>
            <a:off x="222250" y="681038"/>
            <a:ext cx="7938" cy="365125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914400" y="512763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1036" name="Szöveg helye 12"/>
          <p:cNvSpPr>
            <a:spLocks noGrp="1"/>
          </p:cNvSpPr>
          <p:nvPr>
            <p:ph type="body" idx="1"/>
          </p:nvPr>
        </p:nvSpPr>
        <p:spPr bwMode="auto">
          <a:xfrm>
            <a:off x="914400" y="178435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smtClean="0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endParaRPr lang="hu-HU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 smtClean="0"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124F4207-4C69-4702-BB1F-15B3F9F3A7DA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9" r:id="rId1"/>
    <p:sldLayoutId id="2147483814" r:id="rId2"/>
    <p:sldLayoutId id="2147483820" r:id="rId3"/>
    <p:sldLayoutId id="2147483821" r:id="rId4"/>
    <p:sldLayoutId id="2147483822" r:id="rId5"/>
    <p:sldLayoutId id="2147483815" r:id="rId6"/>
    <p:sldLayoutId id="2147483823" r:id="rId7"/>
    <p:sldLayoutId id="2147483816" r:id="rId8"/>
    <p:sldLayoutId id="2147483824" r:id="rId9"/>
    <p:sldLayoutId id="2147483817" r:id="rId10"/>
    <p:sldLayoutId id="2147483818" r:id="rId11"/>
    <p:sldLayoutId id="2147483825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 spc="-100">
          <a:solidFill>
            <a:srgbClr val="CCFFF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rgbClr val="CCFFFF"/>
          </a:solidFill>
          <a:latin typeface="Consolas" pitchFamily="49" charset="0"/>
        </a:defRPr>
      </a:lvl9pPr>
      <a:extLst/>
    </p:titleStyle>
    <p:bodyStyle>
      <a:lvl1pPr marL="411163" indent="-342900" algn="l" rtl="0" fontAlgn="base">
        <a:spcBef>
          <a:spcPts val="700"/>
        </a:spcBef>
        <a:spcAft>
          <a:spcPct val="0"/>
        </a:spcAft>
        <a:buClr>
          <a:schemeClr val="tx2"/>
        </a:buClr>
        <a:buSzPct val="95000"/>
        <a:buFont typeface="Wingdings" pitchFamily="2" charset="2"/>
        <a:buChar char="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39775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 2" pitchFamily="18" charset="2"/>
        <a:buChar char="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475" indent="-228600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3" pitchFamily="18" charset="2"/>
        <a:buChar char="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138" indent="-209550" algn="l" rtl="0" fontAlgn="base">
        <a:spcBef>
          <a:spcPct val="20000"/>
        </a:spcBef>
        <a:spcAft>
          <a:spcPct val="0"/>
        </a:spcAft>
        <a:buClr>
          <a:srgbClr val="0BD0D9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mobilarena.hu/teszt/samsung_galaxy_s5_okosabb_vagy_mint_egy_otodik_s/bevezeto.html" TargetMode="External"/><Relationship Id="rId2" Type="http://schemas.openxmlformats.org/officeDocument/2006/relationships/hyperlink" Target="http://pcworld.hu/mobil/samsung-galaxy-s5-teszt-szebb-erosebb-szerethetobb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google.hu/search?q=samsung&amp;biw=1366&amp;bih=639&amp;source=lnms&amp;tbm=isch&amp;sa=X&amp;ei=Ul6pVLPjDcKqU7OSgpAL&amp;ved=0CAYQ_AUoAQ" TargetMode="External"/><Relationship Id="rId4" Type="http://schemas.openxmlformats.org/officeDocument/2006/relationships/hyperlink" Target="http://hu.wikipedia.org/wiki/Samsung_telefonok_list%C3%A1ja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85786" y="1643050"/>
            <a:ext cx="7772400" cy="1975104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hu-HU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hu-HU" dirty="0">
                <a:solidFill>
                  <a:schemeClr val="tx2">
                    <a:satMod val="200000"/>
                  </a:schemeClr>
                </a:solidFill>
              </a:rPr>
            </a:br>
            <a:r>
              <a:rPr lang="hu-HU" sz="6000" i="1" dirty="0">
                <a:solidFill>
                  <a:schemeClr val="tx2">
                    <a:satMod val="200000"/>
                  </a:schemeClr>
                </a:solidFill>
                <a:latin typeface="Algerian" pitchFamily="82" charset="0"/>
              </a:rPr>
              <a:t>Samsung </a:t>
            </a:r>
            <a:r>
              <a:rPr lang="hu-HU" sz="6000" i="1" dirty="0" err="1">
                <a:solidFill>
                  <a:schemeClr val="tx2">
                    <a:satMod val="200000"/>
                  </a:schemeClr>
                </a:solidFill>
                <a:latin typeface="Algerian" pitchFamily="82" charset="0"/>
              </a:rPr>
              <a:t>Galaxy</a:t>
            </a:r>
            <a:r>
              <a:rPr lang="hu-HU" sz="6000" i="1" dirty="0">
                <a:solidFill>
                  <a:schemeClr val="tx2">
                    <a:satMod val="200000"/>
                  </a:schemeClr>
                </a:solidFill>
                <a:latin typeface="Algerian" pitchFamily="82" charset="0"/>
              </a:rPr>
              <a:t> S5</a:t>
            </a:r>
            <a:r>
              <a:rPr lang="hu-HU" dirty="0">
                <a:solidFill>
                  <a:schemeClr val="tx2">
                    <a:satMod val="200000"/>
                  </a:schemeClr>
                </a:solidFill>
              </a:rPr>
              <a:t/>
            </a:r>
            <a:br>
              <a:rPr lang="hu-HU" dirty="0">
                <a:solidFill>
                  <a:schemeClr val="tx2">
                    <a:satMod val="200000"/>
                  </a:schemeClr>
                </a:solidFill>
              </a:rPr>
            </a:br>
            <a:endParaRPr lang="hu-HU" dirty="0">
              <a:solidFill>
                <a:schemeClr val="tx2">
                  <a:satMod val="200000"/>
                </a:schemeClr>
              </a:solidFill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472" y="5429264"/>
            <a:ext cx="6224587" cy="622300"/>
          </a:xfrm>
        </p:spPr>
        <p:txBody>
          <a:bodyPr/>
          <a:lstStyle/>
          <a:p>
            <a:pPr marL="63500">
              <a:lnSpc>
                <a:spcPct val="80000"/>
              </a:lnSpc>
              <a:spcBef>
                <a:spcPct val="0"/>
              </a:spcBef>
            </a:pPr>
            <a:endParaRPr lang="hu-HU" sz="900" b="1" dirty="0" smtClean="0"/>
          </a:p>
          <a:p>
            <a:pPr marL="63500">
              <a:lnSpc>
                <a:spcPct val="80000"/>
              </a:lnSpc>
              <a:spcBef>
                <a:spcPct val="0"/>
              </a:spcBef>
            </a:pPr>
            <a:endParaRPr lang="hu-HU" sz="900" b="1" dirty="0" smtClean="0"/>
          </a:p>
          <a:p>
            <a:pPr marL="63500">
              <a:lnSpc>
                <a:spcPct val="80000"/>
              </a:lnSpc>
              <a:spcBef>
                <a:spcPct val="0"/>
              </a:spcBef>
            </a:pPr>
            <a:r>
              <a:rPr lang="hu-HU" sz="1600" b="1" dirty="0" err="1" smtClean="0"/>
              <a:t>Felkészitő</a:t>
            </a:r>
            <a:r>
              <a:rPr lang="hu-HU" sz="1600" b="1" dirty="0" smtClean="0"/>
              <a:t> tanár : </a:t>
            </a:r>
            <a:r>
              <a:rPr lang="hu-HU" sz="1600" b="1" dirty="0" err="1" smtClean="0"/>
              <a:t>PaedDr</a:t>
            </a:r>
            <a:r>
              <a:rPr lang="hu-HU" sz="1600" b="1" dirty="0" smtClean="0"/>
              <a:t>. </a:t>
            </a:r>
            <a:r>
              <a:rPr lang="hu-HU" sz="1600" b="1" dirty="0" err="1" smtClean="0"/>
              <a:t>Spek</a:t>
            </a:r>
            <a:r>
              <a:rPr lang="hu-HU" sz="1600" b="1" dirty="0" smtClean="0"/>
              <a:t> Krisztina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2571736" y="4214818"/>
            <a:ext cx="410527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sz="2000" b="1" dirty="0"/>
              <a:t>  </a:t>
            </a:r>
            <a:r>
              <a:rPr lang="hu-HU" sz="2000" b="1" dirty="0" err="1"/>
              <a:t>Készitette</a:t>
            </a:r>
            <a:r>
              <a:rPr lang="hu-HU" sz="2000" b="1" dirty="0"/>
              <a:t> : </a:t>
            </a:r>
            <a:r>
              <a:rPr lang="hu-HU" sz="2000" b="1" dirty="0" err="1"/>
              <a:t>Gubien</a:t>
            </a:r>
            <a:r>
              <a:rPr lang="hu-HU" sz="2000" b="1" dirty="0"/>
              <a:t> Dávid , 1.D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323850" y="260350"/>
            <a:ext cx="8640763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/>
              <a:t>     </a:t>
            </a:r>
            <a:r>
              <a:rPr lang="hu-HU" sz="2400" b="1"/>
              <a:t>Magyar Tannyelvű Magán Szakközépiskola</a:t>
            </a:r>
          </a:p>
          <a:p>
            <a:pPr algn="ctr">
              <a:spcBef>
                <a:spcPct val="50000"/>
              </a:spcBef>
            </a:pPr>
            <a:r>
              <a:rPr lang="hu-HU" sz="2400" b="1"/>
              <a:t>Gúta</a:t>
            </a:r>
          </a:p>
        </p:txBody>
      </p:sp>
      <p:pic>
        <p:nvPicPr>
          <p:cNvPr id="9222" name="Picture 6" descr="sco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8313" y="188913"/>
            <a:ext cx="1204912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Kamera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16 megapixeles, Full HD és 4K-videók rögzítésére is alkalmas.</a:t>
            </a:r>
          </a:p>
          <a:p>
            <a:r>
              <a:rPr lang="hu-HU" smtClean="0"/>
              <a:t>250 milliszekundum kell az élesség beállításához és az exponáláshoz. </a:t>
            </a:r>
          </a:p>
          <a:p>
            <a:r>
              <a:rPr lang="hu-HU" smtClean="0"/>
              <a:t>Több üzemmódot is be lehet állítani </a:t>
            </a:r>
          </a:p>
          <a:p>
            <a:r>
              <a:rPr lang="hu-HU" smtClean="0"/>
              <a:t>Remek felbontás</a:t>
            </a:r>
          </a:p>
          <a:p>
            <a:r>
              <a:rPr lang="hu-HU" smtClean="0"/>
              <a:t>Villámgyors autófókusz</a:t>
            </a:r>
          </a:p>
          <a:p>
            <a:r>
              <a:rPr lang="hu-HU" smtClean="0"/>
              <a:t>Jól használható és egyszerű</a:t>
            </a:r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mtClean="0">
                <a:solidFill>
                  <a:schemeClr val="tx2">
                    <a:satMod val="200000"/>
                  </a:schemeClr>
                </a:solidFill>
              </a:rPr>
              <a:t>Kvíz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hu-HU" smtClean="0"/>
              <a:t>Mekkora megapixeles a kamerája?</a:t>
            </a:r>
            <a:r>
              <a:rPr lang="hu-HU" smtClean="0">
                <a:latin typeface="Arial" charset="0"/>
              </a:rPr>
              <a:t>- 16 megapixel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1 vagy több üzemmód használható?</a:t>
            </a:r>
            <a:r>
              <a:rPr lang="hu-HU" smtClean="0">
                <a:latin typeface="Arial" charset="0"/>
              </a:rPr>
              <a:t>- Több 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Milyen gyors az autófókosza?</a:t>
            </a:r>
            <a:r>
              <a:rPr lang="hu-HU" smtClean="0">
                <a:latin typeface="Arial" charset="0"/>
              </a:rPr>
              <a:t>- Villámgyors </a:t>
            </a:r>
          </a:p>
          <a:p>
            <a:pPr marL="609600" indent="-609600">
              <a:buFontTx/>
              <a:buAutoNum type="arabicPeriod"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Szoftver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b="1" smtClean="0"/>
              <a:t>Android</a:t>
            </a:r>
            <a:r>
              <a:rPr lang="hu-HU" smtClean="0"/>
              <a:t>: 4.2.2</a:t>
            </a:r>
          </a:p>
          <a:p>
            <a:r>
              <a:rPr lang="hu-HU" b="1" smtClean="0"/>
              <a:t>Újdonságok:</a:t>
            </a:r>
          </a:p>
          <a:p>
            <a:r>
              <a:rPr lang="hu-HU" smtClean="0"/>
              <a:t>Bele is építettek egy, az S Health (pulzusmonitort)</a:t>
            </a:r>
          </a:p>
          <a:p>
            <a:r>
              <a:rPr lang="hu-HU" smtClean="0"/>
              <a:t>Hátlapjába apró szenzorra illeszteni az ujjbegyünket ( ezzel méri a pulzust).</a:t>
            </a:r>
          </a:p>
          <a:p>
            <a:r>
              <a:rPr lang="hu-HU" smtClean="0"/>
              <a:t>„Geo News”- felhívja figyelmünket természeti katasztrófákra és egyéb veszélyekre</a:t>
            </a:r>
          </a:p>
          <a:p>
            <a:endParaRPr lang="hu-HU" smtClean="0"/>
          </a:p>
          <a:p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mtClean="0">
                <a:solidFill>
                  <a:schemeClr val="tx2">
                    <a:satMod val="200000"/>
                  </a:schemeClr>
                </a:solidFill>
              </a:rPr>
              <a:t>Kvíz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hu-HU" smtClean="0"/>
              <a:t>Milyen Android található benne?</a:t>
            </a:r>
            <a:r>
              <a:rPr lang="hu-HU" smtClean="0">
                <a:latin typeface="Arial" charset="0"/>
              </a:rPr>
              <a:t>- 4.2.2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Milyen újdonságot építettek bele?</a:t>
            </a:r>
            <a:r>
              <a:rPr lang="hu-HU" smtClean="0">
                <a:latin typeface="Arial" charset="0"/>
              </a:rPr>
              <a:t>- </a:t>
            </a:r>
            <a:r>
              <a:rPr lang="hu-HU" smtClean="0"/>
              <a:t>S Health</a:t>
            </a:r>
            <a:r>
              <a:rPr lang="hu-HU" smtClean="0">
                <a:latin typeface="Arial" charset="0"/>
              </a:rPr>
              <a:t> (pulzusmérő)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Hogyan nevezzük azt a programot ami figyelmeztet bennünket a veszélyre?</a:t>
            </a:r>
            <a:r>
              <a:rPr lang="hu-HU" smtClean="0">
                <a:latin typeface="Arial" charset="0"/>
              </a:rPr>
              <a:t>- </a:t>
            </a:r>
            <a:r>
              <a:rPr lang="hu-HU" smtClean="0"/>
              <a:t>Geo News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Néhány használható vélemény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609600" indent="-609600" fontAlgn="auto">
              <a:spcAft>
                <a:spcPts val="0"/>
              </a:spcAft>
              <a:buFont typeface="Wingdings"/>
              <a:buChar char=""/>
              <a:defRPr/>
            </a:pPr>
            <a:r>
              <a:rPr lang="hu-HU" b="1" smtClean="0"/>
              <a:t>Értékelés: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Hardveresen kicsit kevésnek éreztem 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Szoftveres kínálat azonban megkérdőjelezhetetlenül az előnye a készüléknek.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anyagminőség rendben van 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kinézet ízlés kérdése 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kijelző jó </a:t>
            </a:r>
          </a:p>
          <a:p>
            <a:pPr marL="609600" indent="-609600" fontAlgn="auto"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audiós képességek átlagosak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Vélemény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00250"/>
            <a:ext cx="8229600" cy="4381500"/>
          </a:xfrm>
        </p:spPr>
        <p:txBody>
          <a:bodyPr/>
          <a:lstStyle/>
          <a:p>
            <a:r>
              <a:rPr lang="hu-HU" smtClean="0"/>
              <a:t>Az a igazság, hogy még nem volt szerencsém kipróbálni a Samsung galaxy S5- öt, de ahogyan hallottam róla mindenki meg van vele elégedve.</a:t>
            </a:r>
          </a:p>
          <a:p>
            <a:r>
              <a:rPr lang="hu-HU" smtClean="0"/>
              <a:t>Jó a kinézete.</a:t>
            </a:r>
          </a:p>
          <a:p>
            <a:r>
              <a:rPr lang="hu-HU" smtClean="0"/>
              <a:t>Könnyű vele böngészni.</a:t>
            </a:r>
          </a:p>
          <a:p>
            <a:r>
              <a:rPr lang="hu-HU" smtClean="0"/>
              <a:t>Egyszerű a használata.</a:t>
            </a:r>
          </a:p>
          <a:p>
            <a:r>
              <a:rPr lang="hu-HU" smtClean="0"/>
              <a:t>Gyors, megbizható.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Samsung fajtái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smtClean="0"/>
              <a:t>Összesen 524 Samsung telefon van.</a:t>
            </a:r>
          </a:p>
          <a:p>
            <a:r>
              <a:rPr lang="hu-HU" smtClean="0"/>
              <a:t>Samsung A100		             </a:t>
            </a:r>
          </a:p>
          <a:p>
            <a:r>
              <a:rPr lang="hu-HU" smtClean="0"/>
              <a:t>Samsung B100 </a:t>
            </a:r>
          </a:p>
          <a:p>
            <a:r>
              <a:rPr lang="hu-HU" smtClean="0"/>
              <a:t>Samsung C100</a:t>
            </a:r>
          </a:p>
          <a:p>
            <a:r>
              <a:rPr lang="hu-HU" smtClean="0"/>
              <a:t>Samsung C3050 </a:t>
            </a:r>
          </a:p>
          <a:p>
            <a:r>
              <a:rPr lang="hu-HU" smtClean="0"/>
              <a:t>Samsung D407</a:t>
            </a:r>
          </a:p>
          <a:p>
            <a:r>
              <a:rPr lang="hu-HU" smtClean="0"/>
              <a:t>Samsung E100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 descr="sch-a1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642938"/>
            <a:ext cx="2887663" cy="243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323850" y="3284538"/>
            <a:ext cx="25193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A100</a:t>
            </a:r>
          </a:p>
        </p:txBody>
      </p:sp>
      <p:pic>
        <p:nvPicPr>
          <p:cNvPr id="25604" name="Picture 7" descr="samsung_b100i-Pics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13" y="500063"/>
            <a:ext cx="2592387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 Box 8"/>
          <p:cNvSpPr txBox="1">
            <a:spLocks noChangeArrowheads="1"/>
          </p:cNvSpPr>
          <p:nvPr/>
        </p:nvSpPr>
        <p:spPr bwMode="auto">
          <a:xfrm>
            <a:off x="3203575" y="3284538"/>
            <a:ext cx="25923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B100</a:t>
            </a:r>
          </a:p>
        </p:txBody>
      </p:sp>
      <p:pic>
        <p:nvPicPr>
          <p:cNvPr id="25606" name="Picture 10" descr="Samsung-C100-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59450" y="765175"/>
            <a:ext cx="338455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7" name="Text Box 11"/>
          <p:cNvSpPr txBox="1">
            <a:spLocks noChangeArrowheads="1"/>
          </p:cNvSpPr>
          <p:nvPr/>
        </p:nvSpPr>
        <p:spPr bwMode="auto">
          <a:xfrm>
            <a:off x="6516688" y="3213100"/>
            <a:ext cx="23034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C100</a:t>
            </a:r>
          </a:p>
        </p:txBody>
      </p:sp>
      <p:pic>
        <p:nvPicPr>
          <p:cNvPr id="25608" name="Picture 13" descr="samsung-c3050-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42988" y="3860800"/>
            <a:ext cx="21986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611188" y="6381750"/>
            <a:ext cx="26654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C3050</a:t>
            </a:r>
          </a:p>
        </p:txBody>
      </p:sp>
      <p:pic>
        <p:nvPicPr>
          <p:cNvPr id="25610" name="Picture 16" descr="Samsung_SGH-D407_9902_ATT_Wireless_0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492500" y="3716338"/>
            <a:ext cx="252095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1" name="Text Box 17"/>
          <p:cNvSpPr txBox="1">
            <a:spLocks noChangeArrowheads="1"/>
          </p:cNvSpPr>
          <p:nvPr/>
        </p:nvSpPr>
        <p:spPr bwMode="auto">
          <a:xfrm>
            <a:off x="3779838" y="6308725"/>
            <a:ext cx="20161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D407</a:t>
            </a:r>
          </a:p>
        </p:txBody>
      </p:sp>
      <p:pic>
        <p:nvPicPr>
          <p:cNvPr id="25612" name="Picture 19" descr="samsung_e-book-reader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27763" y="3716338"/>
            <a:ext cx="2524125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13" name="Text Box 20"/>
          <p:cNvSpPr txBox="1">
            <a:spLocks noChangeArrowheads="1"/>
          </p:cNvSpPr>
          <p:nvPr/>
        </p:nvSpPr>
        <p:spPr bwMode="auto">
          <a:xfrm>
            <a:off x="6227763" y="6237288"/>
            <a:ext cx="273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E100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00188"/>
            <a:ext cx="8229600" cy="4625975"/>
          </a:xfrm>
        </p:spPr>
        <p:txBody>
          <a:bodyPr/>
          <a:lstStyle/>
          <a:p>
            <a:r>
              <a:rPr lang="hu-HU" smtClean="0"/>
              <a:t>Samsung F110 </a:t>
            </a:r>
          </a:p>
          <a:p>
            <a:r>
              <a:rPr lang="hu-HU" smtClean="0"/>
              <a:t>Samsung G400 Soul</a:t>
            </a:r>
          </a:p>
          <a:p>
            <a:r>
              <a:rPr lang="hu-HU" smtClean="0"/>
              <a:t>Samsung Galaxy Ace 2</a:t>
            </a:r>
          </a:p>
          <a:p>
            <a:r>
              <a:rPr lang="hu-HU" smtClean="0"/>
              <a:t>Samsung Galaxy Note III</a:t>
            </a:r>
          </a:p>
          <a:p>
            <a:r>
              <a:rPr lang="hu-HU" smtClean="0"/>
              <a:t>Samsung i700</a:t>
            </a:r>
          </a:p>
          <a:p>
            <a:r>
              <a:rPr lang="hu-HU" smtClean="0"/>
              <a:t>Samsung L760</a:t>
            </a:r>
          </a:p>
          <a:p>
            <a:endParaRPr lang="hu-HU" smtClean="0"/>
          </a:p>
          <a:p>
            <a:pPr>
              <a:buFontTx/>
              <a:buNone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5" descr="7474-SamsungF110img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714375"/>
            <a:ext cx="1933575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ext Box 6"/>
          <p:cNvSpPr txBox="1">
            <a:spLocks noChangeArrowheads="1"/>
          </p:cNvSpPr>
          <p:nvPr/>
        </p:nvSpPr>
        <p:spPr bwMode="auto">
          <a:xfrm>
            <a:off x="250825" y="3068638"/>
            <a:ext cx="23764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F110</a:t>
            </a:r>
          </a:p>
        </p:txBody>
      </p:sp>
      <p:pic>
        <p:nvPicPr>
          <p:cNvPr id="27652" name="Picture 8" descr="Samsung-G400-Soul-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1775" y="642938"/>
            <a:ext cx="2830513" cy="231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2627313" y="3068638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G400 Soul</a:t>
            </a:r>
          </a:p>
        </p:txBody>
      </p:sp>
      <p:pic>
        <p:nvPicPr>
          <p:cNvPr id="27654" name="Picture 11" descr="GalaxyAce2_04_Press-580-10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8263" y="476250"/>
            <a:ext cx="3995737" cy="248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5" name="Text Box 12"/>
          <p:cNvSpPr txBox="1">
            <a:spLocks noChangeArrowheads="1"/>
          </p:cNvSpPr>
          <p:nvPr/>
        </p:nvSpPr>
        <p:spPr bwMode="auto">
          <a:xfrm>
            <a:off x="5651500" y="3068638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Galaxy Ace 2</a:t>
            </a:r>
          </a:p>
        </p:txBody>
      </p:sp>
      <p:pic>
        <p:nvPicPr>
          <p:cNvPr id="27656" name="Picture 14" descr="184d87d36592db8f_samsung-galaxy-note-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716338"/>
            <a:ext cx="2590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7" name="Text Box 15"/>
          <p:cNvSpPr txBox="1">
            <a:spLocks noChangeArrowheads="1"/>
          </p:cNvSpPr>
          <p:nvPr/>
        </p:nvSpPr>
        <p:spPr bwMode="auto">
          <a:xfrm>
            <a:off x="250825" y="6308725"/>
            <a:ext cx="31321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Galaxy Note III</a:t>
            </a:r>
          </a:p>
        </p:txBody>
      </p:sp>
      <p:pic>
        <p:nvPicPr>
          <p:cNvPr id="27658" name="Picture 17" descr="samsung-i700-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132138" y="3429000"/>
            <a:ext cx="28575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9" name="Text Box 18"/>
          <p:cNvSpPr txBox="1">
            <a:spLocks noChangeArrowheads="1"/>
          </p:cNvSpPr>
          <p:nvPr/>
        </p:nvSpPr>
        <p:spPr bwMode="auto">
          <a:xfrm>
            <a:off x="3563938" y="6308725"/>
            <a:ext cx="20875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i700</a:t>
            </a:r>
          </a:p>
        </p:txBody>
      </p:sp>
      <p:pic>
        <p:nvPicPr>
          <p:cNvPr id="27660" name="Picture 20" descr="sam_sgh-l760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867400" y="3573463"/>
            <a:ext cx="2432050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61" name="Text Box 21"/>
          <p:cNvSpPr txBox="1">
            <a:spLocks noChangeArrowheads="1"/>
          </p:cNvSpPr>
          <p:nvPr/>
        </p:nvSpPr>
        <p:spPr bwMode="auto">
          <a:xfrm>
            <a:off x="5867400" y="6308725"/>
            <a:ext cx="2665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L760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i="1">
                <a:solidFill>
                  <a:schemeClr val="tx2">
                    <a:satMod val="200000"/>
                  </a:schemeClr>
                </a:solidFill>
              </a:rPr>
              <a:t>Samsung Galaxy S5 rövid története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071688"/>
            <a:ext cx="8507413" cy="4429125"/>
          </a:xfrm>
        </p:spPr>
        <p:txBody>
          <a:bodyPr/>
          <a:lstStyle/>
          <a:p>
            <a:r>
              <a:rPr lang="hu-HU" smtClean="0"/>
              <a:t>Alapítási éve: 1938.március.1</a:t>
            </a:r>
          </a:p>
          <a:p>
            <a:r>
              <a:rPr lang="hu-HU" smtClean="0"/>
              <a:t>Alapította: Byung-Chull Lee </a:t>
            </a:r>
          </a:p>
          <a:p>
            <a:r>
              <a:rPr lang="hu-HU" smtClean="0"/>
              <a:t>A koreai Taegu városában alalpították.</a:t>
            </a:r>
          </a:p>
          <a:p>
            <a:r>
              <a:rPr lang="hu-HU" smtClean="0"/>
              <a:t>A világ elektronikai vállalatává fejlődött.</a:t>
            </a:r>
          </a:p>
          <a:p>
            <a:r>
              <a:rPr lang="hu-HU" smtClean="0"/>
              <a:t>Gyártanak:- digitális eszközöket                  				   - szórakoztatóelektronikai készülékeket</a:t>
            </a:r>
          </a:p>
          <a:p>
            <a:pPr>
              <a:buFontTx/>
              <a:buNone/>
            </a:pPr>
            <a:r>
              <a:rPr lang="hu-HU" smtClean="0"/>
              <a:t>                      - memóriák</a:t>
            </a:r>
          </a:p>
          <a:p>
            <a:pPr>
              <a:buFontTx/>
              <a:buNone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4"/>
          <p:cNvSpPr>
            <a:spLocks noGrp="1" noChangeArrowheads="1"/>
          </p:cNvSpPr>
          <p:nvPr>
            <p:ph idx="1"/>
          </p:nvPr>
        </p:nvSpPr>
        <p:spPr>
          <a:xfrm>
            <a:off x="457200" y="357188"/>
            <a:ext cx="8229600" cy="6357937"/>
          </a:xfrm>
        </p:spPr>
        <p:txBody>
          <a:bodyPr/>
          <a:lstStyle/>
          <a:p>
            <a:r>
              <a:rPr lang="hu-HU" smtClean="0"/>
              <a:t>Samsung P900</a:t>
            </a:r>
          </a:p>
          <a:p>
            <a:r>
              <a:rPr lang="hu-HU" smtClean="0"/>
              <a:t>Samsung S400i</a:t>
            </a:r>
          </a:p>
          <a:p>
            <a:r>
              <a:rPr lang="hu-HU" smtClean="0"/>
              <a:t>Samsung Z540</a:t>
            </a:r>
          </a:p>
          <a:p>
            <a:pPr>
              <a:buFontTx/>
              <a:buNone/>
            </a:pPr>
            <a:endParaRPr lang="hu-HU" smtClean="0"/>
          </a:p>
          <a:p>
            <a:endParaRPr lang="hu-HU" smtClean="0"/>
          </a:p>
        </p:txBody>
      </p:sp>
      <p:pic>
        <p:nvPicPr>
          <p:cNvPr id="28675" name="Picture 6" descr="720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5" y="3357563"/>
            <a:ext cx="2608263" cy="280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Text Box 7"/>
          <p:cNvSpPr txBox="1">
            <a:spLocks noChangeArrowheads="1"/>
          </p:cNvSpPr>
          <p:nvPr/>
        </p:nvSpPr>
        <p:spPr bwMode="auto">
          <a:xfrm>
            <a:off x="214313" y="6215063"/>
            <a:ext cx="3024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P900</a:t>
            </a:r>
          </a:p>
        </p:txBody>
      </p:sp>
      <p:pic>
        <p:nvPicPr>
          <p:cNvPr id="28677" name="Picture 9" descr="samsung-s400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3286125"/>
            <a:ext cx="3024187" cy="276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8" name="Text Box 10"/>
          <p:cNvSpPr txBox="1">
            <a:spLocks noChangeArrowheads="1"/>
          </p:cNvSpPr>
          <p:nvPr/>
        </p:nvSpPr>
        <p:spPr bwMode="auto">
          <a:xfrm>
            <a:off x="2857500" y="6215063"/>
            <a:ext cx="30241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S400i</a:t>
            </a:r>
          </a:p>
        </p:txBody>
      </p:sp>
      <p:pic>
        <p:nvPicPr>
          <p:cNvPr id="28679" name="Picture 12" descr="4415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75" y="3214688"/>
            <a:ext cx="2411413" cy="29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80" name="Text Box 13"/>
          <p:cNvSpPr txBox="1">
            <a:spLocks noChangeArrowheads="1"/>
          </p:cNvSpPr>
          <p:nvPr/>
        </p:nvSpPr>
        <p:spPr bwMode="auto">
          <a:xfrm>
            <a:off x="6429375" y="6143625"/>
            <a:ext cx="2520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Samsung Z540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066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Kérdések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323850" y="1557338"/>
            <a:ext cx="8640763" cy="5016500"/>
          </a:xfrm>
        </p:spPr>
        <p:txBody>
          <a:bodyPr>
            <a:normAutofit lnSpcReduction="10000"/>
          </a:bodyPr>
          <a:lstStyle/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Ki alapította a Samsungot?</a:t>
            </a:r>
            <a:r>
              <a:rPr lang="hu-HU" smtClean="0">
                <a:latin typeface="Arial" charset="0"/>
              </a:rPr>
              <a:t>- </a:t>
            </a:r>
            <a:r>
              <a:rPr lang="hu-HU" smtClean="0"/>
              <a:t>Byung-Chull Lee 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Mikor? Hol?</a:t>
            </a:r>
            <a:r>
              <a:rPr lang="hu-HU" smtClean="0">
                <a:latin typeface="Arial" charset="0"/>
              </a:rPr>
              <a:t>- </a:t>
            </a:r>
            <a:r>
              <a:rPr lang="hu-HU" smtClean="0"/>
              <a:t>1938.március.1</a:t>
            </a:r>
            <a:r>
              <a:rPr lang="hu-HU" smtClean="0">
                <a:latin typeface="Arial" charset="0"/>
              </a:rPr>
              <a:t> és </a:t>
            </a:r>
            <a:r>
              <a:rPr lang="hu-HU" smtClean="0"/>
              <a:t>Taegu</a:t>
            </a:r>
            <a:endParaRPr lang="hu-HU" smtClean="0">
              <a:latin typeface="Arial" charset="0"/>
            </a:endParaRP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Mit gyártottak?</a:t>
            </a:r>
            <a:r>
              <a:rPr lang="hu-HU" smtClean="0">
                <a:latin typeface="Arial" charset="0"/>
              </a:rPr>
              <a:t>- </a:t>
            </a:r>
            <a:r>
              <a:rPr lang="hu-HU" smtClean="0"/>
              <a:t>digitális eszközöket                  		</a:t>
            </a:r>
            <a:r>
              <a:rPr lang="hu-HU" smtClean="0">
                <a:latin typeface="Arial" charset="0"/>
              </a:rPr>
              <a:t>         </a:t>
            </a:r>
            <a:r>
              <a:rPr lang="hu-HU" smtClean="0"/>
              <a:t>- szórakoztatóelektronikai</a:t>
            </a:r>
            <a:r>
              <a:rPr lang="hu-HU" smtClean="0">
                <a:latin typeface="Arial" charset="0"/>
              </a:rPr>
              <a:t> és  memóriákat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Miben tér el a S5 az S4től?</a:t>
            </a:r>
            <a:r>
              <a:rPr lang="hu-HU" smtClean="0">
                <a:latin typeface="Arial" charset="0"/>
              </a:rPr>
              <a:t>- Nagyobb lett a kijelző</a:t>
            </a:r>
            <a:r>
              <a:rPr lang="hu-HU" smtClean="0"/>
              <a:t> 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Hány K-s videók rögzítésére alkalmas?</a:t>
            </a:r>
            <a:r>
              <a:rPr lang="hu-HU" smtClean="0">
                <a:latin typeface="Arial" charset="0"/>
              </a:rPr>
              <a:t>- 4K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Hogyan tudja megmérni a pulzust?</a:t>
            </a:r>
            <a:r>
              <a:rPr lang="hu-HU" smtClean="0">
                <a:latin typeface="Arial" charset="0"/>
              </a:rPr>
              <a:t>- </a:t>
            </a:r>
            <a:r>
              <a:rPr lang="hu-HU" smtClean="0"/>
              <a:t>Hátlapjába apró szenzor</a:t>
            </a:r>
            <a:r>
              <a:rPr lang="hu-HU" smtClean="0">
                <a:latin typeface="Arial" charset="0"/>
              </a:rPr>
              <a:t>ral</a:t>
            </a:r>
          </a:p>
          <a:p>
            <a:pPr marL="609600" indent="-609600" fontAlgn="auto">
              <a:lnSpc>
                <a:spcPct val="90000"/>
              </a:lnSpc>
              <a:spcAft>
                <a:spcPts val="0"/>
              </a:spcAft>
              <a:buFontTx/>
              <a:buAutoNum type="arabicPeriod"/>
              <a:defRPr/>
            </a:pPr>
            <a:r>
              <a:rPr lang="hu-HU" smtClean="0"/>
              <a:t>Összesen mennyi Samsung telefon létezik?</a:t>
            </a:r>
            <a:r>
              <a:rPr lang="hu-HU" smtClean="0">
                <a:latin typeface="Arial" charset="0"/>
              </a:rPr>
              <a:t>- 524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428875" y="2143125"/>
            <a:ext cx="6477000" cy="18288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mtClean="0">
                <a:solidFill>
                  <a:schemeClr val="tx2">
                    <a:satMod val="200000"/>
                  </a:schemeClr>
                </a:solidFill>
              </a:rPr>
              <a:t>Köszönöm a figyelmet!! </a:t>
            </a:r>
          </a:p>
        </p:txBody>
      </p:sp>
      <p:sp>
        <p:nvSpPr>
          <p:cNvPr id="30723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2438400" y="4500563"/>
            <a:ext cx="6705600" cy="1735137"/>
          </a:xfrm>
        </p:spPr>
        <p:txBody>
          <a:bodyPr/>
          <a:lstStyle/>
          <a:p>
            <a:pPr marL="63500">
              <a:spcBef>
                <a:spcPct val="0"/>
              </a:spcBef>
            </a:pPr>
            <a:r>
              <a:rPr lang="hu-HU" sz="9600" smtClean="0">
                <a:sym typeface="Wingdings" pitchFamily="2" charset="2"/>
              </a:rPr>
              <a:t> </a:t>
            </a:r>
            <a:endParaRPr lang="hu-HU" sz="9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/>
          </p:cNvSpPr>
          <p:nvPr>
            <p:ph type="subTitle" idx="1"/>
          </p:nvPr>
        </p:nvSpPr>
        <p:spPr>
          <a:xfrm>
            <a:off x="914400" y="2060575"/>
            <a:ext cx="7772400" cy="2725738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u-HU" sz="1800" smtClean="0">
                <a:latin typeface="Arial" charset="0"/>
                <a:hlinkClick r:id="rId2"/>
              </a:rPr>
              <a:t>http://pcworld.hu/mobil/samsung-galaxy-s5-teszt-szebb-erosebb-szerethetobb.html</a:t>
            </a:r>
            <a:r>
              <a:rPr lang="hu-HU" sz="1800" smtClean="0">
                <a:latin typeface="Arial" charset="0"/>
              </a:rPr>
              <a:t> 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u-HU" sz="1800" smtClean="0">
              <a:latin typeface="Arial" charset="0"/>
              <a:hlinkClick r:id="rId3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u-HU" sz="1800" smtClean="0">
                <a:latin typeface="Arial" charset="0"/>
                <a:hlinkClick r:id="rId3"/>
              </a:rPr>
              <a:t>http://mobilarena.hu/teszt/samsung_galaxy_s5_okosabb_vagy_mint_egy_otodik_s/bevezeto.html</a:t>
            </a:r>
            <a:endParaRPr lang="hu-HU" sz="18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u-HU" sz="1800" smtClean="0">
              <a:latin typeface="Arial" charset="0"/>
              <a:hlinkClick r:id="rId4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u-HU" sz="1800" smtClean="0">
                <a:latin typeface="Arial" charset="0"/>
                <a:hlinkClick r:id="rId4"/>
              </a:rPr>
              <a:t>http://hu.wikipedia.org/wiki/Samsung_telefonok_list%C3%A1ja</a:t>
            </a:r>
            <a:endParaRPr lang="hu-HU" sz="18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u-HU" sz="18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u-HU" sz="1800" smtClean="0">
                <a:latin typeface="Arial" charset="0"/>
                <a:hlinkClick r:id="rId5"/>
              </a:rPr>
              <a:t>https://www.google.hu/search?q=samsung&amp;biw=1366&amp;bih=639&amp;source=lnms&amp;tbm=isch&amp;sa=X&amp;ei=Ul6pVLPjDcKqU7OSgpAL&amp;ved=0CAYQ_AUoAQ</a:t>
            </a:r>
            <a:endParaRPr lang="hu-HU" sz="1800" smtClean="0">
              <a:latin typeface="Arial" charset="0"/>
            </a:endParaRPr>
          </a:p>
          <a:p>
            <a:pPr>
              <a:lnSpc>
                <a:spcPct val="80000"/>
              </a:lnSpc>
              <a:spcBef>
                <a:spcPct val="0"/>
              </a:spcBef>
            </a:pPr>
            <a:endParaRPr lang="hu-HU" sz="1800" smtClean="0">
              <a:latin typeface="Arial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8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hu-HU" b="1" i="1">
                <a:solidFill>
                  <a:schemeClr val="tx2">
                    <a:satMod val="200000"/>
                  </a:schemeClr>
                </a:solidFill>
              </a:rPr>
              <a:t>Byung-Chull Lee </a:t>
            </a:r>
            <a:br>
              <a:rPr lang="hu-HU" b="1" i="1">
                <a:solidFill>
                  <a:schemeClr val="tx2">
                    <a:satMod val="200000"/>
                  </a:schemeClr>
                </a:solidFill>
              </a:rPr>
            </a:br>
            <a:r>
              <a:rPr lang="hu-HU" b="1">
                <a:solidFill>
                  <a:schemeClr val="tx2">
                    <a:satMod val="200000"/>
                  </a:schemeClr>
                </a:solidFill>
              </a:rPr>
              <a:t>(1910-1987)</a:t>
            </a:r>
          </a:p>
        </p:txBody>
      </p:sp>
      <p:sp>
        <p:nvSpPr>
          <p:cNvPr id="11267" name="Rectangle 9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5041900" cy="4525963"/>
          </a:xfrm>
        </p:spPr>
        <p:txBody>
          <a:bodyPr/>
          <a:lstStyle/>
          <a:p>
            <a:r>
              <a:rPr lang="hu-HU" b="1" smtClean="0"/>
              <a:t>Született:</a:t>
            </a:r>
            <a:r>
              <a:rPr lang="hu-HU" smtClean="0"/>
              <a:t> 1910.február.12</a:t>
            </a:r>
          </a:p>
          <a:p>
            <a:r>
              <a:rPr lang="hu-HU" smtClean="0"/>
              <a:t>Samsung Group alapítója. </a:t>
            </a:r>
          </a:p>
          <a:p>
            <a:r>
              <a:rPr lang="hu-HU" smtClean="0"/>
              <a:t>Dél-Korea legismertebb üzletembere.</a:t>
            </a:r>
          </a:p>
          <a:p>
            <a:r>
              <a:rPr lang="hu-HU" b="1" smtClean="0"/>
              <a:t>Meghalt:</a:t>
            </a:r>
            <a:r>
              <a:rPr lang="hu-HU" smtClean="0"/>
              <a:t>1987.november.19</a:t>
            </a:r>
          </a:p>
        </p:txBody>
      </p:sp>
      <p:pic>
        <p:nvPicPr>
          <p:cNvPr id="11268" name="Picture 12" descr="portrait_of_lee_byung-chul_founder_of_samsung_gro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8625" y="1844675"/>
            <a:ext cx="29289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684213" y="260350"/>
            <a:ext cx="8229600" cy="1143000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Külső kép</a:t>
            </a:r>
          </a:p>
        </p:txBody>
      </p:sp>
      <p:pic>
        <p:nvPicPr>
          <p:cNvPr id="12291" name="Picture 8" descr="s5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1773238"/>
            <a:ext cx="436245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2" name="Line 10"/>
          <p:cNvSpPr>
            <a:spLocks noChangeShapeType="1"/>
          </p:cNvSpPr>
          <p:nvPr/>
        </p:nvSpPr>
        <p:spPr bwMode="auto">
          <a:xfrm flipH="1">
            <a:off x="1835150" y="2852738"/>
            <a:ext cx="1441450" cy="504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93" name="Line 11"/>
          <p:cNvSpPr>
            <a:spLocks noChangeShapeType="1"/>
          </p:cNvSpPr>
          <p:nvPr/>
        </p:nvSpPr>
        <p:spPr bwMode="auto">
          <a:xfrm flipH="1">
            <a:off x="1908175" y="5300663"/>
            <a:ext cx="1368425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94" name="Line 13"/>
          <p:cNvSpPr>
            <a:spLocks noChangeShapeType="1"/>
          </p:cNvSpPr>
          <p:nvPr/>
        </p:nvSpPr>
        <p:spPr bwMode="auto">
          <a:xfrm flipH="1">
            <a:off x="1619250" y="1916113"/>
            <a:ext cx="21605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95" name="Line 14"/>
          <p:cNvSpPr>
            <a:spLocks noChangeShapeType="1"/>
          </p:cNvSpPr>
          <p:nvPr/>
        </p:nvSpPr>
        <p:spPr bwMode="auto">
          <a:xfrm flipV="1">
            <a:off x="4500563" y="1484313"/>
            <a:ext cx="792162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96" name="Line 15"/>
          <p:cNvSpPr>
            <a:spLocks noChangeShapeType="1"/>
          </p:cNvSpPr>
          <p:nvPr/>
        </p:nvSpPr>
        <p:spPr bwMode="auto">
          <a:xfrm>
            <a:off x="5076825" y="4868863"/>
            <a:ext cx="1008063" cy="11525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97" name="Line 16"/>
          <p:cNvSpPr>
            <a:spLocks noChangeShapeType="1"/>
          </p:cNvSpPr>
          <p:nvPr/>
        </p:nvSpPr>
        <p:spPr bwMode="auto">
          <a:xfrm>
            <a:off x="7019925" y="2852738"/>
            <a:ext cx="792163" cy="792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98" name="Line 17"/>
          <p:cNvSpPr>
            <a:spLocks noChangeShapeType="1"/>
          </p:cNvSpPr>
          <p:nvPr/>
        </p:nvSpPr>
        <p:spPr bwMode="auto">
          <a:xfrm flipV="1">
            <a:off x="6877050" y="1989138"/>
            <a:ext cx="935038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299" name="Line 18"/>
          <p:cNvSpPr>
            <a:spLocks noChangeShapeType="1"/>
          </p:cNvSpPr>
          <p:nvPr/>
        </p:nvSpPr>
        <p:spPr bwMode="auto">
          <a:xfrm flipV="1">
            <a:off x="5795963" y="1484313"/>
            <a:ext cx="720725" cy="7207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00" name="Line 19"/>
          <p:cNvSpPr>
            <a:spLocks noChangeShapeType="1"/>
          </p:cNvSpPr>
          <p:nvPr/>
        </p:nvSpPr>
        <p:spPr bwMode="auto">
          <a:xfrm>
            <a:off x="5724525" y="2565400"/>
            <a:ext cx="1800225" cy="1800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01" name="Text Box 20"/>
          <p:cNvSpPr txBox="1">
            <a:spLocks noChangeArrowheads="1"/>
          </p:cNvSpPr>
          <p:nvPr/>
        </p:nvSpPr>
        <p:spPr bwMode="auto">
          <a:xfrm>
            <a:off x="539750" y="3141663"/>
            <a:ext cx="183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       Kijelző</a:t>
            </a:r>
          </a:p>
        </p:txBody>
      </p:sp>
      <p:sp>
        <p:nvSpPr>
          <p:cNvPr id="12302" name="Text Box 21"/>
          <p:cNvSpPr txBox="1">
            <a:spLocks noChangeArrowheads="1"/>
          </p:cNvSpPr>
          <p:nvPr/>
        </p:nvSpPr>
        <p:spPr bwMode="auto">
          <a:xfrm>
            <a:off x="5940425" y="6021388"/>
            <a:ext cx="19446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Hangszóró</a:t>
            </a:r>
          </a:p>
        </p:txBody>
      </p:sp>
      <p:sp>
        <p:nvSpPr>
          <p:cNvPr id="12303" name="Text Box 23"/>
          <p:cNvSpPr txBox="1">
            <a:spLocks noChangeArrowheads="1"/>
          </p:cNvSpPr>
          <p:nvPr/>
        </p:nvSpPr>
        <p:spPr bwMode="auto">
          <a:xfrm>
            <a:off x="323850" y="1700213"/>
            <a:ext cx="161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Hangszóró</a:t>
            </a:r>
            <a:r>
              <a:rPr lang="hu-HU"/>
              <a:t> </a:t>
            </a:r>
          </a:p>
        </p:txBody>
      </p:sp>
      <p:sp>
        <p:nvSpPr>
          <p:cNvPr id="12304" name="Line 24"/>
          <p:cNvSpPr>
            <a:spLocks noChangeShapeType="1"/>
          </p:cNvSpPr>
          <p:nvPr/>
        </p:nvSpPr>
        <p:spPr bwMode="auto">
          <a:xfrm>
            <a:off x="4284663" y="5229225"/>
            <a:ext cx="431800" cy="792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05" name="Text Box 25"/>
          <p:cNvSpPr txBox="1">
            <a:spLocks noChangeArrowheads="1"/>
          </p:cNvSpPr>
          <p:nvPr/>
        </p:nvSpPr>
        <p:spPr bwMode="auto">
          <a:xfrm>
            <a:off x="3995738" y="6165850"/>
            <a:ext cx="18002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Vissza gomb</a:t>
            </a:r>
          </a:p>
        </p:txBody>
      </p:sp>
      <p:sp>
        <p:nvSpPr>
          <p:cNvPr id="12306" name="Line 26"/>
          <p:cNvSpPr>
            <a:spLocks noChangeShapeType="1"/>
          </p:cNvSpPr>
          <p:nvPr/>
        </p:nvSpPr>
        <p:spPr bwMode="auto">
          <a:xfrm flipH="1">
            <a:off x="2771775" y="5229225"/>
            <a:ext cx="936625" cy="10080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07" name="Text Box 27"/>
          <p:cNvSpPr txBox="1">
            <a:spLocks noChangeArrowheads="1"/>
          </p:cNvSpPr>
          <p:nvPr/>
        </p:nvSpPr>
        <p:spPr bwMode="auto">
          <a:xfrm>
            <a:off x="323850" y="5516563"/>
            <a:ext cx="15843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Menü gomb</a:t>
            </a:r>
          </a:p>
        </p:txBody>
      </p:sp>
      <p:sp>
        <p:nvSpPr>
          <p:cNvPr id="12308" name="Line 28"/>
          <p:cNvSpPr>
            <a:spLocks noChangeShapeType="1"/>
          </p:cNvSpPr>
          <p:nvPr/>
        </p:nvSpPr>
        <p:spPr bwMode="auto">
          <a:xfrm flipH="1" flipV="1">
            <a:off x="3995738" y="1700213"/>
            <a:ext cx="7143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k-SK"/>
          </a:p>
        </p:txBody>
      </p:sp>
      <p:sp>
        <p:nvSpPr>
          <p:cNvPr id="12309" name="Text Box 29"/>
          <p:cNvSpPr txBox="1">
            <a:spLocks noChangeArrowheads="1"/>
          </p:cNvSpPr>
          <p:nvPr/>
        </p:nvSpPr>
        <p:spPr bwMode="auto">
          <a:xfrm>
            <a:off x="2268538" y="1289050"/>
            <a:ext cx="2374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Érzékelési távolság</a:t>
            </a:r>
          </a:p>
        </p:txBody>
      </p:sp>
      <p:sp>
        <p:nvSpPr>
          <p:cNvPr id="12310" name="Text Box 31"/>
          <p:cNvSpPr txBox="1">
            <a:spLocks noChangeArrowheads="1"/>
          </p:cNvSpPr>
          <p:nvPr/>
        </p:nvSpPr>
        <p:spPr bwMode="auto">
          <a:xfrm>
            <a:off x="6443663" y="1268413"/>
            <a:ext cx="1441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Kamera</a:t>
            </a:r>
          </a:p>
        </p:txBody>
      </p:sp>
      <p:sp>
        <p:nvSpPr>
          <p:cNvPr id="12311" name="Text Box 32"/>
          <p:cNvSpPr txBox="1">
            <a:spLocks noChangeArrowheads="1"/>
          </p:cNvSpPr>
          <p:nvPr/>
        </p:nvSpPr>
        <p:spPr bwMode="auto">
          <a:xfrm>
            <a:off x="4643438" y="1216025"/>
            <a:ext cx="16573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Első kamera</a:t>
            </a:r>
          </a:p>
        </p:txBody>
      </p:sp>
      <p:sp>
        <p:nvSpPr>
          <p:cNvPr id="12312" name="Text Box 33"/>
          <p:cNvSpPr txBox="1">
            <a:spLocks noChangeArrowheads="1"/>
          </p:cNvSpPr>
          <p:nvPr/>
        </p:nvSpPr>
        <p:spPr bwMode="auto">
          <a:xfrm>
            <a:off x="7596188" y="3500438"/>
            <a:ext cx="15478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Kikapcsoló gomb</a:t>
            </a:r>
          </a:p>
        </p:txBody>
      </p:sp>
      <p:sp>
        <p:nvSpPr>
          <p:cNvPr id="12313" name="Text Box 34"/>
          <p:cNvSpPr txBox="1">
            <a:spLocks noChangeArrowheads="1"/>
          </p:cNvSpPr>
          <p:nvPr/>
        </p:nvSpPr>
        <p:spPr bwMode="auto">
          <a:xfrm>
            <a:off x="7812088" y="1773238"/>
            <a:ext cx="1331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Hangerő gomb</a:t>
            </a:r>
          </a:p>
        </p:txBody>
      </p:sp>
      <p:sp>
        <p:nvSpPr>
          <p:cNvPr id="12314" name="Szövegdoboz 27"/>
          <p:cNvSpPr txBox="1">
            <a:spLocks noChangeArrowheads="1"/>
          </p:cNvSpPr>
          <p:nvPr/>
        </p:nvSpPr>
        <p:spPr bwMode="auto">
          <a:xfrm>
            <a:off x="1571625" y="6357938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Home gomb</a:t>
            </a:r>
          </a:p>
        </p:txBody>
      </p:sp>
      <p:sp>
        <p:nvSpPr>
          <p:cNvPr id="12315" name="Szövegdoboz 28"/>
          <p:cNvSpPr txBox="1">
            <a:spLocks noChangeArrowheads="1"/>
          </p:cNvSpPr>
          <p:nvPr/>
        </p:nvSpPr>
        <p:spPr bwMode="auto">
          <a:xfrm>
            <a:off x="7572375" y="4357688"/>
            <a:ext cx="13573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hu-HU" b="1"/>
              <a:t>Vaku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571625"/>
            <a:ext cx="8229600" cy="4554538"/>
          </a:xfrm>
        </p:spPr>
        <p:txBody>
          <a:bodyPr/>
          <a:lstStyle/>
          <a:p>
            <a:r>
              <a:rPr lang="hu-HU" smtClean="0"/>
              <a:t>Újdonság a lyuggatott, bőrhatású hátlap.</a:t>
            </a:r>
          </a:p>
          <a:p>
            <a:r>
              <a:rPr lang="hu-HU" smtClean="0"/>
              <a:t>5,1 hüvelykes, 1080 x 1920 pixel felbontású</a:t>
            </a:r>
          </a:p>
          <a:p>
            <a:pPr>
              <a:buFontTx/>
              <a:buNone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Hardver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hu-HU" smtClean="0"/>
              <a:t>Megfelel az IP67-es besorolásnak: por és víz álló</a:t>
            </a:r>
          </a:p>
          <a:p>
            <a:pPr>
              <a:lnSpc>
                <a:spcPct val="90000"/>
              </a:lnSpc>
            </a:pPr>
            <a:r>
              <a:rPr lang="hu-HU" smtClean="0"/>
              <a:t>A mikroUSB-csatlakozóra került egy diszkrét kis takarófülecske.</a:t>
            </a:r>
          </a:p>
          <a:p>
            <a:pPr>
              <a:lnSpc>
                <a:spcPct val="90000"/>
              </a:lnSpc>
            </a:pPr>
            <a:r>
              <a:rPr lang="hu-HU" smtClean="0"/>
              <a:t>Grafikus processzor: 578 MHz</a:t>
            </a:r>
          </a:p>
          <a:p>
            <a:pPr>
              <a:lnSpc>
                <a:spcPct val="90000"/>
              </a:lnSpc>
            </a:pPr>
            <a:r>
              <a:rPr lang="hu-HU" smtClean="0"/>
              <a:t>A kamera működését egy 450 MHz-es ISP  </a:t>
            </a:r>
          </a:p>
          <a:p>
            <a:pPr>
              <a:lnSpc>
                <a:spcPct val="90000"/>
              </a:lnSpc>
            </a:pPr>
            <a:r>
              <a:rPr lang="hu-HU" smtClean="0"/>
              <a:t>Akkumulátor : 2800 mAh-os </a:t>
            </a:r>
          </a:p>
          <a:p>
            <a:pPr>
              <a:lnSpc>
                <a:spcPct val="90000"/>
              </a:lnSpc>
            </a:pPr>
            <a:r>
              <a:rPr lang="hu-HU" smtClean="0"/>
              <a:t>A háttértár 16 vagy 32 GB-t de lehet bővíteni microSD kártyával.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smtClean="0">
                <a:solidFill>
                  <a:schemeClr val="tx2">
                    <a:satMod val="200000"/>
                  </a:schemeClr>
                </a:solidFill>
              </a:rPr>
              <a:t>Kvíz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hu-HU" smtClean="0"/>
              <a:t>Mekkora a grafiukus processzora?</a:t>
            </a:r>
            <a:r>
              <a:rPr lang="hu-HU" smtClean="0">
                <a:latin typeface="Arial" charset="0"/>
              </a:rPr>
              <a:t>- </a:t>
            </a:r>
            <a:r>
              <a:rPr lang="hu-HU" smtClean="0"/>
              <a:t>578 MHz</a:t>
            </a:r>
            <a:endParaRPr lang="hu-HU" smtClean="0">
              <a:latin typeface="Arial" charset="0"/>
            </a:endParaRPr>
          </a:p>
          <a:p>
            <a:pPr marL="609600" indent="-609600">
              <a:buFontTx/>
              <a:buAutoNum type="arabicPeriod"/>
            </a:pPr>
            <a:r>
              <a:rPr lang="hu-HU" smtClean="0"/>
              <a:t>Mekkora a háttértár?</a:t>
            </a:r>
            <a:r>
              <a:rPr lang="hu-HU" smtClean="0">
                <a:latin typeface="Arial" charset="0"/>
              </a:rPr>
              <a:t> 16 GB vagy 32 GB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A háttértárt lehet bővíteni?</a:t>
            </a:r>
            <a:r>
              <a:rPr lang="hu-HU" smtClean="0">
                <a:latin typeface="Arial" charset="0"/>
              </a:rPr>
              <a:t> Igen 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Ha igen akkor mivel?</a:t>
            </a:r>
            <a:r>
              <a:rPr lang="hu-HU" smtClean="0">
                <a:latin typeface="Arial" charset="0"/>
              </a:rPr>
              <a:t> microSD kártyával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Kijelző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hu-HU" b="1" smtClean="0"/>
              <a:t>Kijelző:</a:t>
            </a:r>
            <a:r>
              <a:rPr lang="hu-HU" smtClean="0"/>
              <a:t> 5,1 hüvelykes, 1080 x 1920 pixel felbontású </a:t>
            </a:r>
          </a:p>
          <a:p>
            <a:r>
              <a:rPr lang="hu-HU" b="1" smtClean="0"/>
              <a:t>Panel: </a:t>
            </a:r>
            <a:r>
              <a:rPr lang="hu-HU" smtClean="0"/>
              <a:t>Super AMOLED </a:t>
            </a:r>
          </a:p>
          <a:p>
            <a:r>
              <a:rPr lang="hu-HU" smtClean="0"/>
              <a:t>Az S4-től 0,1 hüvellyel lett nagyobb</a:t>
            </a:r>
          </a:p>
          <a:p>
            <a:r>
              <a:rPr lang="hu-HU" smtClean="0"/>
              <a:t>Versenyzik a iPhone 5S kijelzőjével és HTC One-nal. </a:t>
            </a:r>
          </a:p>
          <a:p>
            <a:r>
              <a:rPr lang="hu-HU" smtClean="0"/>
              <a:t>Elöl egy 2 megapixeles kamera található.</a:t>
            </a:r>
          </a:p>
          <a:p>
            <a:r>
              <a:rPr lang="hu-HU" smtClean="0"/>
              <a:t>Illetve egy remek notifikációs LED van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hu-HU" b="1" i="1" smtClean="0">
                <a:solidFill>
                  <a:schemeClr val="tx2">
                    <a:satMod val="200000"/>
                  </a:schemeClr>
                </a:solidFill>
              </a:rPr>
              <a:t>Kvíz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eriod"/>
            </a:pPr>
            <a:r>
              <a:rPr lang="hu-HU" smtClean="0"/>
              <a:t>Hány hüvelyes a kijelző?</a:t>
            </a:r>
            <a:r>
              <a:rPr lang="hu-HU" smtClean="0">
                <a:latin typeface="Arial" charset="0"/>
              </a:rPr>
              <a:t> -5,1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S4-től mennyivel nagyobb a kijelző?</a:t>
            </a:r>
            <a:r>
              <a:rPr lang="hu-HU" smtClean="0">
                <a:latin typeface="Arial" charset="0"/>
              </a:rPr>
              <a:t>- 0,1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Melyik 2 telefonnal versenyzik?</a:t>
            </a:r>
            <a:r>
              <a:rPr lang="hu-HU" smtClean="0">
                <a:latin typeface="Arial" charset="0"/>
              </a:rPr>
              <a:t>- iPhone és HTC One</a:t>
            </a:r>
          </a:p>
          <a:p>
            <a:pPr marL="609600" indent="-609600">
              <a:buFontTx/>
              <a:buAutoNum type="arabicPeriod"/>
            </a:pPr>
            <a:r>
              <a:rPr lang="hu-HU" smtClean="0"/>
              <a:t>Mekkora megapixeles kamera található elöl?</a:t>
            </a:r>
            <a:r>
              <a:rPr lang="hu-HU" smtClean="0">
                <a:latin typeface="Arial" charset="0"/>
              </a:rPr>
              <a:t>- 2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ó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Metró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ó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460</TotalTime>
  <Words>554</Words>
  <Application>Microsoft Office PowerPoint</Application>
  <PresentationFormat>Prezentácia na obrazovke (4:3)</PresentationFormat>
  <Paragraphs>142</Paragraphs>
  <Slides>23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23</vt:i4>
      </vt:variant>
    </vt:vector>
  </HeadingPairs>
  <TitlesOfParts>
    <vt:vector size="31" baseType="lpstr">
      <vt:lpstr>Arial</vt:lpstr>
      <vt:lpstr>Consolas</vt:lpstr>
      <vt:lpstr>Corbel</vt:lpstr>
      <vt:lpstr>Wingdings</vt:lpstr>
      <vt:lpstr>Wingdings 2</vt:lpstr>
      <vt:lpstr>Wingdings 3</vt:lpstr>
      <vt:lpstr>Calibri</vt:lpstr>
      <vt:lpstr>Metró</vt:lpstr>
      <vt:lpstr>  Samsung Galaxy S5 </vt:lpstr>
      <vt:lpstr>Samsung Galaxy S5 rövid története</vt:lpstr>
      <vt:lpstr>Byung-Chull Lee  (1910-1987)</vt:lpstr>
      <vt:lpstr>Külső kép</vt:lpstr>
      <vt:lpstr>Snímka 5</vt:lpstr>
      <vt:lpstr>Hardver</vt:lpstr>
      <vt:lpstr>Kvíz</vt:lpstr>
      <vt:lpstr>Kijelző</vt:lpstr>
      <vt:lpstr>Kvíz</vt:lpstr>
      <vt:lpstr>Kamera</vt:lpstr>
      <vt:lpstr>Kvíz</vt:lpstr>
      <vt:lpstr>Szoftver</vt:lpstr>
      <vt:lpstr>Kvíz</vt:lpstr>
      <vt:lpstr>Néhány használható vélemény</vt:lpstr>
      <vt:lpstr>Vélemény</vt:lpstr>
      <vt:lpstr>Samsung fajtái</vt:lpstr>
      <vt:lpstr>Snímka 17</vt:lpstr>
      <vt:lpstr>Snímka 18</vt:lpstr>
      <vt:lpstr>Snímka 19</vt:lpstr>
      <vt:lpstr>Snímka 20</vt:lpstr>
      <vt:lpstr>Kérdések</vt:lpstr>
      <vt:lpstr>Köszönöm a figyelmet!! </vt:lpstr>
      <vt:lpstr>Snímka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Samsung Galaxy S5</dc:title>
  <dc:creator>.</dc:creator>
  <cp:lastModifiedBy>Krisztina</cp:lastModifiedBy>
  <cp:revision>38</cp:revision>
  <dcterms:created xsi:type="dcterms:W3CDTF">2015-01-03T09:43:55Z</dcterms:created>
  <dcterms:modified xsi:type="dcterms:W3CDTF">2015-01-10T16:16:07Z</dcterms:modified>
</cp:coreProperties>
</file>