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2" r:id="rId9"/>
    <p:sldId id="261" r:id="rId10"/>
    <p:sldId id="265" r:id="rId11"/>
    <p:sldId id="266" r:id="rId12"/>
    <p:sldId id="268" r:id="rId13"/>
    <p:sldId id="270" r:id="rId14"/>
    <p:sldId id="271" r:id="rId15"/>
    <p:sldId id="273" r:id="rId16"/>
    <p:sldId id="272" r:id="rId17"/>
    <p:sldId id="274" r:id="rId18"/>
    <p:sldId id="276" r:id="rId19"/>
    <p:sldId id="267" r:id="rId20"/>
    <p:sldId id="277" r:id="rId21"/>
    <p:sldId id="269" r:id="rId22"/>
    <p:sldId id="275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20"/>
  <c:chart>
    <c:title>
      <c:layout/>
    </c:title>
    <c:plotArea>
      <c:layout>
        <c:manualLayout>
          <c:layoutTarget val="inner"/>
          <c:xMode val="edge"/>
          <c:yMode val="edge"/>
          <c:x val="8.5293471128608966E-2"/>
          <c:y val="0.16047662401574803"/>
          <c:w val="0.71744078083989504"/>
          <c:h val="0.63678371062992156"/>
        </c:manualLayout>
      </c:layout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Ram (GB)</c:v>
                </c:pt>
              </c:strCache>
            </c:strRef>
          </c:tx>
          <c:cat>
            <c:strRef>
              <c:f>Munka1!$A$2:$A$5</c:f>
              <c:strCache>
                <c:ptCount val="4"/>
                <c:pt idx="0">
                  <c:v>Samsung Galaxy S5</c:v>
                </c:pt>
                <c:pt idx="1">
                  <c:v>LG G3</c:v>
                </c:pt>
                <c:pt idx="2">
                  <c:v>HTC One M8</c:v>
                </c:pt>
                <c:pt idx="3">
                  <c:v>Honor 6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axId val="88551424"/>
        <c:axId val="88552960"/>
      </c:barChart>
      <c:catAx>
        <c:axId val="88551424"/>
        <c:scaling>
          <c:orientation val="minMax"/>
        </c:scaling>
        <c:axPos val="b"/>
        <c:tickLblPos val="nextTo"/>
        <c:crossAx val="88552960"/>
        <c:crosses val="autoZero"/>
        <c:auto val="1"/>
        <c:lblAlgn val="ctr"/>
        <c:lblOffset val="100"/>
      </c:catAx>
      <c:valAx>
        <c:axId val="88552960"/>
        <c:scaling>
          <c:orientation val="minMax"/>
        </c:scaling>
        <c:axPos val="l"/>
        <c:majorGridlines/>
        <c:numFmt formatCode="General" sourceLinked="1"/>
        <c:tickLblPos val="nextTo"/>
        <c:crossAx val="885514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4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Munka1!$B$1</c:f>
              <c:strCache>
                <c:ptCount val="1"/>
                <c:pt idx="0">
                  <c:v>Ár Magyarországon (x 1000Ft)</c:v>
                </c:pt>
              </c:strCache>
            </c:strRef>
          </c:tx>
          <c:cat>
            <c:strRef>
              <c:f>Munka1!$A$2:$A$5</c:f>
              <c:strCache>
                <c:ptCount val="4"/>
                <c:pt idx="0">
                  <c:v>Samsung Galaxy S5</c:v>
                </c:pt>
                <c:pt idx="1">
                  <c:v>LG G3</c:v>
                </c:pt>
                <c:pt idx="2">
                  <c:v>HTC One M8</c:v>
                </c:pt>
                <c:pt idx="3">
                  <c:v>Honor 6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190</c:v>
                </c:pt>
                <c:pt idx="1">
                  <c:v>200</c:v>
                </c:pt>
                <c:pt idx="2">
                  <c:v>220</c:v>
                </c:pt>
                <c:pt idx="3">
                  <c:v>105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Ár az USA-ban</c:v>
                </c:pt>
              </c:strCache>
            </c:strRef>
          </c:tx>
          <c:cat>
            <c:strRef>
              <c:f>Munka1!$A$2:$A$5</c:f>
              <c:strCache>
                <c:ptCount val="4"/>
                <c:pt idx="0">
                  <c:v>Samsung Galaxy S5</c:v>
                </c:pt>
                <c:pt idx="1">
                  <c:v>LG G3</c:v>
                </c:pt>
                <c:pt idx="2">
                  <c:v>HTC One M8</c:v>
                </c:pt>
                <c:pt idx="3">
                  <c:v>Honor 6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600</c:v>
                </c:pt>
                <c:pt idx="1">
                  <c:v>600</c:v>
                </c:pt>
                <c:pt idx="2">
                  <c:v>650</c:v>
                </c:pt>
                <c:pt idx="3">
                  <c:v>420</c:v>
                </c:pt>
              </c:numCache>
            </c:numRef>
          </c:val>
        </c:ser>
        <c:shape val="box"/>
        <c:axId val="108159744"/>
        <c:axId val="108161280"/>
        <c:axId val="98286208"/>
      </c:bar3DChart>
      <c:catAx>
        <c:axId val="108159744"/>
        <c:scaling>
          <c:orientation val="minMax"/>
        </c:scaling>
        <c:axPos val="b"/>
        <c:tickLblPos val="nextTo"/>
        <c:crossAx val="108161280"/>
        <c:crosses val="autoZero"/>
        <c:auto val="1"/>
        <c:lblAlgn val="ctr"/>
        <c:lblOffset val="100"/>
      </c:catAx>
      <c:valAx>
        <c:axId val="108161280"/>
        <c:scaling>
          <c:orientation val="minMax"/>
        </c:scaling>
        <c:axPos val="l"/>
        <c:majorGridlines/>
        <c:numFmt formatCode="General" sourceLinked="1"/>
        <c:tickLblPos val="nextTo"/>
        <c:crossAx val="108159744"/>
        <c:crosses val="autoZero"/>
        <c:crossBetween val="between"/>
      </c:valAx>
      <c:serAx>
        <c:axId val="98286208"/>
        <c:scaling>
          <c:orientation val="minMax"/>
        </c:scaling>
        <c:delete val="1"/>
        <c:axPos val="b"/>
        <c:tickLblPos val="none"/>
        <c:crossAx val="108161280"/>
        <c:crosses val="autoZero"/>
      </c:serAx>
    </c:plotArea>
    <c:legend>
      <c:legendPos val="r"/>
      <c:layout>
        <c:manualLayout>
          <c:xMode val="edge"/>
          <c:yMode val="edge"/>
          <c:x val="0.70313291461024108"/>
          <c:y val="0.33681527307909637"/>
          <c:w val="0.26996329503878108"/>
          <c:h val="0.26728494094488203"/>
        </c:manualLayout>
      </c:layout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85-0ED6-434E-BF6C-084C074C5413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AA9-035B-430E-973B-8FFBA1337FF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5463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85-0ED6-434E-BF6C-084C074C5413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AA9-035B-430E-973B-8FFBA1337FF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7041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85-0ED6-434E-BF6C-084C074C5413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AA9-035B-430E-973B-8FFBA1337FF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8798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85-0ED6-434E-BF6C-084C074C5413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AA9-035B-430E-973B-8FFBA1337FF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2538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85-0ED6-434E-BF6C-084C074C5413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AA9-035B-430E-973B-8FFBA1337FF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55342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85-0ED6-434E-BF6C-084C074C5413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AA9-035B-430E-973B-8FFBA1337FF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3503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85-0ED6-434E-BF6C-084C074C5413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AA9-035B-430E-973B-8FFBA1337FF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2815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85-0ED6-434E-BF6C-084C074C5413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AA9-035B-430E-973B-8FFBA1337FF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0829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85-0ED6-434E-BF6C-084C074C5413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AA9-035B-430E-973B-8FFBA1337FF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47894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85-0ED6-434E-BF6C-084C074C5413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AA9-035B-430E-973B-8FFBA1337FF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3302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85-0ED6-434E-BF6C-084C074C5413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AA9-035B-430E-973B-8FFBA1337FF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4471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C2085-0ED6-434E-BF6C-084C074C5413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02AA9-035B-430E-973B-8FFBA1337FF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86432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tc.com/hu/" TargetMode="External"/><Relationship Id="rId3" Type="http://schemas.openxmlformats.org/officeDocument/2006/relationships/hyperlink" Target="http://mobilegeeks.hu/2014/11/24/semmi-meglepetes-ez-nagyon-jo-honor-6-teszt/" TargetMode="External"/><Relationship Id="rId7" Type="http://schemas.openxmlformats.org/officeDocument/2006/relationships/hyperlink" Target="http://www.lg.com/hu" TargetMode="External"/><Relationship Id="rId2" Type="http://schemas.openxmlformats.org/officeDocument/2006/relationships/hyperlink" Target="http://www.mobilasz.hu/HUAWEI-device-Honor_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msung.com/hu/home" TargetMode="External"/><Relationship Id="rId5" Type="http://schemas.openxmlformats.org/officeDocument/2006/relationships/hyperlink" Target="http://mobilport.hir24.hu/tesztek/2014/11/24/honor-6-teszt-csucsmobil-igen-korrekt-aron/" TargetMode="External"/><Relationship Id="rId4" Type="http://schemas.openxmlformats.org/officeDocument/2006/relationships/hyperlink" Target="http://player.hu/tech-3/akkor-ez-volna-a-droidos-iphone-gyilkos-honor-6-teszt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A kedvenc mobilom</a:t>
            </a:r>
            <a:endParaRPr lang="hu-H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478904"/>
          </a:xfrm>
        </p:spPr>
        <p:txBody>
          <a:bodyPr>
            <a:noAutofit/>
          </a:bodyPr>
          <a:lstStyle/>
          <a:p>
            <a:r>
              <a:rPr lang="hu-H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Készítette: Galbács </a:t>
            </a:r>
            <a:r>
              <a:rPr lang="hu-H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Lőrinc</a:t>
            </a:r>
            <a:br>
              <a:rPr lang="hu-H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</a:br>
            <a:r>
              <a:rPr lang="hu-H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Szentendrei Móricz Zsigmond Gimnázium</a:t>
            </a:r>
          </a:p>
          <a:p>
            <a:r>
              <a:rPr lang="hu-H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2000 Szentendre Kálvária út 16</a:t>
            </a:r>
            <a:r>
              <a:rPr lang="hu-H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.</a:t>
            </a:r>
          </a:p>
          <a:p>
            <a:r>
              <a:rPr lang="hu-H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Felkészítő tanár: </a:t>
            </a:r>
            <a:r>
              <a:rPr lang="hu-HU" sz="2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Czuth</a:t>
            </a:r>
            <a:r>
              <a:rPr lang="hu-H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 </a:t>
            </a:r>
            <a:r>
              <a:rPr lang="hu-HU" sz="2000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Éva mérnöktanár</a:t>
            </a:r>
            <a:endParaRPr lang="hu-HU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467544" y="3284984"/>
            <a:ext cx="81369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6584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Memória (RAM)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067" y="1340768"/>
            <a:ext cx="8229600" cy="604664"/>
          </a:xfrm>
        </p:spPr>
        <p:txBody>
          <a:bodyPr/>
          <a:lstStyle/>
          <a:p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Ez a készülék 3GB </a:t>
            </a:r>
            <a:r>
              <a:rPr lang="hu-HU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memóriával </a:t>
            </a:r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rendelkezik.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67544" y="1772816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A 16 vagy 32 GB ROM (ez a többi készülékben is nagyjából megegyezik).</a:t>
            </a:r>
            <a:endParaRPr lang="hu-H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24048772"/>
              </p:ext>
            </p:extLst>
          </p:nvPr>
        </p:nvGraphicFramePr>
        <p:xfrm>
          <a:off x="539552" y="2377480"/>
          <a:ext cx="80648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367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hu-H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Processzor</a:t>
            </a:r>
            <a:r>
              <a:rPr lang="hu-H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 (CPU)</a:t>
            </a:r>
            <a:endParaRPr lang="hu-H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57200" y="1439921"/>
            <a:ext cx="8229600" cy="604664"/>
          </a:xfrm>
        </p:spPr>
        <p:txBody>
          <a:bodyPr/>
          <a:lstStyle/>
          <a:p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Nyolc magos processzor.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473059"/>
            <a:ext cx="5904656" cy="420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artalom helye 2"/>
          <p:cNvSpPr txBox="1">
            <a:spLocks/>
          </p:cNvSpPr>
          <p:nvPr/>
        </p:nvSpPr>
        <p:spPr>
          <a:xfrm>
            <a:off x="457200" y="1772816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Négy Cortex-A7-es és négy Cortex-A15-ös tartalmaz a </a:t>
            </a:r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chip.</a:t>
            </a:r>
            <a:endParaRPr lang="hu-HU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6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Operációs rendszer (OS)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604664"/>
          </a:xfrm>
        </p:spPr>
        <p:txBody>
          <a:bodyPr>
            <a:noAutofit/>
          </a:bodyPr>
          <a:lstStyle/>
          <a:p>
            <a:r>
              <a:rPr lang="hu-HU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A rendszert az Android </a:t>
            </a:r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(4.4.2-es verziója) </a:t>
            </a:r>
            <a:r>
              <a:rPr lang="hu-HU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élteti, amire felkerült a Huawei saját </a:t>
            </a:r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kezelőfelülete (</a:t>
            </a:r>
            <a:r>
              <a:rPr lang="hu-HU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EmotionUI 2.3</a:t>
            </a:r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).</a:t>
            </a:r>
            <a:endParaRPr lang="hu-HU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477072"/>
            <a:ext cx="2273448" cy="404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8580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268760"/>
            <a:ext cx="254585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églalap 4"/>
          <p:cNvSpPr/>
          <p:nvPr/>
        </p:nvSpPr>
        <p:spPr>
          <a:xfrm>
            <a:off x="3995936" y="226380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A felület egyik fő eltérése a szokásos felületektől, hogy nincsen elkülönítve a telepített alkalmazások listája és a főképernyő. </a:t>
            </a: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/>
            </a:r>
            <a:b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</a:b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Egyszerűen </a:t>
            </a:r>
            <a: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megmondva ami alkalmazást feltettünk, az kint van a főképernyőn</a:t>
            </a:r>
          </a:p>
        </p:txBody>
      </p:sp>
    </p:spTree>
    <p:extLst>
      <p:ext uri="{BB962C8B-B14F-4D97-AF65-F5344CB8AC3E}">
        <p14:creationId xmlns:p14="http://schemas.microsoft.com/office/powerpoint/2010/main" xmlns="" val="141329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46925" y="4793666"/>
            <a:ext cx="4176464" cy="1629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Természetesen az appokat a főképernyőn tudjuk mappákba rendezni, így nincsen káosz,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07713"/>
            <a:ext cx="2274076" cy="404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510258"/>
            <a:ext cx="2273448" cy="404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églalap 5"/>
          <p:cNvSpPr/>
          <p:nvPr/>
        </p:nvSpPr>
        <p:spPr>
          <a:xfrm>
            <a:off x="5628799" y="4725144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és a widgetek is elérhetőek.</a:t>
            </a:r>
          </a:p>
        </p:txBody>
      </p:sp>
    </p:spTree>
    <p:extLst>
      <p:ext uri="{BB962C8B-B14F-4D97-AF65-F5344CB8AC3E}">
        <p14:creationId xmlns:p14="http://schemas.microsoft.com/office/powerpoint/2010/main" xmlns="" val="32816081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92696"/>
            <a:ext cx="3240360" cy="567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églalap 6"/>
          <p:cNvSpPr/>
          <p:nvPr/>
        </p:nvSpPr>
        <p:spPr>
          <a:xfrm>
            <a:off x="3923928" y="14668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a</a:t>
            </a: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z </a:t>
            </a:r>
            <a: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alapképernyőn maximum kilenc oldalunk (slide-unk </a:t>
            </a: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) lehet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958" y="701824"/>
            <a:ext cx="3240360" cy="567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églalap 8"/>
          <p:cNvSpPr/>
          <p:nvPr/>
        </p:nvSpPr>
        <p:spPr>
          <a:xfrm>
            <a:off x="3923928" y="22066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a</a:t>
            </a: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 slide-okon egyébként 4x5 ikon fér el egyszerre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923928" y="28940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a </a:t>
            </a:r>
            <a: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lapozási áttűnési effektet pedig nyolcféle </a:t>
            </a: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variációból lehet </a:t>
            </a:r>
            <a: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kiválasztani</a:t>
            </a:r>
          </a:p>
        </p:txBody>
      </p:sp>
      <p:sp>
        <p:nvSpPr>
          <p:cNvPr id="11" name="Téglalap 10"/>
          <p:cNvSpPr/>
          <p:nvPr/>
        </p:nvSpPr>
        <p:spPr>
          <a:xfrm>
            <a:off x="392392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Alul pedig a megszokott négy állandó ikon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74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21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 Mivel a készülékből a szenzorokat és érzékelőket sem spórolták ki, így elég sok mód van arra, hogy gesztusokkal vezéreljük a telefont</a:t>
            </a:r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hu-HU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  <a:p>
            <a:pPr marL="0" indent="0">
              <a:buNone/>
            </a:pPr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Például: </a:t>
            </a:r>
            <a:r>
              <a:rPr lang="hu-HU" sz="1800" dirty="0"/>
              <a:t> </a:t>
            </a:r>
            <a:endParaRPr lang="hu-HU" sz="1800" dirty="0" smtClean="0"/>
          </a:p>
          <a:p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Lefordítással némítás </a:t>
            </a:r>
          </a:p>
          <a:p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felemeléssel </a:t>
            </a:r>
            <a:r>
              <a:rPr lang="hu-HU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hívásfogadás</a:t>
            </a:r>
          </a:p>
        </p:txBody>
      </p:sp>
      <p:sp>
        <p:nvSpPr>
          <p:cNvPr id="4" name="Téglalap 3"/>
          <p:cNvSpPr/>
          <p:nvPr/>
        </p:nvSpPr>
        <p:spPr>
          <a:xfrm>
            <a:off x="387913" y="13407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Fentről lehúzható értesítési panelen  személyre szabható.</a:t>
            </a:r>
          </a:p>
        </p:txBody>
      </p:sp>
      <p:sp>
        <p:nvSpPr>
          <p:cNvPr id="5" name="Téglalap 4"/>
          <p:cNvSpPr/>
          <p:nvPr/>
        </p:nvSpPr>
        <p:spPr>
          <a:xfrm>
            <a:off x="387913" y="694437"/>
            <a:ext cx="7352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A telefonkönyv három slide-ra van bontva és alapvetően egyszerűen, kényelmesen kezelhető.</a:t>
            </a:r>
          </a:p>
        </p:txBody>
      </p:sp>
    </p:spTree>
    <p:extLst>
      <p:ext uri="{BB962C8B-B14F-4D97-AF65-F5344CB8AC3E}">
        <p14:creationId xmlns:p14="http://schemas.microsoft.com/office/powerpoint/2010/main" xmlns="" val="413296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476672"/>
            <a:ext cx="4968552" cy="2784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Alap szett </a:t>
            </a:r>
            <a:r>
              <a:rPr lang="hu-HU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részei</a:t>
            </a:r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:</a:t>
            </a:r>
            <a:endParaRPr lang="hu-HU" sz="1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  <a:p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virtuális zseblámpa</a:t>
            </a:r>
          </a:p>
          <a:p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nagyító </a:t>
            </a:r>
          </a:p>
          <a:p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számológép</a:t>
            </a:r>
          </a:p>
          <a:p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feljegyzéskészítő</a:t>
            </a:r>
          </a:p>
          <a:p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diktafon</a:t>
            </a:r>
          </a:p>
          <a:p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időjárás alkalmazás</a:t>
            </a:r>
            <a:endParaRPr lang="hu-HU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  <a:p>
            <a:r>
              <a:rPr lang="hu-H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Kingsoft Office (Irodai állományok)</a:t>
            </a:r>
            <a:endParaRPr lang="hu-HU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356992"/>
            <a:ext cx="1828800" cy="3253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356992"/>
            <a:ext cx="1827888" cy="32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3422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1886213" cy="2314898"/>
          </a:xfrm>
        </p:spPr>
      </p:pic>
      <p:sp>
        <p:nvSpPr>
          <p:cNvPr id="5" name="Téglalap 4"/>
          <p:cNvSpPr/>
          <p:nvPr/>
        </p:nvSpPr>
        <p:spPr>
          <a:xfrm>
            <a:off x="2411760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A kijelző szélén bárhova odapakolható lebegő gomb révén gyorsan elérhetők a kedvenc </a:t>
            </a: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minialkalmazásaink.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2780928"/>
            <a:ext cx="2088232" cy="372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2596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Ár</a:t>
            </a:r>
            <a:endParaRPr lang="hu-H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132875502"/>
              </p:ext>
            </p:extLst>
          </p:nvPr>
        </p:nvGraphicFramePr>
        <p:xfrm>
          <a:off x="467544" y="1628800"/>
          <a:ext cx="8496944" cy="492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0720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Honor 6</a:t>
            </a:r>
            <a:endParaRPr lang="hu-H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167" b="94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066091"/>
            <a:ext cx="5715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381" b="9714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95822"/>
            <a:ext cx="7964493" cy="5309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0513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Értékelés</a:t>
            </a:r>
            <a:endParaRPr lang="hu-H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331640" y="1412776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A telefon összességében, arra lett kifejlesztve, hogy az konkurens gyártók csúcs kategóriás telefonjaival szemben megállja a helyét, felhasználó barát áron.  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467544" y="2852936"/>
            <a:ext cx="2304256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Előnyök:</a:t>
            </a:r>
            <a:endParaRPr lang="hu-HU" sz="4400" dirty="0"/>
          </a:p>
        </p:txBody>
      </p:sp>
      <p:sp>
        <p:nvSpPr>
          <p:cNvPr id="8" name="Lekerekített téglalap 7"/>
          <p:cNvSpPr/>
          <p:nvPr/>
        </p:nvSpPr>
        <p:spPr>
          <a:xfrm>
            <a:off x="5508104" y="2852936"/>
            <a:ext cx="27210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Hátrányok:</a:t>
            </a:r>
            <a:endParaRPr lang="hu-HU" sz="4400" dirty="0"/>
          </a:p>
        </p:txBody>
      </p:sp>
      <p:sp>
        <p:nvSpPr>
          <p:cNvPr id="9" name="Téglalap 8"/>
          <p:cNvSpPr/>
          <p:nvPr/>
        </p:nvSpPr>
        <p:spPr>
          <a:xfrm>
            <a:off x="467544" y="3645024"/>
            <a:ext cx="21820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Jó ár/érték arány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Megbízhatóság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Szép kidolgozás</a:t>
            </a:r>
          </a:p>
        </p:txBody>
      </p:sp>
      <p:sp>
        <p:nvSpPr>
          <p:cNvPr id="10" name="Téglalap 9"/>
          <p:cNvSpPr/>
          <p:nvPr/>
        </p:nvSpPr>
        <p:spPr>
          <a:xfrm>
            <a:off x="4780418" y="3645024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Nem rendelkezik a többi gyártó által beépített luxus kütyükkel.</a:t>
            </a:r>
            <a:b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</a:b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Például: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Vízállóság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Pulzus mérő</a:t>
            </a:r>
          </a:p>
        </p:txBody>
      </p:sp>
    </p:spTree>
    <p:extLst>
      <p:ext uri="{BB962C8B-B14F-4D97-AF65-F5344CB8AC3E}">
        <p14:creationId xmlns:p14="http://schemas.microsoft.com/office/powerpoint/2010/main" xmlns="" val="403431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Források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3744416"/>
          </a:xfrm>
        </p:spPr>
        <p:txBody>
          <a:bodyPr>
            <a:normAutofit/>
          </a:bodyPr>
          <a:lstStyle/>
          <a:p>
            <a:r>
              <a:rPr lang="hu-HU" sz="1050" dirty="0"/>
              <a:t>http://</a:t>
            </a:r>
            <a:r>
              <a:rPr lang="hu-HU" sz="1050" dirty="0" smtClean="0"/>
              <a:t>www.google.hu/imgres?imgurl=http%3A%2F%2Fi-cdn.phonearena.com%2Fimages%2Farticles%2F113146-thumb%2Fkirin-920-antutu.png&amp;imgrefurl=http%3A%2F%2Fwww.phonearena.com%2Fnews%2FBenchmark-shows-Huaweis-octa-core-Kirin-920-CPU-breathing-down-Snapdragon-805s-neck_id53571&amp;h=356&amp;w=500&amp;tbnid=b0i_65mfwp2KoM%3A&amp;zoom=1&amp;docid=IYy8TxR7Z23v1M&amp;ei=xuOFVNTqCIrg7QbtzYHIBg&amp;tbm=isch&amp;iact=rc&amp;uact=3&amp;dur=1&amp;page=1&amp;start=0&amp;ndsp=24&amp;ved=0CCAQMygBMAE</a:t>
            </a:r>
          </a:p>
          <a:p>
            <a:r>
              <a:rPr lang="hu-HU" sz="1050" dirty="0">
                <a:hlinkClick r:id="rId2"/>
              </a:rPr>
              <a:t>http://</a:t>
            </a:r>
            <a:r>
              <a:rPr lang="hu-HU" sz="1050" dirty="0" smtClean="0">
                <a:hlinkClick r:id="rId2"/>
              </a:rPr>
              <a:t>www.mobilasz.hu/HUAWEI-device-Honor_6.html</a:t>
            </a:r>
            <a:endParaRPr lang="hu-HU" sz="1050" dirty="0" smtClean="0"/>
          </a:p>
          <a:p>
            <a:r>
              <a:rPr lang="hu-HU" sz="1050" dirty="0">
                <a:hlinkClick r:id="rId3"/>
              </a:rPr>
              <a:t>http://mobilegeeks.hu/2014/11/24/semmi-meglepetes-ez-nagyon-jo-honor-6-teszt</a:t>
            </a:r>
            <a:r>
              <a:rPr lang="hu-HU" sz="1050" dirty="0" smtClean="0">
                <a:hlinkClick r:id="rId3"/>
              </a:rPr>
              <a:t>/</a:t>
            </a:r>
            <a:endParaRPr lang="hu-HU" sz="1050" dirty="0" smtClean="0"/>
          </a:p>
          <a:p>
            <a:r>
              <a:rPr lang="hu-HU" sz="1050" dirty="0">
                <a:hlinkClick r:id="rId4"/>
              </a:rPr>
              <a:t>http://player.hu/tech-3/akkor-ez-volna-a-droidos-iphone-gyilkos-honor-6-teszt</a:t>
            </a:r>
            <a:r>
              <a:rPr lang="hu-HU" sz="1050" dirty="0" smtClean="0">
                <a:hlinkClick r:id="rId4"/>
              </a:rPr>
              <a:t>/</a:t>
            </a:r>
            <a:endParaRPr lang="hu-HU" sz="1050" dirty="0" smtClean="0"/>
          </a:p>
          <a:p>
            <a:r>
              <a:rPr lang="hu-HU" sz="1050" dirty="0">
                <a:hlinkClick r:id="rId5"/>
              </a:rPr>
              <a:t>http://mobilport.hir24.hu/tesztek/2014/11/24/honor-6-teszt-csucsmobil-igen-korrekt-aron</a:t>
            </a:r>
            <a:r>
              <a:rPr lang="hu-HU" sz="1050" dirty="0" smtClean="0">
                <a:hlinkClick r:id="rId5"/>
              </a:rPr>
              <a:t>/</a:t>
            </a:r>
            <a:endParaRPr lang="hu-HU" sz="1050" dirty="0" smtClean="0"/>
          </a:p>
          <a:p>
            <a:r>
              <a:rPr lang="hu-HU" sz="1050" dirty="0">
                <a:hlinkClick r:id="rId6"/>
              </a:rPr>
              <a:t>http://</a:t>
            </a:r>
            <a:r>
              <a:rPr lang="hu-HU" sz="1050" dirty="0" smtClean="0">
                <a:hlinkClick r:id="rId6"/>
              </a:rPr>
              <a:t>www.samsung.com/hu/home</a:t>
            </a:r>
            <a:endParaRPr lang="hu-HU" sz="1050" dirty="0" smtClean="0"/>
          </a:p>
          <a:p>
            <a:r>
              <a:rPr lang="hu-HU" sz="1050" dirty="0">
                <a:hlinkClick r:id="rId7"/>
              </a:rPr>
              <a:t>http://</a:t>
            </a:r>
            <a:r>
              <a:rPr lang="hu-HU" sz="1050" dirty="0" smtClean="0">
                <a:hlinkClick r:id="rId7"/>
              </a:rPr>
              <a:t>www.lg.com/hu</a:t>
            </a:r>
            <a:endParaRPr lang="hu-HU" sz="1050" dirty="0" smtClean="0"/>
          </a:p>
          <a:p>
            <a:r>
              <a:rPr lang="hu-HU" sz="1050" dirty="0">
                <a:hlinkClick r:id="rId8"/>
              </a:rPr>
              <a:t>http://www.htc.com/hu</a:t>
            </a:r>
            <a:r>
              <a:rPr lang="hu-HU" sz="1050" dirty="0" smtClean="0">
                <a:hlinkClick r:id="rId8"/>
              </a:rPr>
              <a:t>/</a:t>
            </a:r>
            <a:endParaRPr lang="hu-HU" sz="1050" dirty="0" smtClean="0"/>
          </a:p>
          <a:p>
            <a:r>
              <a:rPr lang="hu-HU" sz="1050" dirty="0"/>
              <a:t>https://www.google.hu/search?q=honor+hat+weather+widget&amp;espv=2&amp;biw=1440&amp;bih=775&amp;source=lnms&amp;tbm=isch&amp;sa=X&amp;ei=Z_qFVNCDMMOtadCEgrAC&amp;ved=0CAYQ_AUoAQ#tbm=isch&amp;q=honor+6+weather+widget&amp;facrc=_&amp;imgdii=_&amp;</a:t>
            </a:r>
            <a:r>
              <a:rPr lang="hu-HU" sz="1050" dirty="0" smtClean="0"/>
              <a:t>imgrc=nf70kb7tRn-Q_M%253A%3Bh4xyP73nkZDYxM%3Bhttp%253A%252F%252Fi-cdn.phonearena.com%252Fimages%252Freviews%252F109726-image%252FHuawei-Honor-Review-14-UI.jpg%3Bhttp%253A%252F%252Fwww.phonearena.com%252Freviews%252FHuawei-Honor-Review_id2984%252Fpage%252F2%3B480%3B854</a:t>
            </a:r>
          </a:p>
          <a:p>
            <a:r>
              <a:rPr lang="hu-HU" sz="1050" dirty="0"/>
              <a:t>https://www.google.hu/search?q=honor+hat+weather+widget&amp;espv=2&amp;biw=1440&amp;bih=775&amp;source=lnms&amp;tbm=isch&amp;sa=X&amp;ei=Z_qFVNCDMMOtadCEgrAC&amp;ved=0CAYQ_AUoAQ#tbm=isch&amp;q=honor+6+floating+button&amp;imgdii=_</a:t>
            </a:r>
            <a:endParaRPr lang="hu-HU" sz="1050" dirty="0" smtClean="0"/>
          </a:p>
          <a:p>
            <a:endParaRPr lang="hu-HU" sz="800" dirty="0" smtClean="0"/>
          </a:p>
          <a:p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xmlns="" val="58650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012" y="2420888"/>
            <a:ext cx="9144000" cy="15121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Vége!</a:t>
            </a:r>
          </a:p>
          <a:p>
            <a:pPr marL="0" indent="0" algn="ctr">
              <a:buNone/>
            </a:pPr>
            <a:r>
              <a:rPr lang="hu-HU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Köszönöm a </a:t>
            </a:r>
            <a:r>
              <a:rPr lang="hu-H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figyelmet</a:t>
            </a:r>
            <a:r>
              <a:rPr lang="hu-HU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!</a:t>
            </a: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26775" y="3933056"/>
            <a:ext cx="9144000" cy="478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Készítette: Galbács Lőrinc</a:t>
            </a:r>
            <a:br>
              <a:rPr lang="hu-H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</a:br>
            <a:r>
              <a:rPr lang="hu-H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Szentendre Móricz Zsigmond Gimnázium</a:t>
            </a:r>
          </a:p>
          <a:p>
            <a:pPr marL="0" indent="0" algn="ctr">
              <a:buNone/>
            </a:pPr>
            <a:r>
              <a:rPr lang="hu-HU" sz="2000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Felkészítő tanár: Czuth</a:t>
            </a:r>
            <a:r>
              <a:rPr lang="hu-H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 Éva </a:t>
            </a:r>
            <a:endParaRPr lang="hu-HU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611560" y="3869431"/>
            <a:ext cx="81369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707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Külső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667" b="95833" l="10000" r="90000">
                        <a14:foregroundMark x1="37167" y1="46833" x2="59167" y2="83667"/>
                        <a14:foregroundMark x1="34000" y1="50000" x2="561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052736"/>
            <a:ext cx="5976664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Egyenes összekötő nyíllal 28"/>
          <p:cNvCxnSpPr/>
          <p:nvPr/>
        </p:nvCxnSpPr>
        <p:spPr>
          <a:xfrm>
            <a:off x="3203848" y="1484784"/>
            <a:ext cx="0" cy="51125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>
            <a:off x="3275856" y="1340768"/>
            <a:ext cx="25922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Szövegdoboz 47"/>
          <p:cNvSpPr txBox="1"/>
          <p:nvPr/>
        </p:nvSpPr>
        <p:spPr>
          <a:xfrm>
            <a:off x="6012160" y="11570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defRPr>
            </a:lvl1pPr>
          </a:lstStyle>
          <a:p>
            <a:r>
              <a:rPr lang="hu-HU" dirty="0" smtClean="0"/>
              <a:t>69,7 mm</a:t>
            </a:r>
            <a:endParaRPr lang="hu-HU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1674377" y="35010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defRPr>
            </a:lvl1pPr>
          </a:lstStyle>
          <a:p>
            <a:r>
              <a:rPr lang="hu-HU" dirty="0" smtClean="0"/>
              <a:t>139,6 mm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79323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667" b="95833" l="10000" r="90000">
                        <a14:foregroundMark x1="37167" y1="46833" x2="59167" y2="83667"/>
                        <a14:foregroundMark x1="34000" y1="50000" x2="561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800708"/>
            <a:ext cx="5976664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Egyenes összekötő nyíllal 7"/>
          <p:cNvCxnSpPr/>
          <p:nvPr/>
        </p:nvCxnSpPr>
        <p:spPr>
          <a:xfrm flipH="1">
            <a:off x="5306098" y="141277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2411760" y="141277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3414593" y="1700808"/>
            <a:ext cx="2376264" cy="41764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>
            <a:off x="4755252" y="3429000"/>
            <a:ext cx="16889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79512" y="1228110"/>
            <a:ext cx="227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Értesítést jelző </a:t>
            </a: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LED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506399" y="1212211"/>
            <a:ext cx="245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Előlapi (front) kamera </a:t>
            </a:r>
            <a:b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</a:b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5 MP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444208" y="3245738"/>
            <a:ext cx="213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Képernyő átló </a:t>
            </a:r>
            <a:b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</a:b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5 col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2411760" y="616530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179512" y="5703639"/>
            <a:ext cx="2135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Nincsenek fizikai gombok csak az oldallapon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39552" y="3032836"/>
            <a:ext cx="259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1080 x 1920</a:t>
            </a:r>
            <a:b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</a:b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Képernyő felbontás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54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857" b="976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80728"/>
            <a:ext cx="8100901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Egyenes összekötő nyíllal 7"/>
          <p:cNvCxnSpPr/>
          <p:nvPr/>
        </p:nvCxnSpPr>
        <p:spPr>
          <a:xfrm>
            <a:off x="2411760" y="141277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4067944" y="1412776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>
            <a:off x="5012919" y="2733596"/>
            <a:ext cx="114325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6047656" y="12200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Dupla LED segédfény 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242415" y="1243885"/>
            <a:ext cx="228639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Hátsó főkamerákra</a:t>
            </a:r>
            <a:b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</a:br>
            <a: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13 </a:t>
            </a: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MP</a:t>
            </a:r>
            <a:b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</a:b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/>
            </a:r>
            <a:b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</a:b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1080p videó rögzítés</a:t>
            </a:r>
            <a:b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</a:b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6210517" y="2348880"/>
            <a:ext cx="2700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A telefon nincs ellátva márka</a:t>
            </a:r>
            <a: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 </a:t>
            </a: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jelzéssel, csak a széria nevével.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25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9683" r="899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80728"/>
            <a:ext cx="2836380" cy="5440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179512" y="18864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A készülék baloldalán helyezkedik el minden gomb.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1763688" y="213285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>
            <a:off x="1763688" y="292494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>
            <a:off x="1763688" y="465313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Lekerekített téglalap 8"/>
          <p:cNvSpPr/>
          <p:nvPr/>
        </p:nvSpPr>
        <p:spPr>
          <a:xfrm>
            <a:off x="1403648" y="3861048"/>
            <a:ext cx="252028" cy="15121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771800" y="452106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SIM és Micro SD kártya csatlakozók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879812" y="2740278"/>
            <a:ext cx="199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On/Off gomb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771800" y="194819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Hangerő szabályzó gomb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19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886" y="260648"/>
            <a:ext cx="4127500" cy="274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681" y="3892908"/>
            <a:ext cx="4107154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Egyenes összekötő nyíllal 6"/>
          <p:cNvCxnSpPr/>
          <p:nvPr/>
        </p:nvCxnSpPr>
        <p:spPr>
          <a:xfrm flipH="1" flipV="1">
            <a:off x="1763688" y="2204864"/>
            <a:ext cx="360040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 flipV="1">
            <a:off x="2771800" y="1556792"/>
            <a:ext cx="259228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3047242" y="1340768"/>
            <a:ext cx="231684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3851920" y="5373216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V="1">
            <a:off x="3851920" y="5733256"/>
            <a:ext cx="324036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5544108" y="26369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3,5 mm jack 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5544108" y="187618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1. mikrofon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5544108" y="118823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Infravörös port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1763688" y="590863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2</a:t>
            </a: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. mikrofon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259632" y="518855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Micro USB csatlakozó</a:t>
            </a:r>
            <a:endParaRPr lang="hu-H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76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77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4624" y="-531440"/>
            <a:ext cx="11639639" cy="872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667" b="95833" l="10000" r="90000">
                        <a14:foregroundMark x1="37167" y1="46833" x2="59167" y2="83667"/>
                        <a14:foregroundMark x1="34000" y1="50000" x2="561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276872"/>
            <a:ext cx="280831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zövegdoboz 11"/>
          <p:cNvSpPr txBox="1"/>
          <p:nvPr/>
        </p:nvSpPr>
        <p:spPr>
          <a:xfrm>
            <a:off x="6272984" y="3869133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130g</a:t>
            </a:r>
            <a:endParaRPr lang="hu-H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75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hu-H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Specifikáció</a:t>
            </a:r>
            <a:br>
              <a:rPr lang="hu-H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</a:br>
            <a:r>
              <a:rPr lang="hu-HU" sz="2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(Műszaki jellemzők)</a:t>
            </a:r>
            <a:endParaRPr lang="hu-HU" sz="2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18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83568" y="3068960"/>
            <a:ext cx="75796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Az elkövetkezendőkben más telefonok műszaki jellemzői is megfonnak jelenni </a:t>
            </a: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(</a:t>
            </a:r>
            <a:r>
              <a:rPr lang="hu-HU" sz="1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kivéve az Apple telefonoké, mivel azok adatainak egy része nem található meg a honlapon</a:t>
            </a: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)</a:t>
            </a: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ea typeface="+mj-ea"/>
                <a:cs typeface="+mj-cs"/>
              </a:rPr>
              <a:t>, hogy tudjunk mihez hasonlítani.</a:t>
            </a:r>
          </a:p>
        </p:txBody>
      </p:sp>
    </p:spTree>
    <p:extLst>
      <p:ext uri="{BB962C8B-B14F-4D97-AF65-F5344CB8AC3E}">
        <p14:creationId xmlns:p14="http://schemas.microsoft.com/office/powerpoint/2010/main" xmlns="" val="411946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384</Words>
  <Application>Microsoft Office PowerPoint</Application>
  <PresentationFormat>Diavetítés a képernyőre (4:3 oldalarány)</PresentationFormat>
  <Paragraphs>86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A kedvenc mobilom</vt:lpstr>
      <vt:lpstr>Honor 6</vt:lpstr>
      <vt:lpstr>Külső</vt:lpstr>
      <vt:lpstr>4. dia</vt:lpstr>
      <vt:lpstr>5. dia</vt:lpstr>
      <vt:lpstr>6. dia</vt:lpstr>
      <vt:lpstr>7. dia</vt:lpstr>
      <vt:lpstr>8. dia</vt:lpstr>
      <vt:lpstr>Specifikáció (Műszaki jellemzők)</vt:lpstr>
      <vt:lpstr>Memória (RAM)</vt:lpstr>
      <vt:lpstr>Processzor (CPU)</vt:lpstr>
      <vt:lpstr>Operációs rendszer (OS)</vt:lpstr>
      <vt:lpstr>13. dia</vt:lpstr>
      <vt:lpstr>14. dia</vt:lpstr>
      <vt:lpstr>15. dia</vt:lpstr>
      <vt:lpstr>16. dia</vt:lpstr>
      <vt:lpstr>17. dia</vt:lpstr>
      <vt:lpstr>18. dia</vt:lpstr>
      <vt:lpstr>Ár</vt:lpstr>
      <vt:lpstr>Értékelés</vt:lpstr>
      <vt:lpstr>Források</vt:lpstr>
      <vt:lpstr>22.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Glorinc</dc:creator>
  <cp:lastModifiedBy>czuthev</cp:lastModifiedBy>
  <cp:revision>43</cp:revision>
  <dcterms:created xsi:type="dcterms:W3CDTF">2014-12-03T17:34:00Z</dcterms:created>
  <dcterms:modified xsi:type="dcterms:W3CDTF">2015-01-09T12:21:59Z</dcterms:modified>
</cp:coreProperties>
</file>