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>
      <p:cViewPr varScale="1">
        <p:scale>
          <a:sx n="107" d="100"/>
          <a:sy n="10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9DB23-E542-4D5A-9DEB-29EA187188F6}" type="datetimeFigureOut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CA598-AFFF-491A-A437-59F7D6B6033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C95FE-F105-4B28-9C53-C2D4EE70A23C}" type="datetimeFigureOut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6050-CA6A-4B4C-89A1-7BC11AE2002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56050-CA6A-4B4C-89A1-7BC11AE20020}" type="slidenum">
              <a:rPr lang="hu-HU" smtClean="0"/>
              <a:pPr/>
              <a:t>1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9757-E69C-4D81-84A7-FE0BCEB6E428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5D26-29CF-475C-BE98-23FB0CE05543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DFA0-D577-4386-9368-53AC83C15DC9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2C8A-BC98-4E16-8D9E-372CB52E8A5F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3755-0B98-4AED-BB3B-C475BE3DB9A1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B858-9453-4CAE-BD26-3D5E81A827A1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0686-7DFD-4630-B634-C09B26BA7466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B705-DEBC-4F07-B845-BC25A76505CF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D0E-7069-4ED4-9A44-9F9B248459B4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11CF-B7C8-4350-945A-D2784F25E678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2F4E-2102-4DC0-A168-CE5AF6A4971F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17E3-8BD0-43A4-B342-2D65841BB382}" type="datetime1">
              <a:rPr lang="hu-HU" smtClean="0"/>
              <a:pPr/>
              <a:t>2015.01.11.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4C5E-070A-4FA3-933E-BE8B6F4D5A8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www.dmoz.org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lefonguru.hu/" TargetMode="External"/><Relationship Id="rId5" Type="http://schemas.openxmlformats.org/officeDocument/2006/relationships/hyperlink" Target="http://www.samsung.com/hu/" TargetMode="External"/><Relationship Id="rId4" Type="http://schemas.openxmlformats.org/officeDocument/2006/relationships/hyperlink" Target="http://hu.wikipedia.org/wik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040559"/>
          </a:xfrm>
        </p:spPr>
        <p:txBody>
          <a:bodyPr>
            <a:normAutofit/>
          </a:bodyPr>
          <a:lstStyle/>
          <a:p>
            <a:r>
              <a:rPr lang="hu-HU" sz="67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Kedvenc mobilom</a:t>
            </a:r>
            <a:r>
              <a:rPr lang="hu-HU" dirty="0" smtClean="0">
                <a:latin typeface="Hobo Std" pitchFamily="34" charset="0"/>
              </a:rPr>
              <a:t/>
            </a:r>
            <a:br>
              <a:rPr lang="hu-HU" dirty="0" smtClean="0">
                <a:latin typeface="Hobo Std" pitchFamily="34" charset="0"/>
              </a:rPr>
            </a:b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Gál Krisztián </a:t>
            </a:r>
            <a:r>
              <a:rPr lang="hu-HU" i="1" dirty="0" smtClean="0"/>
              <a:t/>
            </a:r>
            <a:br>
              <a:rPr lang="hu-HU" i="1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200" dirty="0" smtClean="0"/>
              <a:t>Felkészítő tanár: </a:t>
            </a:r>
            <a:r>
              <a:rPr lang="hu-HU" sz="3200" i="1" u="sng" dirty="0" smtClean="0"/>
              <a:t>Branda Tamás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Diószegi Sámuel Baptista Szakközépiskola és Szakiskola</a:t>
            </a:r>
            <a:r>
              <a:rPr lang="hu-H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u-H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4027 Debrecen, Böszörményi út 23-27.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strips/>
    <p:sndAc>
      <p:stSnd>
        <p:snd r:embed="rId3" name="sucti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hu-HU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Összehasonlítás eredménye</a:t>
            </a:r>
            <a:endParaRPr lang="hu-HU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Mint az előző oldalon látható volt, egy év alatt hihetetlen mértékben képes felülmúlni magát a technika.</a:t>
            </a:r>
          </a:p>
          <a:p>
            <a:r>
              <a:rPr lang="hu-H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Mondhatni majdnem minden tekintetben 4x erősebb egy </a:t>
            </a:r>
            <a:r>
              <a:rPr lang="hu-H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EGY</a:t>
            </a:r>
            <a:r>
              <a:rPr lang="hu-H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évvel későbbi telefon elődjéhez képest.</a:t>
            </a:r>
          </a:p>
          <a:p>
            <a:r>
              <a:rPr lang="hu-H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Ez a szám nem kevés, hatalmas ütemű fejlődésről árulkodik.</a:t>
            </a:r>
          </a:p>
          <a:p>
            <a:r>
              <a:rPr lang="hu-H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Illetve azt se szabad figyelmen kívül hagyni, hogy a Sony </a:t>
            </a:r>
            <a:r>
              <a:rPr lang="hu-H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Xperia</a:t>
            </a:r>
            <a:r>
              <a:rPr lang="hu-H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Z3 mobiltelefon kiadása óta már eltelt 3 hónap, tehát nem egy mai darab.</a:t>
            </a:r>
          </a:p>
          <a:p>
            <a:endParaRPr lang="hu-HU" sz="2500" dirty="0"/>
          </a:p>
        </p:txBody>
      </p:sp>
    </p:spTree>
  </p:cSld>
  <p:clrMapOvr>
    <a:masterClrMapping/>
  </p:clrMapOvr>
  <p:transition spd="med" advClick="0" advTm="15000">
    <p:strips/>
    <p:sndAc>
      <p:stSnd>
        <p:snd r:embed="rId2" name="suction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165100" dist="266700" dir="13500000" algn="b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perspectiveRelaxed"/>
              <a:lightRig rig="threePt" dir="t"/>
            </a:scene3d>
          </a:bodyPr>
          <a:lstStyle/>
          <a:p>
            <a:r>
              <a:rPr lang="hu-H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Samsung </a:t>
            </a:r>
            <a:r>
              <a:rPr lang="hu-HU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Galaxy</a:t>
            </a:r>
            <a:r>
              <a:rPr lang="hu-H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S5</a:t>
            </a:r>
            <a:endParaRPr lang="hu-H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Ezzel el is érkeztünk oda, hogy bemutatom az Én kedvenc telefonomat.</a:t>
            </a:r>
          </a:p>
          <a:p>
            <a:r>
              <a:rPr lang="hu-H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</a:t>
            </a:r>
            <a:r>
              <a:rPr lang="hu-HU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Galaxy</a:t>
            </a:r>
            <a:r>
              <a:rPr lang="hu-H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S5 szinte egy mestermű, bármelyik másik telefonnal összemérhető, de minden valószínűséggel ez fog nyerni.</a:t>
            </a:r>
          </a:p>
          <a:p>
            <a:r>
              <a:rPr lang="hu-H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most következő diákon látni lehet majd, miért is ez az egyik legjobb telefon jelenleg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11</a:t>
            </a:fld>
            <a:endParaRPr lang="hu-HU" dirty="0"/>
          </a:p>
        </p:txBody>
      </p:sp>
    </p:spTree>
  </p:cSld>
  <p:clrMapOvr>
    <a:masterClrMapping/>
  </p:clrMapOvr>
  <p:transition spd="med" advClick="0" advTm="15000">
    <p:strips/>
    <p:sndAc>
      <p:stSnd>
        <p:snd r:embed="rId2" name="suction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D6B19C">
                <a:alpha val="99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Miért pont a </a:t>
            </a:r>
            <a:r>
              <a:rPr lang="hu-H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Galaxy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S5?!</a:t>
            </a:r>
            <a:endParaRPr lang="hu-H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Remélem nem kell bemutatnom hogy a Samsung mennyire elismert cég, és hogy milyen jó minőségű eszközöket gyárt.</a:t>
            </a:r>
          </a:p>
          <a:p>
            <a:r>
              <a:rPr lang="hu-H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Ez alól az S5 sem kivétel, tökéletes precizitással készült el ez a telefon, amit a hétköznapi használatban le is lehet tesztelni… Nem lehet csalódni benne.</a:t>
            </a:r>
          </a:p>
          <a:p>
            <a:r>
              <a:rPr lang="hu-H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telefon </a:t>
            </a:r>
            <a:r>
              <a:rPr lang="hu-HU" sz="2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 februárjában </a:t>
            </a:r>
            <a:r>
              <a:rPr lang="hu-H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jelent meg, de korához képest nagyon jól tartja magát.</a:t>
            </a:r>
          </a:p>
        </p:txBody>
      </p:sp>
      <p:pic>
        <p:nvPicPr>
          <p:cNvPr id="8" name="Tartalom helye 7" descr="galaxy-s5-scre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038600" cy="3528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12</a:t>
            </a:fld>
            <a:endParaRPr lang="hu-HU" dirty="0"/>
          </a:p>
        </p:txBody>
      </p:sp>
    </p:spTree>
  </p:cSld>
  <p:clrMapOvr>
    <a:masterClrMapping/>
  </p:clrMapOvr>
  <p:transition spd="med" advClick="0" advTm="25000">
    <p:strips/>
    <p:sndAc>
      <p:stSnd>
        <p:snd r:embed="rId2" name="suction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923702"/>
          </a:xfrm>
          <a:effectLst>
            <a:outerShdw blurRad="50800" dist="228600" dir="3600000" algn="l" rotWithShape="0">
              <a:prstClr val="black">
                <a:alpha val="71000"/>
              </a:prstClr>
            </a:outerShdw>
          </a:effectLst>
        </p:spPr>
        <p:txBody>
          <a:bodyPr/>
          <a:lstStyle/>
          <a:p>
            <a:pPr algn="ctr"/>
            <a:r>
              <a:rPr lang="hu-H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Részleteiben is tökéletes kijelző</a:t>
            </a:r>
            <a:endParaRPr lang="hu-HU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Samsung </a:t>
            </a:r>
            <a:r>
              <a:rPr lang="hu-H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Galaxy</a:t>
            </a:r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S5 kijelzője részletgazdagsága felülmúlja legvadabb elképzeléseinket is.</a:t>
            </a:r>
          </a:p>
          <a:p>
            <a:endParaRPr lang="hu-HU" dirty="0" smtClean="0"/>
          </a:p>
          <a:p>
            <a:r>
              <a:rPr lang="hu-HU" dirty="0" smtClean="0">
                <a:ln>
                  <a:solidFill>
                    <a:srgbClr val="00B050"/>
                  </a:solidFill>
                </a:ln>
              </a:rPr>
              <a:t>A kijelző 1080p jelölése azt jelenti hogy 1080 KÉPSORT tartalmaz.</a:t>
            </a:r>
          </a:p>
          <a:p>
            <a:r>
              <a:rPr lang="hu-HU" dirty="0" smtClean="0">
                <a:ln>
                  <a:solidFill>
                    <a:srgbClr val="00B050"/>
                  </a:solidFill>
                </a:ln>
              </a:rPr>
              <a:t>Ami enyhén szólva, nagyon sok.</a:t>
            </a:r>
          </a:p>
          <a:p>
            <a:r>
              <a:rPr lang="hu-HU" dirty="0" smtClean="0">
                <a:ln>
                  <a:solidFill>
                    <a:srgbClr val="00B050"/>
                  </a:solidFill>
                </a:ln>
              </a:rPr>
              <a:t>A „p” </a:t>
            </a:r>
            <a:r>
              <a:rPr lang="hu-HU" dirty="0" smtClean="0">
                <a:ln>
                  <a:solidFill>
                    <a:srgbClr val="00B050"/>
                  </a:solidFill>
                </a:ln>
              </a:rPr>
              <a:t>betű a progresszív rögzítési, jelátviteli, </a:t>
            </a:r>
            <a:r>
              <a:rPr lang="hu-HU" dirty="0" smtClean="0">
                <a:ln>
                  <a:solidFill>
                    <a:srgbClr val="00B050"/>
                  </a:solidFill>
                </a:ln>
              </a:rPr>
              <a:t>megjelenítési </a:t>
            </a:r>
            <a:r>
              <a:rPr lang="hu-HU" dirty="0" smtClean="0">
                <a:ln>
                  <a:solidFill>
                    <a:srgbClr val="00B050"/>
                  </a:solidFill>
                </a:ln>
              </a:rPr>
              <a:t>módra utal</a:t>
            </a:r>
            <a:r>
              <a:rPr lang="hu-HU" dirty="0" smtClean="0"/>
              <a:t>. 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>
                <a:ln>
                  <a:solidFill>
                    <a:srgbClr val="FF0000"/>
                  </a:solidFill>
                </a:ln>
              </a:rPr>
              <a:t>A kijelző mérete 5,1 inch [átváltva: 12,95 cm] ami elég nagy fogófelületet eredményez  ennél a telefonnál.</a:t>
            </a:r>
          </a:p>
          <a:p>
            <a:r>
              <a:rPr lang="hu-HU" dirty="0" smtClean="0">
                <a:ln>
                  <a:solidFill>
                    <a:srgbClr val="FF0000"/>
                  </a:solidFill>
                </a:ln>
              </a:rPr>
              <a:t>Mivel ilyen nagy a kijelző mérete sokat könnyít az internetezésben, a könyvolvasásban illetve sokkal élvezetesebbé teszi a játékokat is.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11" name="Tartalom helye 10" descr="12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901930"/>
            <a:ext cx="5111750" cy="4595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elaxed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5000">
    <p:strips/>
    <p:sndAc>
      <p:stSnd>
        <p:snd r:embed="rId2" name="suction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/>
              <a:t>Erős processzor, tökéletes működés, avagy a négymagos CPU</a:t>
            </a:r>
            <a:endParaRPr lang="hu-HU" dirty="0"/>
          </a:p>
        </p:txBody>
      </p:sp>
      <p:pic>
        <p:nvPicPr>
          <p:cNvPr id="9" name="Tartalom helye 8" descr="thechip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484784"/>
            <a:ext cx="5079531" cy="44148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Szöveg helye 7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Samsung </a:t>
            </a:r>
            <a:r>
              <a:rPr lang="hu-HU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Galaxy</a:t>
            </a:r>
            <a:r>
              <a:rPr lang="hu-H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S5 telefon már akkor is nagyon erős, ha csak egy egymagos processzor található benne, elvégre még magában is 2,5 </a:t>
            </a:r>
            <a:r>
              <a:rPr lang="hu-HU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Ghz</a:t>
            </a:r>
            <a:r>
              <a:rPr lang="hu-H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endParaRPr lang="hu-HU" b="1" i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hu-H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Ennek ellenére a Samsung úgy döntött ez nem elég, és MEGNÉGYSZEREZTE ezt az erőt, így egy 4x2,5Ghz-es processzor lett a telefon mozgatórugója. [</a:t>
            </a:r>
            <a:r>
              <a:rPr lang="hu-HU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Quad-core</a:t>
            </a:r>
            <a:r>
              <a:rPr lang="hu-H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2,5 </a:t>
            </a:r>
            <a:r>
              <a:rPr lang="hu-HU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GHz</a:t>
            </a:r>
            <a:r>
              <a:rPr lang="hu-H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hu-HU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Krait</a:t>
            </a:r>
            <a:r>
              <a:rPr lang="hu-H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hu-H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400] mely segítségével a telefon megállíthatatlanná vált.</a:t>
            </a:r>
            <a:endParaRPr lang="hu-HU" b="1" i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hu-HU" b="1" i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hu-H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Általában a processzort nevezzük az eszköz „agyának”, hogy érthető legyen ez a telefon ilyen értelemben Albert Einstein</a:t>
            </a:r>
            <a:endParaRPr lang="hu-HU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14</a:t>
            </a:fld>
            <a:endParaRPr lang="hu-HU" dirty="0"/>
          </a:p>
        </p:txBody>
      </p:sp>
    </p:spTree>
  </p:cSld>
  <p:clrMapOvr>
    <a:masterClrMapping/>
  </p:clrMapOvr>
  <p:transition spd="med" advClick="0" advTm="35000">
    <p:strips/>
    <p:sndAc>
      <p:stSnd>
        <p:snd r:embed="rId2" name="suction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99571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telefon szeme, más néven a kamera</a:t>
            </a:r>
            <a:endParaRPr lang="hu-HU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Tartalom helye 5" descr="12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412776"/>
            <a:ext cx="2464816" cy="3921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„Képek </a:t>
            </a:r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határok </a:t>
            </a:r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nélkül”, szokták mondani a </a:t>
            </a:r>
            <a:r>
              <a:rPr lang="hu-HU" sz="1600" b="1" i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Galaxy</a:t>
            </a:r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S5 kamerájára.</a:t>
            </a:r>
          </a:p>
          <a:p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Lássuk mit is tud ez a kamera?</a:t>
            </a:r>
          </a:p>
          <a:p>
            <a:endParaRPr lang="hu-HU" sz="1600" b="1" i="1" spc="50" dirty="0" smtClean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Kamera felbontása </a:t>
            </a:r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16x </a:t>
            </a:r>
            <a:r>
              <a:rPr lang="hu-HU" sz="1600" b="1" i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Mpixel</a:t>
            </a:r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aminek segítségével a képek részletessége már-már tökéletes, de még akkor sem a legjobb.</a:t>
            </a:r>
            <a:endParaRPr lang="hu-HU" sz="1600" b="1" i="1" spc="50" dirty="0" smtClean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Sajnálatos módon az S5-be nem került bele a 20x </a:t>
            </a:r>
            <a:r>
              <a:rPr lang="hu-HU" sz="1600" b="1" i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Mpixel-es</a:t>
            </a:r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kamera, amit nagyon sokan hiányolnak belőle.</a:t>
            </a:r>
          </a:p>
          <a:p>
            <a:endParaRPr lang="hu-HU" sz="1600" b="1" i="1" spc="50" dirty="0" smtClean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Viszont ennek kompenzálása érdekében a </a:t>
            </a:r>
            <a:r>
              <a:rPr lang="hu-HU" sz="1600" b="1" i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videófelvétel</a:t>
            </a:r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elég jó </a:t>
            </a:r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minőségűre sikeredett: </a:t>
            </a:r>
          </a:p>
          <a:p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Video:</a:t>
            </a:r>
            <a:r>
              <a:rPr lang="hu-HU" sz="1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2160p HD+ </a:t>
            </a:r>
            <a:r>
              <a:rPr lang="hu-HU" sz="1600" b="1" i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Player</a:t>
            </a:r>
            <a:endParaRPr lang="hu-HU" sz="1600" b="1" i="1" spc="50" dirty="0" smtClean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7" name="Kép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068960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35000">
    <p:strips/>
    <p:sndAc>
      <p:stSnd>
        <p:snd r:embed="rId2" name="suction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3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Összegzés</a:t>
            </a:r>
            <a:endParaRPr lang="hu-H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Most hogy komolyabban belemélyedtünk a témába, látni lehet hogy kitett magáért a Samsung, de még mindig van hova csiszolni a jövőbeli telefonokat.</a:t>
            </a:r>
          </a:p>
          <a:p>
            <a:r>
              <a:rPr lang="hu-HU" sz="2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Samsung </a:t>
            </a:r>
            <a:r>
              <a:rPr lang="hu-HU" sz="24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Galaxy</a:t>
            </a:r>
            <a:r>
              <a:rPr lang="hu-HU" sz="2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S5 csak egy lépcsőfok, itt még nem fog megállni a telefonipar, és lehet hogy jövőre már egy ennél 4-5x erősebb telefonnal is lehet találkozni.</a:t>
            </a:r>
          </a:p>
          <a:p>
            <a:r>
              <a:rPr lang="hu-HU" sz="2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Egyelőre azt lehet mondani, hogy ütemesen fejlődik a technológia ezen a téren, egyre gyorsabb és precízebb telefonok kerülnek a piacra, melyek egyetlen hátránya csak az hogy ugyan ilyen tempóban emelik az árát is.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16</a:t>
            </a:fld>
            <a:endParaRPr lang="hu-HU" dirty="0"/>
          </a:p>
        </p:txBody>
      </p:sp>
    </p:spTree>
  </p:cSld>
  <p:clrMapOvr>
    <a:masterClrMapping/>
  </p:clrMapOvr>
  <p:transition spd="med" advClick="0" advTm="20000">
    <p:strips/>
    <p:sndAc>
      <p:stSnd>
        <p:snd r:embed="rId2" name="suction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lum bright="-1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És Te mit gondolsz?</a:t>
            </a:r>
            <a:endParaRPr lang="hu-H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 mit tennél másképp a telefonok tervezésénél? 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képernyő méretén még lehetne alakítani?</a:t>
            </a:r>
          </a:p>
          <a:p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processzorok sebességét még lehet hogy tudnánk fokozni, Te megtennéd?</a:t>
            </a:r>
          </a:p>
          <a:p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És az árakról mi a véleményed? Megéri fejleszteni a telefonokat ha azzal arányosan nő az áruk is?</a:t>
            </a:r>
          </a:p>
          <a:p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Gondolkozzatok el rajta, és mond el a te véleményedet hogy mit változtatnál a jövő telefoniparán.</a:t>
            </a:r>
          </a:p>
          <a:p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Nem tudhatod, talán pont a te ötleted lesz az ami ismét a következő lépcsőfokra emeli a telefongyártást.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17</a:t>
            </a:fld>
            <a:endParaRPr lang="hu-HU" dirty="0"/>
          </a:p>
        </p:txBody>
      </p:sp>
    </p:spTree>
  </p:cSld>
  <p:clrMapOvr>
    <a:masterClrMapping/>
  </p:clrMapOvr>
  <p:transition spd="med" advClick="0" advTm="25000">
    <p:strips/>
    <p:sndAc>
      <p:stSnd>
        <p:snd r:embed="rId2" name="suction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i="1" u="sng" dirty="0" smtClean="0"/>
              <a:t>Források</a:t>
            </a:r>
            <a:endParaRPr lang="hu-HU" sz="4000" b="1" i="1" u="sng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hlinkClick r:id="rId4"/>
              </a:rPr>
              <a:t>http://</a:t>
            </a:r>
            <a:r>
              <a:rPr lang="hu-HU" sz="2800" dirty="0" smtClean="0">
                <a:hlinkClick r:id="rId4"/>
              </a:rPr>
              <a:t>hu.wikipedia.org/wiki</a:t>
            </a:r>
            <a:endParaRPr lang="hu-HU" sz="2800" dirty="0" smtClean="0"/>
          </a:p>
          <a:p>
            <a:r>
              <a:rPr lang="hu-HU" sz="2800" dirty="0" smtClean="0">
                <a:hlinkClick r:id="rId5"/>
              </a:rPr>
              <a:t>http://www.samsung.com/hu</a:t>
            </a:r>
            <a:r>
              <a:rPr lang="hu-HU" sz="2800" dirty="0" smtClean="0">
                <a:hlinkClick r:id="rId5"/>
              </a:rPr>
              <a:t>/</a:t>
            </a:r>
            <a:endParaRPr lang="hu-HU" sz="2800" dirty="0" smtClean="0"/>
          </a:p>
          <a:p>
            <a:r>
              <a:rPr lang="hu-HU" sz="2800" dirty="0" smtClean="0">
                <a:hlinkClick r:id="rId6"/>
              </a:rPr>
              <a:t>http://www.telefonguru.hu</a:t>
            </a:r>
            <a:r>
              <a:rPr lang="hu-HU" sz="2800" dirty="0" smtClean="0">
                <a:hlinkClick r:id="rId6"/>
              </a:rPr>
              <a:t>/</a:t>
            </a:r>
            <a:endParaRPr lang="hu-HU" sz="2800" dirty="0" smtClean="0"/>
          </a:p>
          <a:p>
            <a:r>
              <a:rPr lang="hu-HU" sz="2800" dirty="0" smtClean="0">
                <a:hlinkClick r:id="rId7"/>
              </a:rPr>
              <a:t>http://www.dmoz.org</a:t>
            </a:r>
            <a:r>
              <a:rPr lang="hu-HU" sz="2800" dirty="0" smtClean="0">
                <a:hlinkClick r:id="rId7"/>
              </a:rPr>
              <a:t>/</a:t>
            </a: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18</a:t>
            </a:fld>
            <a:endParaRPr lang="hu-HU" dirty="0"/>
          </a:p>
        </p:txBody>
      </p:sp>
    </p:spTree>
  </p:cSld>
  <p:clrMapOvr>
    <a:masterClrMapping/>
  </p:clrMapOvr>
  <p:transition spd="slow" advClick="0" advTm="5000">
    <p:circle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"/>
            <a:lightRig rig="flood" dir="t">
              <a:rot lat="0" lon="0" rev="13800000"/>
            </a:lightRig>
          </a:scene3d>
          <a:sp3d extrusionH="107950" prstMaterial="plastic">
            <a:bevelT w="82550" h="63500" prst="slope"/>
            <a:bevelB/>
          </a:sp3d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u-H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Az a bizonyos „távbeszélő”</a:t>
            </a:r>
            <a:endParaRPr lang="hu-H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Azok a telefonok melyeket nap mint nap használ oly sok ember bizony hosszú múltra tekintenek vissza…</a:t>
            </a:r>
          </a:p>
          <a:p>
            <a:r>
              <a:rPr lang="hu-H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Nem volt ám mindig ilyen sok alkalmazás, lehetőség a mobileszközökön… örült az ember ha telefonálni tudott.</a:t>
            </a:r>
          </a:p>
          <a:p>
            <a:r>
              <a:rPr lang="hu-H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Az „okos” telefonok mondhatni  ma már inkább csak névben telefonok, inkább </a:t>
            </a:r>
            <a:r>
              <a:rPr lang="hu-H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multifunkciós</a:t>
            </a:r>
            <a:r>
              <a:rPr lang="hu-H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 eszköznek lehetne nevezni őket.</a:t>
            </a:r>
          </a:p>
          <a:p>
            <a:r>
              <a:rPr lang="hu-H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Az elsők között Alexander Graham Bell volt aki megalkotta a mai mobileszközök elődjét még 1876-ban.</a:t>
            </a:r>
          </a:p>
          <a:p>
            <a:r>
              <a:rPr lang="hu-H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Nem sokkal később Almon </a:t>
            </a:r>
            <a:r>
              <a:rPr lang="hu-H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Strowger</a:t>
            </a:r>
            <a:r>
              <a:rPr lang="hu-H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 1888-ban megépítette az első automata telefonközpontot, melyre szükség volt mivel a telefonhasználók köre egyre csak szélesedett.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>
                <a:solidFill>
                  <a:schemeClr val="bg1"/>
                </a:solidFill>
              </a:rPr>
              <a:pPr/>
              <a:t>2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25000">
    <p:strip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28000" contrast="-30000"/>
          </a:blip>
          <a:srcRect/>
          <a:stretch>
            <a:fillRect l="-3000" t="-56000" r="-6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hu-H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telefon, mint készülék</a:t>
            </a:r>
            <a:endParaRPr lang="hu-H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dobe Garamond Pro Bold" pitchFamily="18" charset="-18"/>
                <a:ea typeface="Adobe Kaiti Std R" pitchFamily="18" charset="-128"/>
              </a:rPr>
              <a:t>Biztosan tapasztalta már mindenki, ha valakivel beszélget telefonon, akkor azt a másik fél is hallja a saját készüléke segítségével a vonal másik végén.</a:t>
            </a:r>
          </a:p>
          <a:p>
            <a:pPr algn="ctr"/>
            <a:r>
              <a:rPr lang="hu-HU" sz="2400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dobe Garamond Pro Bold" pitchFamily="18" charset="-18"/>
                <a:ea typeface="Adobe Kaiti Std R" pitchFamily="18" charset="-128"/>
              </a:rPr>
              <a:t>Végtelenül egyszerűnek tűnhet a dolog, de bizony e mögött is sok okos ember rengeteg munkaórája áll.</a:t>
            </a:r>
          </a:p>
          <a:p>
            <a:pPr algn="ctr"/>
            <a:r>
              <a:rPr lang="hu-HU" sz="2400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dobe Garamond Pro Bold" pitchFamily="18" charset="-18"/>
                <a:ea typeface="Adobe Kaiti Std R" pitchFamily="18" charset="-128"/>
              </a:rPr>
              <a:t>A telefon amit használunk egy mikrofon segítségével elektromos jellé alakítja a hangot, ezt a jelet a hálózatra kiküldi, majd az onnét vett jelet egy hangszórón keresztül eljuttatja a másik félhez.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3</a:t>
            </a:fld>
            <a:endParaRPr lang="hu-HU" dirty="0"/>
          </a:p>
        </p:txBody>
      </p:sp>
    </p:spTree>
  </p:cSld>
  <p:clrMapOvr>
    <a:masterClrMapping/>
  </p:clrMapOvr>
  <p:transition spd="med" advClick="0" advTm="20000">
    <p:strip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bg1">
                <a:alpha val="1000"/>
              </a:scheme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Mitől lesz egy telefon okos?</a:t>
            </a:r>
            <a:endParaRPr lang="hu-H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Nincs megegyezés az iparágban arról, hogy pontosan mi teszi az okostelefont… </a:t>
            </a:r>
          </a:p>
          <a:p>
            <a:r>
              <a:rPr lang="hu-H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Egyesek szerint az operációs rendszer teszi ezeket a telefonokat mássá, mivel hasonlít kissé a számítógépen használt rendszerhez…</a:t>
            </a:r>
          </a:p>
          <a:p>
            <a:r>
              <a:rPr lang="hu-H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Az </a:t>
            </a:r>
            <a:r>
              <a:rPr lang="hu-H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okostelefonokon</a:t>
            </a:r>
            <a:r>
              <a:rPr lang="hu-H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található operációs rendszerek közé tartozik többek között: a </a:t>
            </a:r>
            <a:r>
              <a:rPr lang="hu-H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Symbian</a:t>
            </a:r>
            <a:r>
              <a:rPr lang="hu-H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OS, az </a:t>
            </a:r>
            <a:r>
              <a:rPr lang="hu-H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iPhone</a:t>
            </a:r>
            <a:r>
              <a:rPr lang="hu-H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OS, a Microsoft Windows </a:t>
            </a:r>
            <a:r>
              <a:rPr lang="hu-H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phone</a:t>
            </a:r>
            <a:r>
              <a:rPr lang="hu-H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és a </a:t>
            </a:r>
            <a:r>
              <a:rPr lang="hu-H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Google</a:t>
            </a:r>
            <a:r>
              <a:rPr lang="hu-H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féle </a:t>
            </a:r>
            <a:r>
              <a:rPr lang="hu-H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Android</a:t>
            </a:r>
            <a:r>
              <a:rPr lang="hu-H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hu-HU" sz="2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5" name="Kép 4" descr="Smartphone_share_cur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861048"/>
            <a:ext cx="3203848" cy="2996952"/>
          </a:xfrm>
          <a:prstGeom prst="rect">
            <a:avLst/>
          </a:prstGeom>
        </p:spPr>
      </p:pic>
      <p:pic>
        <p:nvPicPr>
          <p:cNvPr id="6" name="Kép 5" descr="dF6DITZNDVYNEGR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55114"/>
            <a:ext cx="3203848" cy="2402886"/>
          </a:xfrm>
          <a:prstGeom prst="rect">
            <a:avLst/>
          </a:prstGeom>
        </p:spPr>
      </p:pic>
      <p:pic>
        <p:nvPicPr>
          <p:cNvPr id="7" name="Kép 6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541312"/>
            <a:ext cx="3419872" cy="2316688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strip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-55000"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Stop">
              <a:avLst/>
            </a:prstTxWarp>
          </a:bodyPr>
          <a:lstStyle/>
          <a:p>
            <a:r>
              <a:rPr lang="hu-H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Android</a:t>
            </a:r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mint operációs rendszer</a:t>
            </a:r>
            <a:endParaRPr lang="hu-H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Manapság leginkább mobil eszközökön találkozhatunk </a:t>
            </a:r>
            <a:r>
              <a:rPr lang="hu-H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Android</a:t>
            </a:r>
            <a:r>
              <a:rPr lang="hu-H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operációs rendszerrel, de ugyanúgy megtalálható ez a rendszer táblagépeken is.</a:t>
            </a:r>
          </a:p>
          <a:p>
            <a:r>
              <a:rPr lang="hu-H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Az első </a:t>
            </a:r>
            <a:r>
              <a:rPr lang="hu-H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Androidos</a:t>
            </a:r>
            <a:r>
              <a:rPr lang="hu-H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okostelefon</a:t>
            </a:r>
            <a:r>
              <a:rPr lang="hu-H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2008 októberében jelent meg,  ami még kissé kezdetleges volt, és a rendszer sem volt az igazi.</a:t>
            </a:r>
          </a:p>
          <a:p>
            <a:r>
              <a:rPr lang="hu-H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Azóta rengeteg fejlesztésen, módosításon esett át az operációs rendszer, és mára már sokkal gyorsabbá és kezelhetőbbé vált a felhasználó számára.</a:t>
            </a:r>
            <a:endParaRPr lang="hu-H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Tartalom helye 8" descr="Android_robot.svg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988840"/>
            <a:ext cx="3880647" cy="4311881"/>
          </a:xfrm>
          <a:prstGeom prst="rect">
            <a:avLst/>
          </a:prstGeom>
          <a:noFill/>
          <a:ln>
            <a:noFill/>
          </a:ln>
          <a:effectLst>
            <a:outerShdw blurRad="76200" dist="63500" dir="8100000" sx="113000" sy="113000" kx="800400" algn="br" rotWithShape="0">
              <a:schemeClr val="tx1">
                <a:alpha val="20000"/>
              </a:schemeClr>
            </a:outerShdw>
          </a:effec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>
                <a:solidFill>
                  <a:schemeClr val="bg1"/>
                </a:solidFill>
              </a:rPr>
              <a:pPr/>
              <a:t>5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25000">
    <p:strip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hu-H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Az a kis zöld robot</a:t>
            </a:r>
            <a:endParaRPr lang="hu-H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perspectiveAbove"/>
              <a:lightRig rig="threePt" dir="t"/>
            </a:scene3d>
          </a:bodyPr>
          <a:lstStyle/>
          <a:p>
            <a:r>
              <a:rPr lang="hu-H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Az </a:t>
            </a:r>
            <a:r>
              <a:rPr lang="hu-HU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Android</a:t>
            </a:r>
            <a:r>
              <a:rPr lang="hu-H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 platform abból a célból született, hogy egységes operációs rendszere legyen a mobil eszközöknek, de legfőbbképpen az okos telefonokra volt specializálva.</a:t>
            </a:r>
          </a:p>
          <a:p>
            <a:r>
              <a:rPr lang="hu-HU" sz="2000" dirty="0" smtClean="0"/>
              <a:t> Az elképzelés alapja egy Linux alapú rendszer volt, amelyet úgy alakítanak át, hogy képes legyen problémák nélkül kezelni a mobil eszközök integrált hardvereit. Itt értendő </a:t>
            </a:r>
            <a:r>
              <a:rPr lang="hu-HU" sz="2000" dirty="0" err="1" smtClean="0"/>
              <a:t>pl</a:t>
            </a:r>
            <a:r>
              <a:rPr lang="hu-HU" sz="2000" dirty="0" smtClean="0"/>
              <a:t>: Érintőképernyő,</a:t>
            </a:r>
            <a:r>
              <a:rPr lang="hu-HU" sz="2000" dirty="0" err="1" smtClean="0"/>
              <a:t>wifi</a:t>
            </a:r>
            <a:r>
              <a:rPr lang="hu-HU" sz="2000" dirty="0" smtClean="0"/>
              <a:t> stb.</a:t>
            </a:r>
          </a:p>
          <a:p>
            <a:endParaRPr lang="hu-HU" sz="20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10" name="Kép 9" descr="letöltés.jpg"/>
          <p:cNvPicPr>
            <a:picLocks noChangeAspect="1"/>
          </p:cNvPicPr>
          <p:nvPr/>
        </p:nvPicPr>
        <p:blipFill>
          <a:blip r:embed="rId3" cstate="print">
            <a:lum bright="-2000"/>
          </a:blip>
          <a:stretch>
            <a:fillRect/>
          </a:stretch>
        </p:blipFill>
        <p:spPr>
          <a:xfrm>
            <a:off x="6310543" y="4852295"/>
            <a:ext cx="2833457" cy="2005705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strip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20000" contrast="-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hu-H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Mitől ilyen sikeres az </a:t>
            </a:r>
            <a:r>
              <a:rPr lang="hu-H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Android</a:t>
            </a:r>
            <a:r>
              <a:rPr lang="hu-H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hu-H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r>
              <a:rPr lang="hu-HU" sz="22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Az </a:t>
            </a:r>
            <a:r>
              <a:rPr lang="hu-HU" sz="2200" dirty="0" err="1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Android</a:t>
            </a:r>
            <a:r>
              <a:rPr lang="hu-HU" sz="22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egyik érdekessége a Play Áruház [Régebbi nevén </a:t>
            </a:r>
            <a:r>
              <a:rPr lang="hu-HU" sz="2200" dirty="0" err="1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Android</a:t>
            </a:r>
            <a:r>
              <a:rPr lang="hu-HU" sz="22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Market].</a:t>
            </a:r>
          </a:p>
          <a:p>
            <a:r>
              <a:rPr lang="hu-HU" sz="22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Több mint 1 000 </a:t>
            </a:r>
            <a:r>
              <a:rPr lang="hu-HU" sz="2200" dirty="0" err="1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000</a:t>
            </a:r>
            <a:r>
              <a:rPr lang="hu-HU" sz="22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kategorizált alkalmazást tudunk letölteni a telefonunkra vagy táblagépünkre ennek segítségével.</a:t>
            </a:r>
          </a:p>
          <a:p>
            <a:r>
              <a:rPr lang="hu-HU" sz="22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Akár játékra, könyvre, zenére, filmre van szüksége az embernek, le tudja tölteni.</a:t>
            </a:r>
          </a:p>
          <a:p>
            <a:r>
              <a:rPr lang="hu-HU" sz="22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Természetesen mint mindenhol, itt is megtalálhatók ingyenes illetve költséges alkalmazások is.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>
                <a:solidFill>
                  <a:schemeClr val="bg1"/>
                </a:solidFill>
              </a:rPr>
              <a:pPr/>
              <a:t>7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" name="Kép 9" descr="images.jpg"/>
          <p:cNvPicPr>
            <a:picLocks noChangeAspect="1"/>
          </p:cNvPicPr>
          <p:nvPr/>
        </p:nvPicPr>
        <p:blipFill>
          <a:blip r:embed="rId4" cstate="print">
            <a:lum bright="-20000" contrast="-20000"/>
          </a:blip>
          <a:stretch>
            <a:fillRect/>
          </a:stretch>
        </p:blipFill>
        <p:spPr>
          <a:xfrm>
            <a:off x="4788024" y="4214066"/>
            <a:ext cx="2655738" cy="2643934"/>
          </a:xfrm>
          <a:prstGeom prst="rect">
            <a:avLst/>
          </a:prstGeom>
          <a:effectLst/>
        </p:spPr>
      </p:pic>
    </p:spTree>
  </p:cSld>
  <p:clrMapOvr>
    <a:masterClrMapping/>
  </p:clrMapOvr>
  <p:transition spd="med" advClick="0" advTm="20000">
    <p:strip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Rendszerköv</a:t>
            </a:r>
            <a:r>
              <a:rPr lang="hu-HU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etelmények</a:t>
            </a:r>
            <a:endParaRPr lang="hu-HU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Az operációsrendszer minimum rendszerkövetelménye kiadásról kiadásra változott, ahogy fejlődött a rendszer úgy kért egyre több ráfordítást.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 </a:t>
            </a:r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Az első rendszerkövetelmények a következők voltak:</a:t>
            </a:r>
          </a:p>
          <a:p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 32MB RAM</a:t>
            </a:r>
          </a:p>
          <a:p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 32MB ROM</a:t>
            </a:r>
            <a:b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 200MHZ Processzor</a:t>
            </a:r>
          </a:p>
          <a:p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 novemberében már az </a:t>
            </a:r>
            <a:r>
              <a:rPr lang="hu-H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Android</a:t>
            </a:r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4.4 </a:t>
            </a:r>
            <a:r>
              <a:rPr lang="hu-H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KitKat</a:t>
            </a:r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ezeket kérte:</a:t>
            </a:r>
          </a:p>
          <a:p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 512MB RAM</a:t>
            </a:r>
          </a:p>
          <a:p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 512MB ROM</a:t>
            </a:r>
          </a:p>
          <a:p>
            <a:r>
              <a:rPr lang="hu-H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 768 MHZ Processzor</a:t>
            </a:r>
          </a:p>
          <a:p>
            <a:endParaRPr lang="hu-H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hu-HU" sz="1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Szerencsére a mobiltelefonokat ezekhez az igényekhez igazodva készítik el a gyártók, és így képes a rendszer frissítésről frissítésre gyorsabb és stabilabb maradni</a:t>
            </a:r>
            <a:endParaRPr lang="hu-H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Tartalom helye 10" descr="F5R0CJHGJQEFPA1.LAR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8</a:t>
            </a:fld>
            <a:endParaRPr lang="hu-HU" dirty="0"/>
          </a:p>
        </p:txBody>
      </p:sp>
    </p:spTree>
  </p:cSld>
  <p:clrMapOvr>
    <a:masterClrMapping/>
  </p:clrMapOvr>
  <p:transition spd="med" advClick="0" advTm="30000">
    <p:strip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4"/>
          <p:cNvSpPr>
            <a:spLocks noGrp="1"/>
          </p:cNvSpPr>
          <p:nvPr>
            <p:ph type="title"/>
          </p:nvPr>
        </p:nvSpPr>
        <p:spPr>
          <a:effectLst>
            <a:outerShdw blurRad="152400" dist="241300" dir="19620000" algn="tr" rotWithShape="0">
              <a:prstClr val="black">
                <a:alpha val="23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u-H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Napjainkban egyre gyorsabban fejlődik a telefonok teljesítőképessége.</a:t>
            </a:r>
            <a:br>
              <a:rPr lang="hu-H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hu-H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Mondhatnám úgy is hogy minden kiadással fejlettebb telefonok kerülnek a piacra.</a:t>
            </a:r>
            <a:br>
              <a:rPr lang="hu-H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hu-H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Nem minden esetben látható olyan nagy lépés két telefon között, de ha évek távlatából nézzük bizony szembetűnő az eredmény.</a:t>
            </a:r>
            <a:br>
              <a:rPr lang="hu-H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hu-H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következő összehasonlítás ezt fogja demonstrálni, mekkora sebességgel is fejlődik a telefonipar</a:t>
            </a:r>
            <a:r>
              <a:rPr lang="hu-H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hu-H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Szöveg helye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Sony </a:t>
            </a:r>
            <a:r>
              <a:rPr lang="hu-HU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Xperia</a:t>
            </a:r>
            <a:r>
              <a:rPr lang="hu-HU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Z3</a:t>
            </a:r>
            <a:endParaRPr lang="hu-HU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Tartalom helye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Megjelent: 2014 szeptember.</a:t>
            </a:r>
          </a:p>
          <a:p>
            <a:pPr>
              <a:buNone/>
            </a:pPr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Operációs rendszer: </a:t>
            </a:r>
            <a:r>
              <a:rPr lang="hu-H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KitKat</a:t>
            </a:r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4.4</a:t>
            </a:r>
          </a:p>
          <a:p>
            <a:pPr>
              <a:buNone/>
            </a:pPr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CPU: </a:t>
            </a:r>
            <a:r>
              <a:rPr lang="hu-H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Quad-core</a:t>
            </a:r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2,5 </a:t>
            </a:r>
            <a:r>
              <a:rPr lang="hu-H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GHz</a:t>
            </a:r>
            <a:endParaRPr lang="hu-HU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Kijelző pixel: 1080p</a:t>
            </a:r>
          </a:p>
          <a:p>
            <a:pPr>
              <a:buNone/>
            </a:pPr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Tárhely GB: 16/32</a:t>
            </a:r>
          </a:p>
          <a:p>
            <a:pPr>
              <a:buNone/>
            </a:pPr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Kamera: 20Mpixel</a:t>
            </a:r>
          </a:p>
          <a:p>
            <a:pPr>
              <a:buNone/>
            </a:pPr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Videó: 2160p HD</a:t>
            </a:r>
            <a:r>
              <a:rPr lang="hu-H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+</a:t>
            </a:r>
            <a:endParaRPr lang="hu-H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Szöveg helye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>
                <a:ln>
                  <a:solidFill>
                    <a:srgbClr val="00B0F0"/>
                  </a:solidFill>
                </a:ln>
              </a:rPr>
              <a:t>Sony </a:t>
            </a:r>
            <a:r>
              <a:rPr lang="hu-HU" dirty="0" err="1" smtClean="0">
                <a:ln>
                  <a:solidFill>
                    <a:srgbClr val="00B0F0"/>
                  </a:solidFill>
                </a:ln>
              </a:rPr>
              <a:t>Xperia</a:t>
            </a:r>
            <a:r>
              <a:rPr lang="hu-HU" dirty="0" smtClean="0">
                <a:ln>
                  <a:solidFill>
                    <a:srgbClr val="00B0F0"/>
                  </a:solidFill>
                </a:ln>
              </a:rPr>
              <a:t> 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4C5E-070A-4FA3-933E-BE8B6F4D5A86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25" name="Tartalom helye 2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Megjelent: 2013 június</a:t>
            </a:r>
          </a:p>
          <a:p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Operációs rendszer: </a:t>
            </a:r>
            <a:r>
              <a:rPr lang="hu-H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Android</a:t>
            </a:r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4.1</a:t>
            </a:r>
          </a:p>
          <a:p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CPU: </a:t>
            </a:r>
            <a:r>
              <a:rPr lang="hu-HU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Dual-core</a:t>
            </a:r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1Ghz</a:t>
            </a:r>
          </a:p>
          <a:p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Kijelző pixel: 480p</a:t>
            </a:r>
          </a:p>
          <a:p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Tárhely GB: 2/4</a:t>
            </a:r>
          </a:p>
          <a:p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Kamera: 5Mpixel</a:t>
            </a:r>
          </a:p>
          <a:p>
            <a:r>
              <a:rPr lang="hu-H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Videó: 720p HD</a:t>
            </a:r>
            <a:endParaRPr lang="hu-H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" name="Kép 26" descr="Sony_Xperia_Z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501008"/>
            <a:ext cx="158417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Kép 27" descr="Sony_Xperia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5808" y="3789040"/>
            <a:ext cx="172819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30000">
    <p:strips/>
    <p:sndAc>
      <p:stSnd>
        <p:snd r:embed="rId2" name="suction.wav"/>
      </p:stSnd>
    </p:sndAc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1003</Words>
  <Application>Microsoft Office PowerPoint</Application>
  <PresentationFormat>Diavetítés a képernyőre (4:3 oldalarány)</PresentationFormat>
  <Paragraphs>126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Kedvenc mobilom Gál Krisztián   Felkészítő tanár: Branda Tamás Diószegi Sámuel Baptista Szakközépiskola és Szakiskola 4027 Debrecen, Böszörményi út 23-27. </vt:lpstr>
      <vt:lpstr>Az a bizonyos „távbeszélő”</vt:lpstr>
      <vt:lpstr>A telefon, mint készülék</vt:lpstr>
      <vt:lpstr>Mitől lesz egy telefon okos?</vt:lpstr>
      <vt:lpstr>Android mint operációs rendszer</vt:lpstr>
      <vt:lpstr>Az a kis zöld robot</vt:lpstr>
      <vt:lpstr>Mitől ilyen sikeres az Android?</vt:lpstr>
      <vt:lpstr>Rendszerkövetelmények</vt:lpstr>
      <vt:lpstr>Napjainkban egyre gyorsabban fejlődik a telefonok teljesítőképessége. Mondhatnám úgy is hogy minden kiadással fejlettebb telefonok kerülnek a piacra. Nem minden esetben látható olyan nagy lépés két telefon között, de ha évek távlatából nézzük bizony szembetűnő az eredmény. A következő összehasonlítás ezt fogja demonstrálni, mekkora sebességgel is fejlődik a telefonipar.</vt:lpstr>
      <vt:lpstr>Összehasonlítás eredménye</vt:lpstr>
      <vt:lpstr>Samsung Galaxy S5</vt:lpstr>
      <vt:lpstr>Miért pont a Galaxy S5?!</vt:lpstr>
      <vt:lpstr>Részleteiben is tökéletes kijelző</vt:lpstr>
      <vt:lpstr>Erős processzor, tökéletes működés, avagy a négymagos CPU</vt:lpstr>
      <vt:lpstr>A telefon szeme, más néven a kamera</vt:lpstr>
      <vt:lpstr>Összegzés</vt:lpstr>
      <vt:lpstr>És Te mit gondolsz?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KRISZ</dc:creator>
  <cp:lastModifiedBy>KRISZ</cp:lastModifiedBy>
  <cp:revision>78</cp:revision>
  <dcterms:created xsi:type="dcterms:W3CDTF">2015-01-07T14:40:52Z</dcterms:created>
  <dcterms:modified xsi:type="dcterms:W3CDTF">2015-01-11T09:27:19Z</dcterms:modified>
</cp:coreProperties>
</file>