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4" r:id="rId15"/>
    <p:sldId id="282" r:id="rId16"/>
    <p:sldId id="276" r:id="rId17"/>
    <p:sldId id="280" r:id="rId18"/>
    <p:sldId id="283" r:id="rId19"/>
    <p:sldId id="272" r:id="rId20"/>
    <p:sldId id="277" r:id="rId21"/>
    <p:sldId id="278" r:id="rId22"/>
    <p:sldId id="273" r:id="rId23"/>
    <p:sldId id="279" r:id="rId2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90" d="100"/>
          <a:sy n="90" d="100"/>
        </p:scale>
        <p:origin x="-918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1F68-51EC-4268-BC89-2A6723F24471}" type="datetimeFigureOut">
              <a:rPr lang="de-DE" smtClean="0"/>
              <a:t>10.01.2015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845D-18C0-40ED-BB99-4799B8BE1DF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1865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1F68-51EC-4268-BC89-2A6723F24471}" type="datetimeFigureOut">
              <a:rPr lang="de-DE" smtClean="0"/>
              <a:t>10.01.2015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845D-18C0-40ED-BB99-4799B8BE1DF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9309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1F68-51EC-4268-BC89-2A6723F24471}" type="datetimeFigureOut">
              <a:rPr lang="de-DE" smtClean="0"/>
              <a:t>10.01.2015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845D-18C0-40ED-BB99-4799B8BE1DF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709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1F68-51EC-4268-BC89-2A6723F24471}" type="datetimeFigureOut">
              <a:rPr lang="de-DE" smtClean="0"/>
              <a:t>10.01.2015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845D-18C0-40ED-BB99-4799B8BE1DF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54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1F68-51EC-4268-BC89-2A6723F24471}" type="datetimeFigureOut">
              <a:rPr lang="de-DE" smtClean="0"/>
              <a:t>10.01.2015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845D-18C0-40ED-BB99-4799B8BE1DF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1510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1F68-51EC-4268-BC89-2A6723F24471}" type="datetimeFigureOut">
              <a:rPr lang="de-DE" smtClean="0"/>
              <a:t>10.01.2015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845D-18C0-40ED-BB99-4799B8BE1DF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29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1F68-51EC-4268-BC89-2A6723F24471}" type="datetimeFigureOut">
              <a:rPr lang="de-DE" smtClean="0"/>
              <a:t>10.01.2015</a:t>
            </a:fld>
            <a:endParaRPr lang="de-DE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845D-18C0-40ED-BB99-4799B8BE1DF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761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1F68-51EC-4268-BC89-2A6723F24471}" type="datetimeFigureOut">
              <a:rPr lang="de-DE" smtClean="0"/>
              <a:t>10.01.2015</a:t>
            </a:fld>
            <a:endParaRPr lang="de-DE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845D-18C0-40ED-BB99-4799B8BE1DF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025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1F68-51EC-4268-BC89-2A6723F24471}" type="datetimeFigureOut">
              <a:rPr lang="de-DE" smtClean="0"/>
              <a:t>10.01.2015</a:t>
            </a:fld>
            <a:endParaRPr lang="de-DE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845D-18C0-40ED-BB99-4799B8BE1DF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899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1F68-51EC-4268-BC89-2A6723F24471}" type="datetimeFigureOut">
              <a:rPr lang="de-DE" smtClean="0"/>
              <a:t>10.01.2015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845D-18C0-40ED-BB99-4799B8BE1DF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975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1F68-51EC-4268-BC89-2A6723F24471}" type="datetimeFigureOut">
              <a:rPr lang="de-DE" smtClean="0"/>
              <a:t>10.01.2015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845D-18C0-40ED-BB99-4799B8BE1DF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53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51F68-51EC-4268-BC89-2A6723F24471}" type="datetimeFigureOut">
              <a:rPr lang="de-DE" smtClean="0"/>
              <a:t>10.01.2015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E845D-18C0-40ED-BB99-4799B8BE1DF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890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3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0.xml"/><Relationship Id="rId5" Type="http://schemas.openxmlformats.org/officeDocument/2006/relationships/slide" Target="slide3.xml"/><Relationship Id="rId10" Type="http://schemas.openxmlformats.org/officeDocument/2006/relationships/slide" Target="slide9.xml"/><Relationship Id="rId4" Type="http://schemas.openxmlformats.org/officeDocument/2006/relationships/slide" Target="slide5.xml"/><Relationship Id="rId9" Type="http://schemas.openxmlformats.org/officeDocument/2006/relationships/slide" Target="slide8.xml"/><Relationship Id="rId14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.png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telenor.hu/mobiltelefon/nokia/lumia-930/fekete" TargetMode="External"/><Relationship Id="rId7" Type="http://schemas.openxmlformats.org/officeDocument/2006/relationships/slide" Target="slide2.xml"/><Relationship Id="rId2" Type="http://schemas.openxmlformats.org/officeDocument/2006/relationships/hyperlink" Target="http://www.mall.hu/pda-smartphone/noki-lumia-930-zold?v=71094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wsw.hu/hirek/50871/microsoft-nokia-felvasarlas-lumia-windows-phone-okostelefon-piac.html" TargetMode="External"/><Relationship Id="rId5" Type="http://schemas.openxmlformats.org/officeDocument/2006/relationships/hyperlink" Target="http://domcsi-baba.hupont.hu/8/smilek" TargetMode="External"/><Relationship Id="rId4" Type="http://schemas.openxmlformats.org/officeDocument/2006/relationships/hyperlink" Target="http://www.nokia.com/hu-hu/keszulekek/keszulek/lumia930/termekjellemzok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8032" y="1484784"/>
            <a:ext cx="7772400" cy="1470025"/>
          </a:xfrm>
        </p:spPr>
        <p:txBody>
          <a:bodyPr>
            <a:normAutofit/>
          </a:bodyPr>
          <a:lstStyle/>
          <a:p>
            <a:r>
              <a:rPr lang="hu-HU" sz="4800" dirty="0" err="1" smtClean="0"/>
              <a:t>Etlinger</a:t>
            </a:r>
            <a:r>
              <a:rPr lang="hu-HU" sz="4800" dirty="0" smtClean="0"/>
              <a:t> András</a:t>
            </a:r>
            <a:endParaRPr lang="de-DE" sz="48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83568" y="2852936"/>
            <a:ext cx="6400800" cy="2736304"/>
          </a:xfrm>
        </p:spPr>
        <p:txBody>
          <a:bodyPr>
            <a:normAutofit fontScale="62500" lnSpcReduction="20000"/>
          </a:bodyPr>
          <a:lstStyle/>
          <a:p>
            <a:r>
              <a:rPr lang="hu-HU" sz="5100" dirty="0" smtClean="0"/>
              <a:t>„Kedvenc </a:t>
            </a:r>
            <a:r>
              <a:rPr lang="hu-HU" sz="5100" dirty="0" err="1" smtClean="0"/>
              <a:t>mobilom</a:t>
            </a:r>
            <a:r>
              <a:rPr lang="hu-HU" sz="5100" dirty="0" smtClean="0"/>
              <a:t>”</a:t>
            </a:r>
          </a:p>
          <a:p>
            <a:endParaRPr lang="hu-HU" sz="5100" dirty="0" smtClean="0"/>
          </a:p>
          <a:p>
            <a:r>
              <a:rPr lang="hu-HU" sz="5100" dirty="0" smtClean="0"/>
              <a:t>Felkészítő:Ravasz Imréné</a:t>
            </a:r>
          </a:p>
          <a:p>
            <a:endParaRPr lang="hu-HU" dirty="0" smtClean="0"/>
          </a:p>
          <a:p>
            <a:r>
              <a:rPr lang="hu-HU" sz="4600" dirty="0" smtClean="0">
                <a:solidFill>
                  <a:srgbClr val="FF0000"/>
                </a:solidFill>
              </a:rPr>
              <a:t>Herendi Német Nemzetiségi Nyelvoktató Általános Iskola</a:t>
            </a:r>
          </a:p>
          <a:p>
            <a:endParaRPr lang="de-DE" sz="4600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i.webapps.microsoft.com/r/image/view/-/3908254/thumbnail/1/-/930-t3b-ribb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22098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lates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97152"/>
            <a:ext cx="1776101" cy="194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3059832" y="332656"/>
            <a:ext cx="6084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dirty="0" smtClean="0">
                <a:solidFill>
                  <a:srgbClr val="FF0000"/>
                </a:solidFill>
              </a:rPr>
              <a:t>Az én választottam a Nokia </a:t>
            </a:r>
            <a:r>
              <a:rPr lang="hu-HU" sz="2800" b="1" i="1" dirty="0" err="1" smtClean="0">
                <a:solidFill>
                  <a:srgbClr val="FF0000"/>
                </a:solidFill>
              </a:rPr>
              <a:t>Lumia</a:t>
            </a:r>
            <a:r>
              <a:rPr lang="hu-HU" sz="2800" b="1" i="1" dirty="0" smtClean="0">
                <a:solidFill>
                  <a:srgbClr val="FF0000"/>
                </a:solidFill>
              </a:rPr>
              <a:t> 930</a:t>
            </a:r>
            <a:endParaRPr lang="hu-HU" sz="2800" b="1" i="1" dirty="0">
              <a:solidFill>
                <a:srgbClr val="FF0000"/>
              </a:solidFill>
            </a:endParaRPr>
          </a:p>
        </p:txBody>
      </p:sp>
      <p:sp>
        <p:nvSpPr>
          <p:cNvPr id="7" name="Szövegdoboz 6">
            <a:hlinkClick r:id="rId3" action="ppaction://hlinksldjump"/>
          </p:cNvPr>
          <p:cNvSpPr txBox="1"/>
          <p:nvPr/>
        </p:nvSpPr>
        <p:spPr>
          <a:xfrm>
            <a:off x="7956376" y="6093296"/>
            <a:ext cx="984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Tovább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561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Híváskezelés:</a:t>
            </a:r>
            <a:endParaRPr lang="de-D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Hívástípusok: Hanghívás, Konferenciahívás, </a:t>
            </a:r>
            <a:r>
              <a:rPr lang="hu-HU" dirty="0" err="1" smtClean="0"/>
              <a:t>videohívás</a:t>
            </a:r>
            <a:endParaRPr lang="hu-HU" dirty="0"/>
          </a:p>
          <a:p>
            <a:r>
              <a:rPr lang="hu-HU" dirty="0" smtClean="0"/>
              <a:t>Híváskezelés: </a:t>
            </a:r>
            <a:r>
              <a:rPr lang="hu-HU" dirty="0"/>
              <a:t>Hívásvárakoztatás, Híváselőzmények, Hívásátirányítás, Beépített </a:t>
            </a:r>
            <a:r>
              <a:rPr lang="hu-HU" dirty="0" err="1"/>
              <a:t>kihangosítók</a:t>
            </a:r>
            <a:r>
              <a:rPr lang="hu-HU" dirty="0"/>
              <a:t>, Gyorstárcsázás, Hangposta</a:t>
            </a:r>
          </a:p>
          <a:p>
            <a:r>
              <a:rPr lang="hu-HU" dirty="0"/>
              <a:t>Zajszűrés: Többmikrofonos </a:t>
            </a:r>
            <a:r>
              <a:rPr lang="hu-HU" dirty="0" err="1"/>
              <a:t>háttérzajszűrés</a:t>
            </a:r>
            <a:r>
              <a:rPr lang="hu-HU" dirty="0"/>
              <a:t> </a:t>
            </a:r>
          </a:p>
          <a:p>
            <a:r>
              <a:rPr lang="hu-HU" dirty="0" smtClean="0"/>
              <a:t>Névjegyzék</a:t>
            </a:r>
            <a:r>
              <a:rPr lang="hu-HU" dirty="0"/>
              <a:t>: Korlátlan </a:t>
            </a:r>
          </a:p>
        </p:txBody>
      </p:sp>
      <p:pic>
        <p:nvPicPr>
          <p:cNvPr id="4" name="Picture 2" descr="E:\lates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97152"/>
            <a:ext cx="1776101" cy="194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8052104" y="60932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Menü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3718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Adatkapcsolat:</a:t>
            </a:r>
            <a:endParaRPr lang="de-DE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259632" y="1412776"/>
            <a:ext cx="4320480" cy="5141168"/>
          </a:xfrm>
        </p:spPr>
        <p:txBody>
          <a:bodyPr>
            <a:normAutofit fontScale="92500" lnSpcReduction="10000"/>
          </a:bodyPr>
          <a:lstStyle/>
          <a:p>
            <a:r>
              <a:rPr lang="de-DE" dirty="0" err="1" smtClean="0"/>
              <a:t>Wi</a:t>
            </a:r>
            <a:r>
              <a:rPr lang="hu-HU" dirty="0"/>
              <a:t>F</a:t>
            </a:r>
            <a:r>
              <a:rPr lang="de-DE" dirty="0" smtClean="0"/>
              <a:t>i</a:t>
            </a:r>
            <a:endParaRPr lang="de-DE" dirty="0"/>
          </a:p>
          <a:p>
            <a:r>
              <a:rPr lang="de-DE" dirty="0"/>
              <a:t>Bluetooth</a:t>
            </a:r>
          </a:p>
          <a:p>
            <a:r>
              <a:rPr lang="de-DE" dirty="0"/>
              <a:t>LTE</a:t>
            </a:r>
          </a:p>
          <a:p>
            <a:r>
              <a:rPr lang="de-DE" dirty="0" err="1" smtClean="0"/>
              <a:t>Hipernet</a:t>
            </a:r>
            <a:r>
              <a:rPr lang="hu-HU" dirty="0" smtClean="0"/>
              <a:t> </a:t>
            </a:r>
            <a:r>
              <a:rPr lang="de-DE" dirty="0" smtClean="0"/>
              <a:t>-</a:t>
            </a:r>
            <a:r>
              <a:rPr lang="hu-HU" dirty="0" smtClean="0"/>
              <a:t> </a:t>
            </a:r>
            <a:r>
              <a:rPr lang="de-DE" dirty="0" err="1" smtClean="0"/>
              <a:t>képes</a:t>
            </a:r>
            <a:endParaRPr lang="de-DE" dirty="0"/>
          </a:p>
          <a:p>
            <a:r>
              <a:rPr lang="de-DE" dirty="0"/>
              <a:t>HSDPA/HSUPA</a:t>
            </a:r>
          </a:p>
          <a:p>
            <a:r>
              <a:rPr lang="de-DE" dirty="0"/>
              <a:t>3G/UMTS</a:t>
            </a:r>
          </a:p>
          <a:p>
            <a:r>
              <a:rPr lang="de-DE" dirty="0"/>
              <a:t>EDGE</a:t>
            </a:r>
          </a:p>
          <a:p>
            <a:r>
              <a:rPr lang="de-DE" dirty="0"/>
              <a:t>GPRS</a:t>
            </a:r>
          </a:p>
          <a:p>
            <a:r>
              <a:rPr lang="de-DE" dirty="0"/>
              <a:t>USB</a:t>
            </a:r>
          </a:p>
          <a:p>
            <a:r>
              <a:rPr lang="de-DE" dirty="0"/>
              <a:t>NFC</a:t>
            </a:r>
          </a:p>
        </p:txBody>
      </p:sp>
      <p:pic>
        <p:nvPicPr>
          <p:cNvPr id="6" name="Picture 2" descr="E:\lates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97152"/>
            <a:ext cx="1776101" cy="194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8052104" y="60932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Menü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924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Alkalmazások:</a:t>
            </a:r>
            <a:endParaRPr lang="de-D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Közösségi alkalmazások: </a:t>
            </a:r>
            <a:r>
              <a:rPr lang="hu-HU" dirty="0" err="1"/>
              <a:t>Facebook</a:t>
            </a:r>
            <a:r>
              <a:rPr lang="hu-HU" dirty="0"/>
              <a:t>, </a:t>
            </a:r>
            <a:r>
              <a:rPr lang="hu-HU" dirty="0" err="1"/>
              <a:t>LinkedIn</a:t>
            </a:r>
            <a:r>
              <a:rPr lang="hu-HU" dirty="0"/>
              <a:t>, </a:t>
            </a:r>
            <a:r>
              <a:rPr lang="hu-HU" dirty="0" err="1"/>
              <a:t>Twitter</a:t>
            </a:r>
            <a:r>
              <a:rPr lang="hu-HU" dirty="0"/>
              <a:t>, </a:t>
            </a:r>
            <a:r>
              <a:rPr lang="hu-HU" dirty="0" err="1"/>
              <a:t>WhatsApp</a:t>
            </a:r>
            <a:r>
              <a:rPr lang="hu-HU" dirty="0"/>
              <a:t>, </a:t>
            </a:r>
            <a:r>
              <a:rPr lang="hu-HU" dirty="0" err="1"/>
              <a:t>Flickr</a:t>
            </a:r>
            <a:r>
              <a:rPr lang="hu-HU" dirty="0"/>
              <a:t>, </a:t>
            </a:r>
            <a:r>
              <a:rPr lang="hu-HU" dirty="0" err="1"/>
              <a:t>Foursquare</a:t>
            </a:r>
            <a:r>
              <a:rPr lang="hu-HU" dirty="0"/>
              <a:t>, </a:t>
            </a:r>
            <a:r>
              <a:rPr lang="hu-HU" dirty="0" err="1"/>
              <a:t>OneDrive</a:t>
            </a:r>
            <a:r>
              <a:rPr lang="hu-HU" dirty="0"/>
              <a:t>, </a:t>
            </a:r>
            <a:r>
              <a:rPr lang="hu-HU" dirty="0" err="1"/>
              <a:t>Picasa</a:t>
            </a:r>
            <a:r>
              <a:rPr lang="hu-HU" dirty="0"/>
              <a:t>, </a:t>
            </a:r>
            <a:r>
              <a:rPr lang="hu-HU" dirty="0" err="1"/>
              <a:t>YouTube</a:t>
            </a:r>
            <a:endParaRPr lang="hu-HU" dirty="0"/>
          </a:p>
          <a:p>
            <a:r>
              <a:rPr lang="hu-HU" dirty="0"/>
              <a:t>A játék tulajdonságai: Érintős felhasználói felület, </a:t>
            </a:r>
            <a:r>
              <a:rPr lang="hu-HU" dirty="0" smtClean="0"/>
              <a:t>Xbox - </a:t>
            </a:r>
            <a:r>
              <a:rPr lang="hu-HU" dirty="0" err="1" smtClean="0"/>
              <a:t>Live</a:t>
            </a:r>
            <a:r>
              <a:rPr lang="hu-HU" dirty="0" smtClean="0"/>
              <a:t> </a:t>
            </a:r>
            <a:r>
              <a:rPr lang="hu-HU" dirty="0"/>
              <a:t>Játékok, </a:t>
            </a:r>
            <a:r>
              <a:rPr lang="hu-HU" dirty="0" err="1"/>
              <a:t>DirectX</a:t>
            </a:r>
            <a:r>
              <a:rPr lang="hu-HU" dirty="0"/>
              <a:t> 11</a:t>
            </a:r>
            <a:endParaRPr lang="de-DE" dirty="0"/>
          </a:p>
        </p:txBody>
      </p:sp>
      <p:pic>
        <p:nvPicPr>
          <p:cNvPr id="4" name="Picture 2" descr="E:\lates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97152"/>
            <a:ext cx="1776101" cy="194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8052104" y="60932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Menü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2959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Operációs rendszere: </a:t>
            </a:r>
            <a:br>
              <a:rPr lang="hu-HU" dirty="0" smtClean="0"/>
            </a:br>
            <a:endParaRPr lang="de-DE" dirty="0"/>
          </a:p>
        </p:txBody>
      </p:sp>
      <p:pic>
        <p:nvPicPr>
          <p:cNvPr id="4" name="Picture 2" descr="E:\lates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97152"/>
            <a:ext cx="1776101" cy="194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8052104" y="60932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Menü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611560" y="1052736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 8.1-et nem csak az asztali, hanem a </a:t>
            </a:r>
            <a:r>
              <a:rPr lang="hu-HU" sz="2400" dirty="0" err="1"/>
              <a:t>mobilos</a:t>
            </a:r>
            <a:r>
              <a:rPr lang="hu-HU" sz="2400" dirty="0"/>
              <a:t> fronton is nagy várakozás övezi, ez ugyanis a rendszer első számottevő frissítése, a GDR1, GDR2 és GDR3 alkotta korábbi ráncfelvarrások ugyanis nem voltak igazán nagy </a:t>
            </a:r>
            <a:r>
              <a:rPr lang="hu-HU" sz="2400" dirty="0" smtClean="0"/>
              <a:t>horderejűek. Megjelent </a:t>
            </a:r>
            <a:r>
              <a:rPr lang="hu-HU" sz="2400" dirty="0"/>
              <a:t>az univerzális Windows alkalmazások készítésének lehetősége, melyek ugyanarra a futtatói környezetre épülnek, a kód nagy része így a </a:t>
            </a:r>
            <a:r>
              <a:rPr lang="hu-HU" sz="2400" dirty="0" err="1"/>
              <a:t>platformspecifikus</a:t>
            </a:r>
            <a:r>
              <a:rPr lang="hu-HU" sz="2400" dirty="0"/>
              <a:t> sorokat leszámítva megegyezhet az asztali és a mobil verziók esetében.</a:t>
            </a:r>
          </a:p>
        </p:txBody>
      </p:sp>
    </p:spTree>
    <p:extLst>
      <p:ext uri="{BB962C8B-B14F-4D97-AF65-F5344CB8AC3E}">
        <p14:creationId xmlns:p14="http://schemas.microsoft.com/office/powerpoint/2010/main" val="190078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2800" u="sng" dirty="0" smtClean="0"/>
              <a:t>Ilyen telefont szeretnék:</a:t>
            </a:r>
            <a:r>
              <a:rPr lang="hu-HU" sz="2400" dirty="0" smtClean="0"/>
              <a:t>        </a:t>
            </a:r>
            <a:r>
              <a:rPr lang="hu-HU" sz="1400" dirty="0" smtClean="0"/>
              <a:t>                                       </a:t>
            </a:r>
            <a:r>
              <a:rPr lang="hu-HU" sz="2400" dirty="0" smtClean="0"/>
              <a:t>     </a:t>
            </a:r>
            <a:r>
              <a:rPr lang="hu-HU" sz="2800" u="sng" dirty="0" smtClean="0"/>
              <a:t>És ilyen van:</a:t>
            </a:r>
            <a:endParaRPr lang="de-DE" sz="2800" u="sng" dirty="0"/>
          </a:p>
        </p:txBody>
      </p:sp>
      <p:pic>
        <p:nvPicPr>
          <p:cNvPr id="4" name="Picture 2" descr="http://i.webapps.microsoft.com/r/image/view/-/3908254/thumbnail/1/-/930-t3b-ribb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64" y="1340768"/>
            <a:ext cx="2443334" cy="244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918699" y="3807969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Nokia </a:t>
            </a:r>
            <a:r>
              <a:rPr lang="hu-HU" sz="2400" dirty="0" err="1" smtClean="0"/>
              <a:t>Lumia</a:t>
            </a:r>
            <a:r>
              <a:rPr lang="hu-HU" sz="2400" dirty="0" smtClean="0"/>
              <a:t> 930</a:t>
            </a:r>
            <a:endParaRPr lang="hu-H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3499"/>
            <a:ext cx="122872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6086462" y="380796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/>
              <a:t>Iphone</a:t>
            </a:r>
            <a:r>
              <a:rPr lang="hu-HU" sz="2400" dirty="0" smtClean="0"/>
              <a:t> </a:t>
            </a:r>
            <a:r>
              <a:rPr lang="hu-HU" sz="2400" dirty="0"/>
              <a:t>5s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67545" y="4509120"/>
            <a:ext cx="6696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Azért döntenék inkább a </a:t>
            </a:r>
            <a:r>
              <a:rPr lang="hu-HU" sz="2400" dirty="0" err="1" smtClean="0"/>
              <a:t>Lumia</a:t>
            </a:r>
            <a:r>
              <a:rPr lang="hu-HU" sz="2400" dirty="0" smtClean="0"/>
              <a:t> mellett mert gyorsabb, nagyobb, </a:t>
            </a:r>
            <a:r>
              <a:rPr lang="hu-HU" sz="2400" dirty="0"/>
              <a:t>W</a:t>
            </a:r>
            <a:r>
              <a:rPr lang="hu-HU" sz="2400" dirty="0" smtClean="0"/>
              <a:t>indows fut rajta és nem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hu-HU" sz="2400" dirty="0" smtClean="0"/>
              <a:t>. Bár jelenleg sokkal több alkalmazás van </a:t>
            </a:r>
            <a:r>
              <a:rPr lang="hu-HU" sz="2400" dirty="0" err="1" smtClean="0"/>
              <a:t>Iphone-</a:t>
            </a:r>
            <a:r>
              <a:rPr lang="hu-HU" sz="2400" dirty="0" smtClean="0"/>
              <a:t> </a:t>
            </a:r>
            <a:r>
              <a:rPr lang="hu-HU" sz="2400" dirty="0" err="1" smtClean="0"/>
              <a:t>ra</a:t>
            </a:r>
            <a:r>
              <a:rPr lang="hu-HU" sz="2400" dirty="0" smtClean="0"/>
              <a:t>  szerintem ezt nemsokára utol fogja érni a </a:t>
            </a:r>
            <a:r>
              <a:rPr lang="hu-HU" sz="2400" dirty="0" err="1" smtClean="0"/>
              <a:t>Lumia</a:t>
            </a:r>
            <a:r>
              <a:rPr lang="hu-HU" sz="2400" dirty="0" smtClean="0"/>
              <a:t>.  És kevésbé feltörhetőbb… </a:t>
            </a:r>
            <a:endParaRPr lang="hu-HU" sz="2400" dirty="0"/>
          </a:p>
        </p:txBody>
      </p:sp>
      <p:pic>
        <p:nvPicPr>
          <p:cNvPr id="9" name="Picture 2" descr="E:\lates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97152"/>
            <a:ext cx="1776101" cy="194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8009615" y="6078780"/>
            <a:ext cx="1056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Tovább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440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991269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dirty="0"/>
              <a:t>Meglepő (?) eredménnyel zárult a közismert Pwn2Own hackerverseny </a:t>
            </a:r>
            <a:r>
              <a:rPr lang="hu-HU" dirty="0" smtClean="0"/>
              <a:t>2014-es Tokióban </a:t>
            </a:r>
            <a:r>
              <a:rPr lang="hu-HU" dirty="0"/>
              <a:t>megrendezett </a:t>
            </a:r>
            <a:r>
              <a:rPr lang="hu-HU" dirty="0" err="1"/>
              <a:t>mobilos</a:t>
            </a:r>
            <a:r>
              <a:rPr lang="hu-HU" dirty="0"/>
              <a:t> fordulója. A megjelent szakemberek ugyanis szinte az összes ismert </a:t>
            </a:r>
            <a:r>
              <a:rPr lang="hu-HU" dirty="0" err="1"/>
              <a:t>mobilos</a:t>
            </a:r>
            <a:r>
              <a:rPr lang="hu-HU" dirty="0"/>
              <a:t> operációs rendszert: a </a:t>
            </a:r>
            <a:r>
              <a:rPr lang="hu-HU" dirty="0" err="1"/>
              <a:t>Google</a:t>
            </a:r>
            <a:r>
              <a:rPr lang="hu-HU" dirty="0"/>
              <a:t> </a:t>
            </a:r>
            <a:r>
              <a:rPr lang="hu-HU" dirty="0" err="1"/>
              <a:t>Androidot</a:t>
            </a:r>
            <a:r>
              <a:rPr lang="hu-HU" dirty="0"/>
              <a:t>, az Apple </a:t>
            </a:r>
            <a:r>
              <a:rPr lang="hu-HU" dirty="0" err="1"/>
              <a:t>iOS-t</a:t>
            </a:r>
            <a:r>
              <a:rPr lang="hu-HU" dirty="0"/>
              <a:t> és az Amazon </a:t>
            </a:r>
            <a:r>
              <a:rPr lang="hu-HU" dirty="0" err="1"/>
              <a:t>Fire</a:t>
            </a:r>
            <a:r>
              <a:rPr lang="hu-HU" dirty="0"/>
              <a:t> </a:t>
            </a:r>
            <a:r>
              <a:rPr lang="hu-HU" dirty="0" err="1"/>
              <a:t>OS-t</a:t>
            </a:r>
            <a:r>
              <a:rPr lang="hu-HU" dirty="0"/>
              <a:t> is gond nélkül feltörték az eseményen. Az egyetlen kivételt a </a:t>
            </a:r>
            <a:r>
              <a:rPr lang="hu-HU" b="1" dirty="0"/>
              <a:t>Microsoft Windows </a:t>
            </a:r>
            <a:r>
              <a:rPr lang="hu-HU" b="1" dirty="0" err="1"/>
              <a:t>Phone</a:t>
            </a:r>
            <a:r>
              <a:rPr lang="hu-HU" dirty="0"/>
              <a:t> rendszere képezte, amin gyakorlatilag nem tudtak fogást találni a hackerek.</a:t>
            </a:r>
          </a:p>
        </p:txBody>
      </p:sp>
      <p:pic>
        <p:nvPicPr>
          <p:cNvPr id="4" name="Picture 2" descr="E:\lates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97152"/>
            <a:ext cx="1776101" cy="194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8008689" y="602128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Tovább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2411760" y="33265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/>
              <a:t>A biztonsága: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85055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Miben különbözik a PC-től?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Nem nagyon különbözik a Pc-től. Igazából ugyan az a két operációs rendszere (ezért is előnyös a Windows </a:t>
            </a:r>
            <a:r>
              <a:rPr lang="hu-HU" dirty="0" err="1" smtClean="0"/>
              <a:t>Phone</a:t>
            </a:r>
            <a:r>
              <a:rPr lang="hu-HU" dirty="0" smtClean="0"/>
              <a:t> ) csak a telefonon le van kicsinyítve.</a:t>
            </a:r>
            <a:endParaRPr lang="hu-HU" dirty="0"/>
          </a:p>
        </p:txBody>
      </p:sp>
      <p:pic>
        <p:nvPicPr>
          <p:cNvPr id="4" name="Picture 2" descr="E:\lates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97152"/>
            <a:ext cx="1776101" cy="194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7956376" y="602128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Tovább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602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Nokia céget felvásárolták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800" dirty="0"/>
              <a:t>Sok huzavona és a tárgyalások többszöri megszakadása után a Microsoft végre megvásárolta a Nokia telefongyártó részlegét. A megegyezés értelmében a Microsoft </a:t>
            </a:r>
            <a:r>
              <a:rPr lang="hu-HU" sz="2800" dirty="0" smtClean="0"/>
              <a:t>fizet 5,44 </a:t>
            </a:r>
            <a:r>
              <a:rPr lang="hu-HU" sz="2800" dirty="0"/>
              <a:t>milliárd euró, amelyet a cég készpénzben fizet ki. Ezzel a felvásárlás számottevően olcsóbb lett, mint a </a:t>
            </a:r>
            <a:r>
              <a:rPr lang="hu-HU" sz="2800" dirty="0" err="1"/>
              <a:t>Skype</a:t>
            </a:r>
            <a:r>
              <a:rPr lang="hu-HU" sz="2800" dirty="0"/>
              <a:t> beolvasztása volt, akkor 8,5 milliárd dollárnak megfelelő euró cserélt gazdát. </a:t>
            </a:r>
          </a:p>
        </p:txBody>
      </p:sp>
      <p:pic>
        <p:nvPicPr>
          <p:cNvPr id="4" name="Picture 2" descr="E:\lates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97152"/>
            <a:ext cx="1776101" cy="194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7956376" y="602128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Tovább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4976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Mit is vett a Microsoft?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 smtClean="0"/>
              <a:t>Nokia megszűnik</a:t>
            </a:r>
            <a:r>
              <a:rPr lang="hu-HU" dirty="0"/>
              <a:t>. A Microsoft veszi át </a:t>
            </a:r>
            <a:r>
              <a:rPr lang="hu-HU" dirty="0" smtClean="0"/>
              <a:t> 32 </a:t>
            </a:r>
            <a:r>
              <a:rPr lang="hu-HU" dirty="0"/>
              <a:t>ezer alkalmazottat, köztük 18 ezernél is több gyári munkást. A Microsofté lesz a </a:t>
            </a:r>
            <a:r>
              <a:rPr lang="hu-HU" dirty="0" err="1"/>
              <a:t>Lumia</a:t>
            </a:r>
            <a:r>
              <a:rPr lang="hu-HU" dirty="0"/>
              <a:t> és az </a:t>
            </a:r>
            <a:r>
              <a:rPr lang="hu-HU" dirty="0" err="1"/>
              <a:t>Asha</a:t>
            </a:r>
            <a:r>
              <a:rPr lang="hu-HU" dirty="0"/>
              <a:t> márka és megörökli a </a:t>
            </a:r>
            <a:r>
              <a:rPr lang="hu-HU" dirty="0" err="1" smtClean="0"/>
              <a:t>Qualcomm-</a:t>
            </a:r>
            <a:r>
              <a:rPr lang="hu-HU" dirty="0" smtClean="0"/>
              <a:t> Nokia </a:t>
            </a:r>
            <a:r>
              <a:rPr lang="hu-HU" dirty="0"/>
              <a:t>szabadalmi </a:t>
            </a:r>
            <a:r>
              <a:rPr lang="hu-HU" dirty="0" err="1"/>
              <a:t>licencmegállapodást</a:t>
            </a:r>
            <a:r>
              <a:rPr lang="hu-HU" dirty="0"/>
              <a:t> is. A Nokia név nem marad sokáig a </a:t>
            </a:r>
            <a:r>
              <a:rPr lang="hu-HU" dirty="0" err="1"/>
              <a:t>Lumiákon</a:t>
            </a:r>
            <a:r>
              <a:rPr lang="hu-HU" dirty="0"/>
              <a:t>, az egyezség értelmében az eddig kiadott modellek használhatják a finn gyártó nevét, a következő sorozatok azonban Microsoft </a:t>
            </a:r>
            <a:r>
              <a:rPr lang="hu-HU" dirty="0" err="1"/>
              <a:t>Lumia</a:t>
            </a:r>
            <a:r>
              <a:rPr lang="hu-HU" dirty="0"/>
              <a:t> néven futnak majd tovább. Nokia nevű </a:t>
            </a:r>
            <a:r>
              <a:rPr lang="hu-HU" dirty="0" err="1"/>
              <a:t>okostelefon</a:t>
            </a:r>
            <a:r>
              <a:rPr lang="hu-HU" dirty="0"/>
              <a:t> </a:t>
            </a:r>
            <a:r>
              <a:rPr lang="hu-HU" dirty="0" smtClean="0"/>
              <a:t>több </a:t>
            </a:r>
            <a:r>
              <a:rPr lang="hu-HU" dirty="0"/>
              <a:t>már nem lesz, a </a:t>
            </a:r>
            <a:r>
              <a:rPr lang="hu-HU" dirty="0" err="1"/>
              <a:t>Lumia</a:t>
            </a:r>
            <a:r>
              <a:rPr lang="hu-HU" dirty="0"/>
              <a:t> 1020 az utolsó ilyen modell. </a:t>
            </a:r>
          </a:p>
        </p:txBody>
      </p:sp>
      <p:pic>
        <p:nvPicPr>
          <p:cNvPr id="4" name="Picture 2" descr="E:\lates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97152"/>
            <a:ext cx="1776101" cy="194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7956376" y="602128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Tovább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7909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Teszt:</a:t>
            </a:r>
            <a:endParaRPr lang="de-DE" dirty="0"/>
          </a:p>
        </p:txBody>
      </p:sp>
      <p:pic>
        <p:nvPicPr>
          <p:cNvPr id="6" name="Picture 2" descr="E:\lates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97152"/>
            <a:ext cx="1776101" cy="194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8052104" y="60119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Menü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179512" y="1340768"/>
            <a:ext cx="68407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- Milyen operációs rendszert használ a telefon?</a:t>
            </a:r>
          </a:p>
          <a:p>
            <a:endParaRPr lang="hu-HU" dirty="0"/>
          </a:p>
        </p:txBody>
      </p:sp>
      <p:sp>
        <p:nvSpPr>
          <p:cNvPr id="3" name="Téglalap 2">
            <a:hlinkClick r:id="rId5" action="ppaction://hlinksldjump"/>
          </p:cNvPr>
          <p:cNvSpPr/>
          <p:nvPr/>
        </p:nvSpPr>
        <p:spPr>
          <a:xfrm>
            <a:off x="5220072" y="1268760"/>
            <a:ext cx="18002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Windows 8.1</a:t>
            </a:r>
            <a:endParaRPr lang="hu-HU" dirty="0"/>
          </a:p>
        </p:txBody>
      </p:sp>
      <p:sp>
        <p:nvSpPr>
          <p:cNvPr id="7" name="Téglalap 6">
            <a:hlinkClick r:id="rId6" action="ppaction://hlinksldjump"/>
          </p:cNvPr>
          <p:cNvSpPr/>
          <p:nvPr/>
        </p:nvSpPr>
        <p:spPr>
          <a:xfrm>
            <a:off x="7186583" y="1268760"/>
            <a:ext cx="18002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IOS 8</a:t>
            </a:r>
            <a:endParaRPr lang="hu-HU" dirty="0"/>
          </a:p>
        </p:txBody>
      </p:sp>
      <p:pic>
        <p:nvPicPr>
          <p:cNvPr id="1026" name="Picture 2" descr="http://msnplaza.lapunk.hu/tarhely/msnplaza/kepek/smileyszett/bazu/df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695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snplaza.lapunk.hu/tarhely/msnplaza/kepek/smileyszett/bazu/df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695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179512" y="2017876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- Kié a Nokia cég? </a:t>
            </a:r>
            <a:endParaRPr lang="hu-HU" sz="2000" dirty="0"/>
          </a:p>
        </p:txBody>
      </p:sp>
      <p:sp>
        <p:nvSpPr>
          <p:cNvPr id="12" name="Téglalap 11">
            <a:hlinkClick r:id="rId6" action="ppaction://hlinksldjump"/>
          </p:cNvPr>
          <p:cNvSpPr/>
          <p:nvPr/>
        </p:nvSpPr>
        <p:spPr>
          <a:xfrm>
            <a:off x="2483768" y="1978946"/>
            <a:ext cx="18002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Windows 8.1</a:t>
            </a:r>
            <a:endParaRPr lang="hu-HU" dirty="0"/>
          </a:p>
        </p:txBody>
      </p:sp>
      <p:sp>
        <p:nvSpPr>
          <p:cNvPr id="13" name="Téglalap 12">
            <a:hlinkClick r:id="rId5" action="ppaction://hlinksldjump"/>
          </p:cNvPr>
          <p:cNvSpPr/>
          <p:nvPr/>
        </p:nvSpPr>
        <p:spPr>
          <a:xfrm>
            <a:off x="4499992" y="1980651"/>
            <a:ext cx="18002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Microsoft</a:t>
            </a:r>
            <a:endParaRPr lang="hu-HU" dirty="0"/>
          </a:p>
        </p:txBody>
      </p:sp>
      <p:sp>
        <p:nvSpPr>
          <p:cNvPr id="14" name="Téglalap 13">
            <a:hlinkClick r:id="rId6" action="ppaction://hlinksldjump"/>
          </p:cNvPr>
          <p:cNvSpPr/>
          <p:nvPr/>
        </p:nvSpPr>
        <p:spPr>
          <a:xfrm>
            <a:off x="6444208" y="1988840"/>
            <a:ext cx="18002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Nokia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79512" y="263691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- Bővíthető-e a memóriája? </a:t>
            </a:r>
            <a:endParaRPr lang="hu-HU" sz="2000" dirty="0"/>
          </a:p>
        </p:txBody>
      </p:sp>
      <p:sp>
        <p:nvSpPr>
          <p:cNvPr id="16" name="Téglalap 15">
            <a:hlinkClick r:id="rId5" action="ppaction://hlinksldjump"/>
          </p:cNvPr>
          <p:cNvSpPr/>
          <p:nvPr/>
        </p:nvSpPr>
        <p:spPr>
          <a:xfrm>
            <a:off x="3383868" y="2584939"/>
            <a:ext cx="18002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Igen</a:t>
            </a:r>
            <a:endParaRPr lang="hu-HU" dirty="0"/>
          </a:p>
        </p:txBody>
      </p:sp>
      <p:sp>
        <p:nvSpPr>
          <p:cNvPr id="17" name="Téglalap 16">
            <a:hlinkClick r:id="rId6" action="ppaction://hlinksldjump"/>
          </p:cNvPr>
          <p:cNvSpPr/>
          <p:nvPr/>
        </p:nvSpPr>
        <p:spPr>
          <a:xfrm>
            <a:off x="5436096" y="2584939"/>
            <a:ext cx="18002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Nem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2419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hlinkClick r:id="rId3" action="ppaction://hlinksldjump"/>
          </p:cNvPr>
          <p:cNvSpPr txBox="1"/>
          <p:nvPr/>
        </p:nvSpPr>
        <p:spPr>
          <a:xfrm>
            <a:off x="3203848" y="548680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i="1" u="sng" dirty="0" smtClean="0"/>
              <a:t>Memória:</a:t>
            </a:r>
            <a:endParaRPr lang="de-DE" sz="3200" b="1" i="1" u="sng" dirty="0"/>
          </a:p>
        </p:txBody>
      </p:sp>
      <p:sp>
        <p:nvSpPr>
          <p:cNvPr id="7" name="Szövegdoboz 6">
            <a:hlinkClick r:id="rId4" action="ppaction://hlinksldjump"/>
          </p:cNvPr>
          <p:cNvSpPr txBox="1"/>
          <p:nvPr/>
        </p:nvSpPr>
        <p:spPr>
          <a:xfrm>
            <a:off x="6156176" y="548680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i="1" u="sng" dirty="0" smtClean="0"/>
              <a:t>Kijelző:</a:t>
            </a:r>
            <a:endParaRPr lang="de-DE" sz="4000" b="1" i="1" u="sng" dirty="0"/>
          </a:p>
        </p:txBody>
      </p:sp>
      <p:sp>
        <p:nvSpPr>
          <p:cNvPr id="8" name="Szövegdoboz 7">
            <a:hlinkClick r:id="rId5" action="ppaction://hlinksldjump"/>
          </p:cNvPr>
          <p:cNvSpPr txBox="1"/>
          <p:nvPr/>
        </p:nvSpPr>
        <p:spPr>
          <a:xfrm>
            <a:off x="251520" y="548680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i="1" u="sng" dirty="0" smtClean="0"/>
              <a:t>Adatai:</a:t>
            </a:r>
            <a:endParaRPr lang="de-DE" sz="3200" b="1" i="1" u="sng" dirty="0"/>
          </a:p>
        </p:txBody>
      </p:sp>
      <p:sp>
        <p:nvSpPr>
          <p:cNvPr id="9" name="Szövegdoboz 8">
            <a:hlinkClick r:id="rId6" action="ppaction://hlinksldjump"/>
          </p:cNvPr>
          <p:cNvSpPr txBox="1"/>
          <p:nvPr/>
        </p:nvSpPr>
        <p:spPr>
          <a:xfrm>
            <a:off x="251520" y="3212975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i="1" u="sng" dirty="0" smtClean="0"/>
              <a:t>Akkumlátor:</a:t>
            </a:r>
            <a:endParaRPr lang="de-DE" sz="3200" b="1" i="1" u="sng" dirty="0"/>
          </a:p>
        </p:txBody>
      </p:sp>
      <p:sp>
        <p:nvSpPr>
          <p:cNvPr id="10" name="Szövegdoboz 9">
            <a:hlinkClick r:id="rId7" action="ppaction://hlinksldjump"/>
          </p:cNvPr>
          <p:cNvSpPr txBox="1"/>
          <p:nvPr/>
        </p:nvSpPr>
        <p:spPr>
          <a:xfrm>
            <a:off x="3186724" y="25649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i="1" u="sng" dirty="0" smtClean="0"/>
              <a:t>Kamera</a:t>
            </a:r>
            <a:r>
              <a:rPr lang="hu-HU" b="1" i="1" u="sng" dirty="0" smtClean="0"/>
              <a:t>:</a:t>
            </a:r>
            <a:endParaRPr lang="de-DE" b="1" i="1" u="sng" dirty="0"/>
          </a:p>
        </p:txBody>
      </p:sp>
      <p:sp>
        <p:nvSpPr>
          <p:cNvPr id="2" name="Szövegdoboz 1">
            <a:hlinkClick r:id="rId8" action="ppaction://hlinksldjump"/>
          </p:cNvPr>
          <p:cNvSpPr txBox="1"/>
          <p:nvPr/>
        </p:nvSpPr>
        <p:spPr>
          <a:xfrm>
            <a:off x="6156177" y="3212974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i="1" u="sng" dirty="0" smtClean="0"/>
              <a:t>Adatkapcsolat:</a:t>
            </a:r>
            <a:endParaRPr lang="de-DE" sz="3200" b="1" i="1" u="sng" dirty="0"/>
          </a:p>
        </p:txBody>
      </p:sp>
      <p:sp>
        <p:nvSpPr>
          <p:cNvPr id="4" name="Szövegdoboz 3">
            <a:hlinkClick r:id="rId9" action="ppaction://hlinksldjump"/>
          </p:cNvPr>
          <p:cNvSpPr txBox="1"/>
          <p:nvPr/>
        </p:nvSpPr>
        <p:spPr>
          <a:xfrm>
            <a:off x="4644008" y="25649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u="sng" dirty="0" smtClean="0"/>
              <a:t>Navigáció:</a:t>
            </a:r>
            <a:endParaRPr lang="de-DE" b="1" i="1" u="sng" dirty="0"/>
          </a:p>
        </p:txBody>
      </p:sp>
      <p:sp>
        <p:nvSpPr>
          <p:cNvPr id="5" name="Szövegdoboz 4">
            <a:hlinkClick r:id="rId10" action="ppaction://hlinksldjump"/>
          </p:cNvPr>
          <p:cNvSpPr txBox="1"/>
          <p:nvPr/>
        </p:nvSpPr>
        <p:spPr>
          <a:xfrm>
            <a:off x="3195286" y="4015516"/>
            <a:ext cx="1279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u="sng" dirty="0" smtClean="0"/>
              <a:t>Színei:</a:t>
            </a:r>
            <a:endParaRPr lang="de-DE" sz="2400" b="1" i="1" u="sng" dirty="0"/>
          </a:p>
        </p:txBody>
      </p:sp>
      <p:sp>
        <p:nvSpPr>
          <p:cNvPr id="6" name="Szövegdoboz 5">
            <a:hlinkClick r:id="rId11" action="ppaction://hlinksldjump"/>
          </p:cNvPr>
          <p:cNvSpPr txBox="1"/>
          <p:nvPr/>
        </p:nvSpPr>
        <p:spPr>
          <a:xfrm>
            <a:off x="4644008" y="4077072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i="1" u="sng" dirty="0" smtClean="0"/>
              <a:t>Híváskezelés</a:t>
            </a:r>
            <a:r>
              <a:rPr lang="hu-HU" sz="1600" b="1" i="1" u="sng" dirty="0" smtClean="0"/>
              <a:t>:</a:t>
            </a:r>
            <a:endParaRPr lang="de-DE" sz="1600" b="1" i="1" u="sng" dirty="0"/>
          </a:p>
        </p:txBody>
      </p:sp>
      <p:sp>
        <p:nvSpPr>
          <p:cNvPr id="11" name="Szövegdoboz 10">
            <a:hlinkClick r:id="rId12" action="ppaction://hlinksldjump"/>
          </p:cNvPr>
          <p:cNvSpPr txBox="1"/>
          <p:nvPr/>
        </p:nvSpPr>
        <p:spPr>
          <a:xfrm>
            <a:off x="251520" y="5805264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u="sng" dirty="0" smtClean="0"/>
              <a:t>Alkalmazások</a:t>
            </a:r>
            <a:r>
              <a:rPr lang="hu-HU" sz="2800" b="1" i="1" u="sng" dirty="0" smtClean="0"/>
              <a:t>:</a:t>
            </a:r>
            <a:endParaRPr lang="de-DE" sz="2800" b="1" i="1" u="sng" dirty="0"/>
          </a:p>
        </p:txBody>
      </p:sp>
      <p:sp>
        <p:nvSpPr>
          <p:cNvPr id="12" name="Szövegdoboz 11">
            <a:hlinkClick r:id="rId13" action="ppaction://hlinksldjump"/>
          </p:cNvPr>
          <p:cNvSpPr txBox="1"/>
          <p:nvPr/>
        </p:nvSpPr>
        <p:spPr>
          <a:xfrm>
            <a:off x="3239941" y="5866819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i="1" u="sng" dirty="0" smtClean="0"/>
              <a:t>Operációs rendszere:</a:t>
            </a:r>
            <a:endParaRPr lang="de-DE" sz="2000" b="1" i="1" u="sng" dirty="0"/>
          </a:p>
        </p:txBody>
      </p:sp>
      <p:sp>
        <p:nvSpPr>
          <p:cNvPr id="13" name="Szövegdoboz 12">
            <a:hlinkClick r:id="rId14" action="ppaction://hlinksldjump"/>
          </p:cNvPr>
          <p:cNvSpPr txBox="1"/>
          <p:nvPr/>
        </p:nvSpPr>
        <p:spPr>
          <a:xfrm>
            <a:off x="6145693" y="5805264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u="sng" dirty="0" smtClean="0"/>
              <a:t>Tovább:</a:t>
            </a:r>
            <a:endParaRPr lang="de-DE" sz="2800" b="1" i="1" u="sng" dirty="0"/>
          </a:p>
        </p:txBody>
      </p:sp>
    </p:spTree>
    <p:extLst>
      <p:ext uri="{BB962C8B-B14F-4D97-AF65-F5344CB8AC3E}">
        <p14:creationId xmlns:p14="http://schemas.microsoft.com/office/powerpoint/2010/main" val="252292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574032"/>
            <a:ext cx="8229600" cy="1143000"/>
          </a:xfrm>
        </p:spPr>
        <p:txBody>
          <a:bodyPr/>
          <a:lstStyle/>
          <a:p>
            <a:r>
              <a:rPr lang="hu-HU" dirty="0" smtClean="0"/>
              <a:t>Helyes!</a:t>
            </a:r>
            <a:endParaRPr lang="hu-HU" dirty="0"/>
          </a:p>
        </p:txBody>
      </p:sp>
      <p:pic>
        <p:nvPicPr>
          <p:cNvPr id="5" name="Picture 2" descr="E:\lates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97152"/>
            <a:ext cx="1776101" cy="194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7860269" y="605473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Kérdések</a:t>
            </a:r>
            <a:endParaRPr lang="hu-HU" dirty="0"/>
          </a:p>
        </p:txBody>
      </p:sp>
      <p:pic>
        <p:nvPicPr>
          <p:cNvPr id="2050" name="Picture 2" descr="C:\Users\diakok\AppData\Local\Microsoft\Windows\Temporary Internet Files\Content.IE5\7VJP9R1K\smile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086" y="191980"/>
            <a:ext cx="3153101" cy="319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iakok\AppData\Local\Microsoft\Windows\Temporary Internet Files\Content.IE5\A9MTQWB6\smile2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8138"/>
            <a:ext cx="2743200" cy="289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26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 smtClean="0"/>
              <a:t>Helytelen!</a:t>
            </a:r>
            <a:endParaRPr lang="hu-HU" dirty="0"/>
          </a:p>
        </p:txBody>
      </p:sp>
      <p:pic>
        <p:nvPicPr>
          <p:cNvPr id="2050" name="Picture 2" descr="http://s7.images.www.tvn.hu/2009/05/29/19/37/www.tvn.hu_696b4ef9b99fdb3d6e15e4daf499d69f_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57616" y="4005064"/>
            <a:ext cx="169430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7.images.www.tvn.hu/2009/05/29/19/37/www.tvn.hu_696b4ef9b99fdb3d6e15e4daf499d69f_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169430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domcsi-baba.hupont.hu/felhasznalok_uj/1/9/195904/kepfeltoltes/ioki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2" y="21206"/>
            <a:ext cx="4410075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lates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97152"/>
            <a:ext cx="1776101" cy="194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zövegdoboz 10"/>
          <p:cNvSpPr txBox="1"/>
          <p:nvPr/>
        </p:nvSpPr>
        <p:spPr>
          <a:xfrm>
            <a:off x="7860269" y="60119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Kérdések</a:t>
            </a:r>
            <a:endParaRPr lang="hu-HU" dirty="0"/>
          </a:p>
        </p:txBody>
      </p:sp>
      <p:pic>
        <p:nvPicPr>
          <p:cNvPr id="3074" name="Picture 2" descr="C:\Users\diakok\AppData\Local\Microsoft\Windows\Temporary Internet Files\Content.IE5\DDPVSR8B\smile-triste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21161"/>
            <a:ext cx="2461604" cy="246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iakok\AppData\Local\Microsoft\Windows\Temporary Internet Files\Content.IE5\DDPVSR8B\smile-triste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09" y="1722565"/>
            <a:ext cx="2612600" cy="26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1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Bibliográfia:</a:t>
            </a:r>
            <a:br>
              <a:rPr lang="hu-HU" dirty="0" smtClean="0"/>
            </a:br>
            <a:endParaRPr lang="de-D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800" dirty="0">
                <a:hlinkClick r:id="rId2"/>
              </a:rPr>
              <a:t>http://</a:t>
            </a:r>
            <a:r>
              <a:rPr lang="de-DE" sz="2800" dirty="0" smtClean="0">
                <a:hlinkClick r:id="rId2"/>
              </a:rPr>
              <a:t>www.mall.hu/pda-smartphone/noki-lumia-930-zold?v=710944</a:t>
            </a:r>
            <a:endParaRPr lang="hu-HU" sz="2800" dirty="0" smtClean="0"/>
          </a:p>
          <a:p>
            <a:r>
              <a:rPr lang="de-DE" sz="2800" dirty="0">
                <a:hlinkClick r:id="rId3"/>
              </a:rPr>
              <a:t>http://</a:t>
            </a:r>
            <a:r>
              <a:rPr lang="de-DE" sz="2800" dirty="0" smtClean="0">
                <a:hlinkClick r:id="rId3"/>
              </a:rPr>
              <a:t>www.telenor.hu/mobiltelefon/nokia/lumia-930/fekete</a:t>
            </a:r>
            <a:endParaRPr lang="hu-HU" sz="2800" dirty="0" smtClean="0"/>
          </a:p>
          <a:p>
            <a:r>
              <a:rPr lang="de-DE" sz="2800" dirty="0">
                <a:hlinkClick r:id="rId4"/>
              </a:rPr>
              <a:t>http://www.nokia.com/hu-hu/keszulekek/keszulek/lumia930/termekjellemzok</a:t>
            </a:r>
            <a:r>
              <a:rPr lang="de-DE" sz="2800" dirty="0" smtClean="0">
                <a:hlinkClick r:id="rId4"/>
              </a:rPr>
              <a:t>/</a:t>
            </a:r>
            <a:endParaRPr lang="hu-HU" sz="2800" dirty="0" smtClean="0"/>
          </a:p>
          <a:p>
            <a:r>
              <a:rPr lang="hu-HU" sz="2800" dirty="0">
                <a:hlinkClick r:id="rId5"/>
              </a:rPr>
              <a:t>http://</a:t>
            </a:r>
            <a:r>
              <a:rPr lang="hu-HU" sz="2800" dirty="0" smtClean="0">
                <a:hlinkClick r:id="rId5"/>
              </a:rPr>
              <a:t>domcsi-baba.hupont.hu/8/smilek</a:t>
            </a:r>
            <a:endParaRPr lang="hu-HU" sz="2800" dirty="0" smtClean="0"/>
          </a:p>
          <a:p>
            <a:r>
              <a:rPr lang="hu-HU" sz="2800" dirty="0">
                <a:hlinkClick r:id="rId6"/>
              </a:rPr>
              <a:t>http://</a:t>
            </a:r>
            <a:r>
              <a:rPr lang="hu-HU" sz="2800" dirty="0" smtClean="0">
                <a:hlinkClick r:id="rId6"/>
              </a:rPr>
              <a:t>www.hwsw.hu/hirek/50871/microsoft-nokia-felvasarlas-lumia-windows-phone-okostelefon-piac.html</a:t>
            </a:r>
            <a:endParaRPr lang="hu-HU" sz="2800" dirty="0" smtClean="0"/>
          </a:p>
          <a:p>
            <a:endParaRPr lang="hu-HU" sz="2800" dirty="0" smtClean="0"/>
          </a:p>
          <a:p>
            <a:endParaRPr lang="hu-HU" dirty="0" smtClean="0"/>
          </a:p>
        </p:txBody>
      </p:sp>
      <p:pic>
        <p:nvPicPr>
          <p:cNvPr id="4" name="Picture 2" descr="E:\latest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97152"/>
            <a:ext cx="1776101" cy="194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7956376" y="602128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Tovább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2644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18048"/>
            <a:ext cx="8229600" cy="1143000"/>
          </a:xfrm>
        </p:spPr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pic>
        <p:nvPicPr>
          <p:cNvPr id="7" name="Picture 6" descr="C:\Users\diakok\AppData\Local\Microsoft\Windows\Temporary Internet Files\Content.IE5\IU2MYDXL\MM900356791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0808"/>
            <a:ext cx="100012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diakok\AppData\Local\Microsoft\Windows\Temporary Internet Files\Content.IE5\IU2MYDXL\MM900356791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643" y="1700808"/>
            <a:ext cx="100012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diakok\AppData\Local\Microsoft\Windows\Temporary Internet Files\Content.IE5\IU2MYDXL\MM900356791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00808"/>
            <a:ext cx="100012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1.images.www.tvn.hu/2009/10/24/23/09/www.tvn.hu_5935c1304b3111e0c8b4206d8d42abb0_k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68" y="3933056"/>
            <a:ext cx="9525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1.images.www.tvn.hu/2009/10/24/23/09/www.tvn.hu_5935c1304b3111e0c8b4206d8d42abb0_k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33056"/>
            <a:ext cx="9525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1.images.www.tvn.hu/2009/10/24/23/09/www.tvn.hu_5935c1304b3111e0c8b4206d8d42abb0_k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33056"/>
            <a:ext cx="9525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1.images.www.tvn.hu/2008/09/03/23/14/www.tvn.hu_ec89309a5acec71e65db6f78ecb6bedd_k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051" y="5085184"/>
            <a:ext cx="9525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1.images.www.tvn.hu/2008/09/03/23/14/www.tvn.hu_ec89309a5acec71e65db6f78ecb6bedd_k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051" y="332656"/>
            <a:ext cx="9525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13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-0.084 L 0.25 0 L 0.125 0.084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-0.084 L 0.25 0 L 0.125 0.084 L 0 0 Z" pathEditMode="relative" ptsTypes="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-0.084 L 0.25 0 L 0.125 0.084 L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Adatai:</a:t>
            </a:r>
            <a:endParaRPr lang="de-D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Alumínium </a:t>
            </a:r>
            <a:r>
              <a:rPr lang="hu-HU" dirty="0"/>
              <a:t>és üveg </a:t>
            </a:r>
            <a:r>
              <a:rPr lang="hu-HU" dirty="0" smtClean="0"/>
              <a:t>külső , Tömeg</a:t>
            </a:r>
            <a:r>
              <a:rPr lang="hu-HU" dirty="0"/>
              <a:t>: 167 g</a:t>
            </a:r>
          </a:p>
          <a:p>
            <a:r>
              <a:rPr lang="hu-HU" dirty="0"/>
              <a:t>Méret: 71 mm x 9 mm x 137 mm</a:t>
            </a:r>
          </a:p>
          <a:p>
            <a:r>
              <a:rPr lang="hu-HU" dirty="0"/>
              <a:t>5.0" </a:t>
            </a:r>
            <a:r>
              <a:rPr lang="hu-HU" dirty="0" err="1"/>
              <a:t>Full</a:t>
            </a:r>
            <a:r>
              <a:rPr lang="hu-HU" dirty="0"/>
              <a:t> HD kijelző</a:t>
            </a:r>
          </a:p>
          <a:p>
            <a:r>
              <a:rPr lang="hu-HU" dirty="0"/>
              <a:t>20 </a:t>
            </a:r>
            <a:r>
              <a:rPr lang="hu-HU" dirty="0" smtClean="0"/>
              <a:t>MP kamera</a:t>
            </a:r>
            <a:endParaRPr lang="hu-HU" dirty="0"/>
          </a:p>
          <a:p>
            <a:r>
              <a:rPr lang="hu-HU" dirty="0"/>
              <a:t>Windows </a:t>
            </a:r>
            <a:r>
              <a:rPr lang="hu-HU" dirty="0" err="1"/>
              <a:t>Phone</a:t>
            </a:r>
            <a:r>
              <a:rPr lang="hu-HU" dirty="0"/>
              <a:t> 8.1 operációs rendszer</a:t>
            </a:r>
          </a:p>
          <a:p>
            <a:r>
              <a:rPr lang="hu-HU" dirty="0"/>
              <a:t>Négymagos, 2,</a:t>
            </a:r>
            <a:r>
              <a:rPr lang="hu-HU" dirty="0" err="1"/>
              <a:t>2</a:t>
            </a:r>
            <a:r>
              <a:rPr lang="hu-HU" dirty="0"/>
              <a:t> </a:t>
            </a:r>
            <a:r>
              <a:rPr lang="hu-HU" dirty="0" err="1"/>
              <a:t>GHz-es</a:t>
            </a:r>
            <a:r>
              <a:rPr lang="hu-HU" dirty="0"/>
              <a:t> processzor</a:t>
            </a:r>
          </a:p>
          <a:p>
            <a:r>
              <a:rPr lang="hu-HU" dirty="0"/>
              <a:t>4G / LTE</a:t>
            </a:r>
          </a:p>
          <a:p>
            <a:r>
              <a:rPr lang="hu-HU" dirty="0" err="1"/>
              <a:t>WiFi</a:t>
            </a:r>
            <a:r>
              <a:rPr lang="hu-HU" dirty="0"/>
              <a:t>, GPS, NFC</a:t>
            </a:r>
          </a:p>
          <a:p>
            <a:r>
              <a:rPr lang="hu-HU" dirty="0" smtClean="0"/>
              <a:t>Vezeték </a:t>
            </a:r>
            <a:r>
              <a:rPr lang="hu-HU" dirty="0"/>
              <a:t>nélküli töltés</a:t>
            </a:r>
            <a:endParaRPr lang="de-DE" dirty="0"/>
          </a:p>
        </p:txBody>
      </p:sp>
      <p:pic>
        <p:nvPicPr>
          <p:cNvPr id="2050" name="Picture 2" descr="E:\lates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97152"/>
            <a:ext cx="1776101" cy="194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8052104" y="60932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Menü</a:t>
            </a:r>
            <a:endParaRPr lang="hu-HU" dirty="0"/>
          </a:p>
        </p:txBody>
      </p:sp>
      <p:pic>
        <p:nvPicPr>
          <p:cNvPr id="8194" name="Picture 2" descr="A Windows Phone-telefonok műveletközpontj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99002"/>
            <a:ext cx="1371228" cy="217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5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Memóriája:</a:t>
            </a:r>
            <a:endParaRPr lang="de-D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Külső memória: 7 GB </a:t>
            </a:r>
            <a:r>
              <a:rPr lang="hu-HU" dirty="0" err="1"/>
              <a:t>OneDrive</a:t>
            </a:r>
            <a:r>
              <a:rPr lang="hu-HU" dirty="0"/>
              <a:t> felhőalapú tárhely</a:t>
            </a:r>
          </a:p>
          <a:p>
            <a:r>
              <a:rPr lang="hu-HU" dirty="0"/>
              <a:t>Külső memória bővíthetősége: nem bővíthető</a:t>
            </a:r>
          </a:p>
          <a:p>
            <a:r>
              <a:rPr lang="hu-HU" dirty="0"/>
              <a:t>Memória mérete: 32 GB</a:t>
            </a:r>
          </a:p>
          <a:p>
            <a:r>
              <a:rPr lang="hu-HU" dirty="0"/>
              <a:t>Memória (RAM): 2GB</a:t>
            </a:r>
            <a:endParaRPr lang="de-DE" dirty="0"/>
          </a:p>
        </p:txBody>
      </p:sp>
      <p:pic>
        <p:nvPicPr>
          <p:cNvPr id="5" name="Picture 2" descr="E:\lates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97152"/>
            <a:ext cx="1776101" cy="194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8052104" y="60932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Menü</a:t>
            </a:r>
            <a:endParaRPr lang="hu-HU" dirty="0"/>
          </a:p>
        </p:txBody>
      </p:sp>
      <p:pic>
        <p:nvPicPr>
          <p:cNvPr id="9218" name="Picture 2" descr="Mappák Windows Phone-telefon kezdőképernyőjé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904" y="4437111"/>
            <a:ext cx="1462395" cy="241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05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Kijelzője:</a:t>
            </a:r>
            <a:endParaRPr lang="de-D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Kijelző: 5" </a:t>
            </a:r>
            <a:r>
              <a:rPr lang="hu-HU" dirty="0" err="1"/>
              <a:t>Full</a:t>
            </a:r>
            <a:r>
              <a:rPr lang="hu-HU" dirty="0"/>
              <a:t> HD (1920 x 1080) </a:t>
            </a:r>
            <a:r>
              <a:rPr lang="hu-HU" dirty="0" err="1"/>
              <a:t>ClearBlack</a:t>
            </a:r>
            <a:r>
              <a:rPr lang="hu-HU" dirty="0"/>
              <a:t>, OLED kijelző</a:t>
            </a:r>
          </a:p>
          <a:p>
            <a:r>
              <a:rPr lang="hu-HU" dirty="0"/>
              <a:t>Kijelző átmérője (inch): 5"</a:t>
            </a:r>
          </a:p>
          <a:p>
            <a:r>
              <a:rPr lang="hu-HU" dirty="0"/>
              <a:t>Kijelző szélessége: 1080 </a:t>
            </a:r>
            <a:r>
              <a:rPr lang="hu-HU" dirty="0" err="1"/>
              <a:t>px</a:t>
            </a:r>
            <a:endParaRPr lang="hu-HU" dirty="0"/>
          </a:p>
          <a:p>
            <a:r>
              <a:rPr lang="hu-HU" dirty="0"/>
              <a:t>Kijelző magassága: 1920 </a:t>
            </a:r>
            <a:r>
              <a:rPr lang="hu-HU" dirty="0" err="1"/>
              <a:t>px</a:t>
            </a:r>
            <a:endParaRPr lang="hu-HU" dirty="0"/>
          </a:p>
          <a:p>
            <a:r>
              <a:rPr lang="hu-HU" dirty="0"/>
              <a:t>Színfelbontás: </a:t>
            </a:r>
            <a:r>
              <a:rPr lang="hu-HU" dirty="0" err="1"/>
              <a:t>TrueColor</a:t>
            </a:r>
            <a:r>
              <a:rPr lang="hu-HU" dirty="0"/>
              <a:t> (24-bit/16M) 441 </a:t>
            </a:r>
            <a:r>
              <a:rPr lang="hu-HU" dirty="0" err="1"/>
              <a:t>ppi</a:t>
            </a:r>
            <a:endParaRPr lang="de-DE" dirty="0"/>
          </a:p>
        </p:txBody>
      </p:sp>
      <p:pic>
        <p:nvPicPr>
          <p:cNvPr id="4" name="Picture 2" descr="E:\lates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97152"/>
            <a:ext cx="1776101" cy="194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8052104" y="60932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Menü</a:t>
            </a:r>
            <a:endParaRPr lang="hu-HU" dirty="0"/>
          </a:p>
        </p:txBody>
      </p:sp>
      <p:pic>
        <p:nvPicPr>
          <p:cNvPr id="10242" name="Picture 2" descr="Ujjkövetés használata Windows Phone-telefon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448" y="4941168"/>
            <a:ext cx="1849760" cy="194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58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Akummlátora</a:t>
            </a:r>
            <a:r>
              <a:rPr lang="hu-HU" dirty="0" smtClean="0"/>
              <a:t>:</a:t>
            </a:r>
            <a:endParaRPr lang="de-D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5963"/>
          </a:xfrm>
        </p:spPr>
        <p:txBody>
          <a:bodyPr/>
          <a:lstStyle/>
          <a:p>
            <a:r>
              <a:rPr lang="hu-HU" dirty="0"/>
              <a:t>Akku kapacitása: 2420</a:t>
            </a:r>
          </a:p>
          <a:p>
            <a:r>
              <a:rPr lang="hu-HU" dirty="0"/>
              <a:t>Akku típusa: BV-5QW </a:t>
            </a:r>
            <a:r>
              <a:rPr lang="hu-HU" dirty="0" err="1"/>
              <a:t>Li-ion</a:t>
            </a:r>
            <a:endParaRPr lang="hu-HU" dirty="0"/>
          </a:p>
          <a:p>
            <a:r>
              <a:rPr lang="hu-HU" dirty="0"/>
              <a:t>Készenléti idő 3G: 432 óra</a:t>
            </a:r>
          </a:p>
          <a:p>
            <a:r>
              <a:rPr lang="hu-HU" dirty="0"/>
              <a:t>Beszélgetési idő: 21 óra</a:t>
            </a:r>
          </a:p>
          <a:p>
            <a:r>
              <a:rPr lang="hu-HU" dirty="0"/>
              <a:t>Beszélgetési idő 3G: 17 óra</a:t>
            </a:r>
            <a:endParaRPr lang="de-DE" dirty="0"/>
          </a:p>
        </p:txBody>
      </p:sp>
      <p:pic>
        <p:nvPicPr>
          <p:cNvPr id="4" name="Picture 2" descr="E:\lates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97152"/>
            <a:ext cx="1776101" cy="194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8052104" y="60932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Menü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1955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Kamera:</a:t>
            </a:r>
            <a:endParaRPr lang="de-D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/>
              <a:t>Kamera: 20 MP, </a:t>
            </a:r>
            <a:r>
              <a:rPr lang="hu-HU" dirty="0" err="1"/>
              <a:t>PureView</a:t>
            </a:r>
            <a:endParaRPr lang="hu-HU" dirty="0"/>
          </a:p>
          <a:p>
            <a:r>
              <a:rPr lang="hu-HU" dirty="0"/>
              <a:t>Másodlagos kamera: 1.2 MP front kamera</a:t>
            </a:r>
          </a:p>
          <a:p>
            <a:r>
              <a:rPr lang="hu-HU" dirty="0"/>
              <a:t>Video: Lejátszható </a:t>
            </a:r>
            <a:r>
              <a:rPr lang="hu-HU" dirty="0" err="1" smtClean="0"/>
              <a:t>videofájl</a:t>
            </a:r>
            <a:r>
              <a:rPr lang="hu-HU" dirty="0" smtClean="0"/>
              <a:t> - formátumok</a:t>
            </a:r>
            <a:r>
              <a:rPr lang="hu-HU" dirty="0"/>
              <a:t>: 3G2, 3GP, MP4, WMV, AVI, M4V, MOV</a:t>
            </a:r>
          </a:p>
          <a:p>
            <a:r>
              <a:rPr lang="hu-HU" dirty="0"/>
              <a:t>Egyéb: f/2,4, 2x zoom</a:t>
            </a:r>
          </a:p>
          <a:p>
            <a:r>
              <a:rPr lang="hu-HU" dirty="0"/>
              <a:t>Támogatott video formátumok: MP4/H.264</a:t>
            </a:r>
          </a:p>
          <a:p>
            <a:r>
              <a:rPr lang="hu-HU" dirty="0"/>
              <a:t>Video felvétel: 1080p (</a:t>
            </a:r>
            <a:r>
              <a:rPr lang="hu-HU" dirty="0" err="1"/>
              <a:t>Full</a:t>
            </a:r>
            <a:r>
              <a:rPr lang="hu-HU" dirty="0"/>
              <a:t> HD, 1920 x 1080) 30fps</a:t>
            </a:r>
          </a:p>
          <a:p>
            <a:r>
              <a:rPr lang="hu-HU" dirty="0"/>
              <a:t>Kamera </a:t>
            </a:r>
            <a:r>
              <a:rPr lang="hu-HU" dirty="0" err="1"/>
              <a:t>képstabilizátor</a:t>
            </a:r>
            <a:r>
              <a:rPr lang="hu-HU" dirty="0"/>
              <a:t>: Optikai képstabilizálás</a:t>
            </a:r>
          </a:p>
          <a:p>
            <a:r>
              <a:rPr lang="hu-HU" dirty="0" err="1"/>
              <a:t>Autofókusz</a:t>
            </a:r>
            <a:endParaRPr lang="hu-HU" dirty="0"/>
          </a:p>
          <a:p>
            <a:r>
              <a:rPr lang="hu-HU" dirty="0"/>
              <a:t>Segédfény</a:t>
            </a:r>
          </a:p>
          <a:p>
            <a:r>
              <a:rPr lang="hu-HU" dirty="0"/>
              <a:t>Vaku: Kettős LED vaku</a:t>
            </a:r>
            <a:endParaRPr lang="de-DE" dirty="0"/>
          </a:p>
        </p:txBody>
      </p:sp>
      <p:pic>
        <p:nvPicPr>
          <p:cNvPr id="4" name="Picture 2" descr="E:\lates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97152"/>
            <a:ext cx="1776101" cy="194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8052104" y="60932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Menü</a:t>
            </a:r>
            <a:endParaRPr lang="hu-HU" dirty="0"/>
          </a:p>
        </p:txBody>
      </p:sp>
      <p:pic>
        <p:nvPicPr>
          <p:cNvPr id="7172" name="Picture 4" descr="Windows Phone-telefon kezdőképernyőj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881727"/>
            <a:ext cx="1224136" cy="200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3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Navigáció:</a:t>
            </a:r>
            <a:endParaRPr lang="de-D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Navigáció</a:t>
            </a:r>
          </a:p>
          <a:p>
            <a:r>
              <a:rPr lang="hu-HU" dirty="0"/>
              <a:t>GPS</a:t>
            </a:r>
          </a:p>
          <a:p>
            <a:r>
              <a:rPr lang="hu-HU" dirty="0"/>
              <a:t>GPS támogatás: A-GPS, A-GLONASS, </a:t>
            </a:r>
            <a:r>
              <a:rPr lang="hu-HU" dirty="0" err="1"/>
              <a:t>BeiDou</a:t>
            </a:r>
            <a:r>
              <a:rPr lang="hu-HU" dirty="0"/>
              <a:t>, Érzékelőkkel javított helymeghatározás</a:t>
            </a:r>
          </a:p>
          <a:p>
            <a:r>
              <a:rPr lang="hu-HU" dirty="0"/>
              <a:t>GPS </a:t>
            </a:r>
            <a:r>
              <a:rPr lang="hu-HU" dirty="0" err="1"/>
              <a:t>Glonass</a:t>
            </a:r>
            <a:endParaRPr lang="hu-HU" dirty="0"/>
          </a:p>
          <a:p>
            <a:r>
              <a:rPr lang="hu-HU" dirty="0"/>
              <a:t>Nokia navigáció</a:t>
            </a:r>
            <a:endParaRPr lang="de-DE" dirty="0"/>
          </a:p>
        </p:txBody>
      </p:sp>
      <p:pic>
        <p:nvPicPr>
          <p:cNvPr id="4" name="Picture 2" descr="E:\lates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97152"/>
            <a:ext cx="1776101" cy="194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8052104" y="60932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Menü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972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Színei</a:t>
            </a:r>
            <a:endParaRPr lang="de-D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- Négy színben létezik: - narancssárga</a:t>
            </a:r>
          </a:p>
          <a:p>
            <a:pPr marL="0" indent="0">
              <a:buNone/>
            </a:pPr>
            <a:r>
              <a:rPr lang="hu-HU" dirty="0" smtClean="0"/>
              <a:t>                                         - zöld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                                 - fekete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                                 - fehér</a:t>
            </a:r>
            <a:endParaRPr lang="de-DE" dirty="0"/>
          </a:p>
        </p:txBody>
      </p:sp>
      <p:pic>
        <p:nvPicPr>
          <p:cNvPr id="1027" name="Picture 3" descr="C:\Users\Samsung\Desktop\Névtelen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54652"/>
            <a:ext cx="3500642" cy="2879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lates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97152"/>
            <a:ext cx="1776101" cy="194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8052104" y="60932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Menü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651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841</Words>
  <Application>Microsoft Office PowerPoint</Application>
  <PresentationFormat>Diavetítés a képernyőre (4:3 oldalarány)</PresentationFormat>
  <Paragraphs>142</Paragraphs>
  <Slides>23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4" baseType="lpstr">
      <vt:lpstr>Office-téma</vt:lpstr>
      <vt:lpstr>Etlinger András</vt:lpstr>
      <vt:lpstr>PowerPoint bemutató</vt:lpstr>
      <vt:lpstr>Adatai:</vt:lpstr>
      <vt:lpstr>Memóriája:</vt:lpstr>
      <vt:lpstr>Kijelzője:</vt:lpstr>
      <vt:lpstr>Akummlátora:</vt:lpstr>
      <vt:lpstr>Kamera:</vt:lpstr>
      <vt:lpstr>Navigáció:</vt:lpstr>
      <vt:lpstr>Színei</vt:lpstr>
      <vt:lpstr>Híváskezelés:</vt:lpstr>
      <vt:lpstr>Adatkapcsolat:</vt:lpstr>
      <vt:lpstr>Alkalmazások:</vt:lpstr>
      <vt:lpstr>Operációs rendszere:  </vt:lpstr>
      <vt:lpstr>Ilyen telefont szeretnék:                                                    És ilyen van:</vt:lpstr>
      <vt:lpstr>PowerPoint bemutató</vt:lpstr>
      <vt:lpstr>Miben különbözik a PC-től?</vt:lpstr>
      <vt:lpstr>A Nokia céget felvásárolták</vt:lpstr>
      <vt:lpstr>Mit is vett a Microsoft?</vt:lpstr>
      <vt:lpstr>Teszt:</vt:lpstr>
      <vt:lpstr>Helyes!</vt:lpstr>
      <vt:lpstr>Helytelen!</vt:lpstr>
      <vt:lpstr>Bibliográfia: 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Etlinger András</dc:title>
  <dc:creator>Samsung</dc:creator>
  <cp:lastModifiedBy>ladmin</cp:lastModifiedBy>
  <cp:revision>50</cp:revision>
  <dcterms:created xsi:type="dcterms:W3CDTF">2014-12-31T09:36:06Z</dcterms:created>
  <dcterms:modified xsi:type="dcterms:W3CDTF">2015-01-10T12:28:31Z</dcterms:modified>
</cp:coreProperties>
</file>