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8" r:id="rId10"/>
    <p:sldId id="267" r:id="rId11"/>
    <p:sldId id="269" r:id="rId12"/>
    <p:sldId id="270" r:id="rId13"/>
    <p:sldId id="271" r:id="rId14"/>
    <p:sldId id="272" r:id="rId15"/>
    <p:sldId id="274" r:id="rId16"/>
    <p:sldId id="291" r:id="rId17"/>
    <p:sldId id="275" r:id="rId18"/>
    <p:sldId id="276" r:id="rId19"/>
    <p:sldId id="277" r:id="rId20"/>
    <p:sldId id="278" r:id="rId21"/>
    <p:sldId id="279" r:id="rId22"/>
    <p:sldId id="285" r:id="rId23"/>
    <p:sldId id="286" r:id="rId24"/>
    <p:sldId id="293" r:id="rId25"/>
    <p:sldId id="287" r:id="rId26"/>
    <p:sldId id="288" r:id="rId27"/>
    <p:sldId id="292" r:id="rId28"/>
    <p:sldId id="290" r:id="rId2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1"/>
    <a:srgbClr val="D5D000"/>
    <a:srgbClr val="404F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6" autoAdjust="0"/>
    <p:restoredTop sz="94624" autoAdjust="0"/>
  </p:normalViewPr>
  <p:slideViewPr>
    <p:cSldViewPr>
      <p:cViewPr>
        <p:scale>
          <a:sx n="70" d="100"/>
          <a:sy n="70" d="100"/>
        </p:scale>
        <p:origin x="-1302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317B-890F-4FF3-867C-F67B580B2745}" type="datetimeFigureOut">
              <a:rPr lang="sk-SK" smtClean="0"/>
              <a:pPr/>
              <a:t>10. 1. 2015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CFA8D-A2FF-463A-9D2B-E4F2961C8F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317B-890F-4FF3-867C-F67B580B2745}" type="datetimeFigureOut">
              <a:rPr lang="sk-SK" smtClean="0"/>
              <a:pPr/>
              <a:t>10. 1. 2015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FA8D-A2FF-463A-9D2B-E4F2961C8F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DCFA8D-A2FF-463A-9D2B-E4F2961C8F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317B-890F-4FF3-867C-F67B580B2745}" type="datetimeFigureOut">
              <a:rPr lang="sk-SK" smtClean="0"/>
              <a:pPr/>
              <a:t>10. 1. 2015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317B-890F-4FF3-867C-F67B580B2745}" type="datetimeFigureOut">
              <a:rPr lang="sk-SK" smtClean="0"/>
              <a:pPr/>
              <a:t>10. 1. 2015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DCFA8D-A2FF-463A-9D2B-E4F2961C8F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317B-890F-4FF3-867C-F67B580B2745}" type="datetimeFigureOut">
              <a:rPr lang="sk-SK" smtClean="0"/>
              <a:pPr/>
              <a:t>10. 1. 2015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CFA8D-A2FF-463A-9D2B-E4F2961C8F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02317B-890F-4FF3-867C-F67B580B2745}" type="datetimeFigureOut">
              <a:rPr lang="sk-SK" smtClean="0"/>
              <a:pPr/>
              <a:t>10. 1. 2015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FA8D-A2FF-463A-9D2B-E4F2961C8F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317B-890F-4FF3-867C-F67B580B2745}" type="datetimeFigureOut">
              <a:rPr lang="sk-SK" smtClean="0"/>
              <a:pPr/>
              <a:t>10. 1. 2015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DCFA8D-A2FF-463A-9D2B-E4F2961C8F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317B-890F-4FF3-867C-F67B580B2745}" type="datetimeFigureOut">
              <a:rPr lang="sk-SK" smtClean="0"/>
              <a:pPr/>
              <a:t>10. 1. 2015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DCFA8D-A2FF-463A-9D2B-E4F2961C8F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317B-890F-4FF3-867C-F67B580B2745}" type="datetimeFigureOut">
              <a:rPr lang="sk-SK" smtClean="0"/>
              <a:pPr/>
              <a:t>10. 1. 2015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DCFA8D-A2FF-463A-9D2B-E4F2961C8F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CFA8D-A2FF-463A-9D2B-E4F2961C8F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317B-890F-4FF3-867C-F67B580B2745}" type="datetimeFigureOut">
              <a:rPr lang="sk-SK" smtClean="0"/>
              <a:pPr/>
              <a:t>10. 1. 2015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DCFA8D-A2FF-463A-9D2B-E4F2961C8F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02317B-890F-4FF3-867C-F67B580B2745}" type="datetimeFigureOut">
              <a:rPr lang="sk-SK" smtClean="0"/>
              <a:pPr/>
              <a:t>10. 1. 2015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02317B-890F-4FF3-867C-F67B580B2745}" type="datetimeFigureOut">
              <a:rPr lang="sk-SK" smtClean="0"/>
              <a:pPr/>
              <a:t>10. 1. 2015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CFA8D-A2FF-463A-9D2B-E4F2961C8F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jpe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gi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Delphi" TargetMode="External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sk/search?q=delphi7&amp;rlz=1C1OPRB_enSK528SK528&amp;espv=2&amp;biw=1366&amp;bih=667&amp;source=lnms&amp;tbm=isch&amp;sa=X&amp;ei=PvyjVNn6GMizUa7Lg8gL&amp;ved=0CAYQ_AUoAQ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kezdő kép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-2"/>
            <a:ext cx="9142424" cy="6858002"/>
          </a:xfrm>
          <a:scene3d>
            <a:camera prst="perspectiveFront"/>
            <a:lightRig rig="threePt" dir="t"/>
          </a:scene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842248" cy="6368752"/>
          </a:xfrm>
        </p:spPr>
        <p:txBody>
          <a:bodyPr>
            <a:normAutofit fontScale="90000"/>
          </a:bodyPr>
          <a:lstStyle/>
          <a:p>
            <a:pPr algn="l"/>
            <a:r>
              <a:rPr lang="sk-SK" sz="8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onotype Corsiva" pitchFamily="66" charset="0"/>
              </a:rPr>
              <a:t>         </a:t>
            </a:r>
            <a:r>
              <a:rPr lang="sk-SK" sz="8000" b="1" i="1" dirty="0" err="1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Ez</a:t>
            </a:r>
            <a:r>
              <a:rPr lang="sk-SK" sz="8000" b="1" i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 </a:t>
            </a:r>
            <a:r>
              <a:rPr lang="sk-SK" sz="8000" b="1" i="1" dirty="0" err="1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az</a:t>
            </a:r>
            <a:r>
              <a:rPr lang="sk-SK" sz="8000" b="1" i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 </a:t>
            </a:r>
            <a:r>
              <a:rPr lang="sk-SK" sz="8000" b="1" i="1" dirty="0" err="1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én</a:t>
            </a:r>
            <a:r>
              <a:rPr lang="sk-SK" sz="8000" b="1" i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 </a:t>
            </a:r>
            <a:r>
              <a:rPr lang="sk-SK" sz="8000" b="1" i="1" dirty="0" err="1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művem</a:t>
            </a:r>
            <a:r>
              <a:rPr lang="sk-SK" i="1" dirty="0" smtClean="0">
                <a:solidFill>
                  <a:srgbClr val="404F21"/>
                </a:solidFill>
              </a:rPr>
              <a:t/>
            </a:r>
            <a:br>
              <a:rPr lang="sk-SK" i="1" dirty="0" smtClean="0">
                <a:solidFill>
                  <a:srgbClr val="404F21"/>
                </a:solidFill>
              </a:rPr>
            </a:br>
            <a:r>
              <a:rPr lang="sk-SK" i="1" dirty="0" smtClean="0">
                <a:solidFill>
                  <a:srgbClr val="404F21"/>
                </a:solidFill>
              </a:rPr>
              <a:t/>
            </a:r>
            <a:br>
              <a:rPr lang="sk-SK" i="1" dirty="0" smtClean="0">
                <a:solidFill>
                  <a:srgbClr val="404F21"/>
                </a:solidFill>
              </a:rPr>
            </a:br>
            <a:r>
              <a:rPr lang="sk-SK" i="1" dirty="0" smtClean="0">
                <a:solidFill>
                  <a:srgbClr val="404F21"/>
                </a:solidFill>
              </a:rPr>
              <a:t/>
            </a:r>
            <a:br>
              <a:rPr lang="sk-SK" i="1" dirty="0" smtClean="0">
                <a:solidFill>
                  <a:srgbClr val="404F21"/>
                </a:solidFill>
              </a:rPr>
            </a:br>
            <a:r>
              <a:rPr lang="sk-SK" i="1" dirty="0" smtClean="0">
                <a:solidFill>
                  <a:srgbClr val="404F21"/>
                </a:solidFill>
              </a:rPr>
              <a:t/>
            </a:r>
            <a:br>
              <a:rPr lang="sk-SK" i="1" dirty="0" smtClean="0">
                <a:solidFill>
                  <a:srgbClr val="404F21"/>
                </a:solidFill>
              </a:rPr>
            </a:br>
            <a:r>
              <a:rPr lang="sk-SK" i="1" dirty="0" smtClean="0">
                <a:solidFill>
                  <a:schemeClr val="tx1"/>
                </a:solidFill>
              </a:rPr>
              <a:t/>
            </a:r>
            <a:br>
              <a:rPr lang="sk-SK" i="1" dirty="0" smtClean="0">
                <a:solidFill>
                  <a:schemeClr val="tx1"/>
                </a:solidFill>
              </a:rPr>
            </a:br>
            <a:r>
              <a:rPr lang="sk-SK" sz="3600" b="1" i="1" u="wavy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Készítette</a:t>
            </a:r>
            <a: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:               </a:t>
            </a:r>
            <a:r>
              <a:rPr lang="sk-SK" sz="36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Barczi</a:t>
            </a:r>
            <a: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 Renáta</a:t>
            </a:r>
            <a:r>
              <a:rPr lang="sk-SK" sz="3600" b="1" i="1" u="wavy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/>
            </a:r>
            <a:br>
              <a:rPr lang="sk-SK" sz="3600" b="1" i="1" u="wavy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</a:br>
            <a:r>
              <a:rPr lang="sk-SK" sz="3600" b="1" i="1" u="wavy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Felkészítő</a:t>
            </a:r>
            <a:r>
              <a:rPr lang="sk-SK" sz="3600" b="1" i="1" u="wavy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 </a:t>
            </a:r>
            <a:r>
              <a:rPr lang="sk-SK" sz="3600" b="1" i="1" u="wavy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tanár</a:t>
            </a:r>
            <a: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: </a:t>
            </a:r>
            <a:r>
              <a:rPr lang="sk-SK" sz="36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PeadDr</a:t>
            </a:r>
            <a: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. </a:t>
            </a:r>
            <a:r>
              <a:rPr lang="sk-SK" sz="36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Spek</a:t>
            </a:r>
            <a: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 </a:t>
            </a:r>
            <a:r>
              <a:rPr lang="sk-SK" sz="36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Krisztina</a:t>
            </a:r>
            <a:r>
              <a:rPr lang="sk-SK" sz="3600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/>
            </a:r>
            <a:br>
              <a:rPr lang="sk-SK" sz="3600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sk-SK" sz="3600" b="1" i="1" u="wavy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Iskola</a:t>
            </a:r>
            <a: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:                      </a:t>
            </a:r>
            <a:r>
              <a:rPr lang="sk-SK" sz="36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Gútai</a:t>
            </a:r>
            <a: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 </a:t>
            </a:r>
            <a:r>
              <a:rPr lang="sk-SK" sz="36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Magyar</a:t>
            </a:r>
            <a: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/>
            </a:r>
            <a:b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                                    </a:t>
            </a:r>
            <a:r>
              <a:rPr lang="sk-SK" sz="36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Tannyelvű</a:t>
            </a:r>
            <a: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 </a:t>
            </a:r>
            <a:r>
              <a:rPr lang="sk-SK" sz="36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Magán</a:t>
            </a:r>
            <a: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/>
            </a:r>
            <a:b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                                    </a:t>
            </a:r>
            <a:r>
              <a:rPr lang="sk-SK" sz="36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Szakközépiskola</a:t>
            </a:r>
            <a: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,</a:t>
            </a:r>
            <a:b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sk-SK" sz="36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                                    Slovenská 52</a:t>
            </a:r>
            <a:endParaRPr lang="sk-SK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500" dirty="0" err="1" smtClean="0"/>
              <a:t>Következő</a:t>
            </a:r>
            <a:r>
              <a:rPr lang="sk-SK" sz="2500" dirty="0" smtClean="0"/>
              <a:t> a </a:t>
            </a:r>
            <a:r>
              <a:rPr lang="sk-SK" sz="2500" dirty="0" err="1" smtClean="0"/>
              <a:t>forráskód</a:t>
            </a:r>
            <a:r>
              <a:rPr lang="sk-SK" sz="2500" dirty="0" smtClean="0"/>
              <a:t>:</a:t>
            </a:r>
            <a:endParaRPr lang="sk-SK" sz="25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1412776"/>
            <a:ext cx="7128792" cy="532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500" dirty="0" smtClean="0"/>
              <a:t>A </a:t>
            </a:r>
            <a:r>
              <a:rPr lang="sk-SK" sz="2500" dirty="0" err="1" smtClean="0"/>
              <a:t>kivonás</a:t>
            </a:r>
            <a:r>
              <a:rPr lang="sk-SK" sz="2500" dirty="0" smtClean="0"/>
              <a:t> </a:t>
            </a:r>
            <a:r>
              <a:rPr lang="sk-SK" sz="2500" dirty="0" err="1" smtClean="0"/>
              <a:t>gombra</a:t>
            </a:r>
            <a:r>
              <a:rPr lang="sk-SK" sz="2500" dirty="0" smtClean="0"/>
              <a:t>:</a:t>
            </a:r>
            <a:endParaRPr lang="sk-SK" sz="25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Mindenek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előtt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létrehozzuk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itt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változókat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: 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r>
              <a:rPr lang="sk-SK" dirty="0" err="1" smtClean="0">
                <a:latin typeface="Calibri" pitchFamily="34" charset="0"/>
                <a:cs typeface="Calibri" pitchFamily="34" charset="0"/>
              </a:rPr>
              <a:t>a,b,c,kivon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integer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formában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Épp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mint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előzőnél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megadjuk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hogy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ha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üresek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beviteli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mezők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Edit-ek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akkor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jelezze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program.</a:t>
            </a:r>
          </a:p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Következő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lépésben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megadjuk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hogy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: ha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rákattintunk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gombra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akkor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műveletjel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legyen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-,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végezze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számíttást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Obrázok 3" descr="kvoná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4221088"/>
            <a:ext cx="4291995" cy="2636912"/>
          </a:xfrm>
          <a:prstGeom prst="rect">
            <a:avLst/>
          </a:prstGeom>
        </p:spPr>
      </p:pic>
      <p:pic>
        <p:nvPicPr>
          <p:cNvPr id="5" name="Obrázok 4" descr="glm100_funct_addition_subtrac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88641"/>
            <a:ext cx="1656184" cy="1080120"/>
          </a:xfrm>
          <a:prstGeom prst="rect">
            <a:avLst/>
          </a:prstGeom>
        </p:spPr>
      </p:pic>
      <p:pic>
        <p:nvPicPr>
          <p:cNvPr id="6" name="Obrázok 5" descr="javíts ki!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5229200"/>
            <a:ext cx="2232248" cy="1134126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500" dirty="0" err="1" smtClean="0"/>
              <a:t>Következő</a:t>
            </a:r>
            <a:r>
              <a:rPr lang="sk-SK" sz="2500" dirty="0" smtClean="0"/>
              <a:t> a </a:t>
            </a:r>
            <a:r>
              <a:rPr lang="sk-SK" sz="2500" dirty="0" err="1" smtClean="0"/>
              <a:t>forráskód</a:t>
            </a:r>
            <a:r>
              <a:rPr lang="sk-SK" sz="2500" dirty="0" smtClean="0"/>
              <a:t>:</a:t>
            </a:r>
            <a:endParaRPr lang="sk-SK" sz="25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7056784" cy="52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500" dirty="0" smtClean="0"/>
              <a:t>A </a:t>
            </a:r>
            <a:r>
              <a:rPr lang="sk-SK" sz="2500" dirty="0" err="1" smtClean="0"/>
              <a:t>szorzás</a:t>
            </a:r>
            <a:r>
              <a:rPr lang="sk-SK" sz="2500" dirty="0" smtClean="0"/>
              <a:t> </a:t>
            </a:r>
            <a:r>
              <a:rPr lang="sk-SK" sz="2500" dirty="0" err="1" smtClean="0"/>
              <a:t>gombra</a:t>
            </a:r>
            <a:r>
              <a:rPr lang="sk-SK" sz="2500" dirty="0" smtClean="0"/>
              <a:t>:</a:t>
            </a:r>
            <a:endParaRPr lang="sk-SK" sz="25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Itt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mint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összes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gombnál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létrehozunk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változókat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a,b,c,szor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integer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tipusúnak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Ezt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követően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megadjuk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hogy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kontrolálja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beviteli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mezőket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nem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e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üresek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Végezetül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megadjuk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hogy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ha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rákattintunk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gombra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akkor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műveletjel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legyen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*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szorzás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jel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végezze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műveletet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Obrázok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913784"/>
            <a:ext cx="3130517" cy="1944216"/>
          </a:xfrm>
          <a:prstGeom prst="rect">
            <a:avLst/>
          </a:prstGeom>
        </p:spPr>
      </p:pic>
      <p:pic>
        <p:nvPicPr>
          <p:cNvPr id="5" name="Obrázok 4" descr="sz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188640"/>
            <a:ext cx="1440160" cy="1080119"/>
          </a:xfrm>
          <a:prstGeom prst="rect">
            <a:avLst/>
          </a:prstGeom>
        </p:spPr>
      </p:pic>
      <p:pic>
        <p:nvPicPr>
          <p:cNvPr id="6" name="Obrázok 5" descr="szorzas 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4365104"/>
            <a:ext cx="3528392" cy="1295400"/>
          </a:xfrm>
          <a:prstGeom prst="rect">
            <a:avLst/>
          </a:prstGeom>
        </p:spPr>
      </p:pic>
      <p:pic>
        <p:nvPicPr>
          <p:cNvPr id="7" name="Obrázok 6" descr="szorzá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5733256"/>
            <a:ext cx="3648075" cy="904875"/>
          </a:xfrm>
          <a:prstGeom prst="rect">
            <a:avLst/>
          </a:prstGeom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500" dirty="0" smtClean="0"/>
              <a:t>A </a:t>
            </a:r>
            <a:r>
              <a:rPr lang="sk-SK" sz="2500" dirty="0" err="1" smtClean="0"/>
              <a:t>forráskód</a:t>
            </a:r>
            <a:r>
              <a:rPr lang="sk-SK" sz="2500" dirty="0" smtClean="0"/>
              <a:t> </a:t>
            </a:r>
            <a:r>
              <a:rPr lang="sk-SK" sz="2500" dirty="0" err="1" smtClean="0"/>
              <a:t>a</a:t>
            </a:r>
            <a:r>
              <a:rPr lang="sk-SK" sz="2500" dirty="0" smtClean="0"/>
              <a:t> </a:t>
            </a:r>
            <a:r>
              <a:rPr lang="sk-SK" sz="2500" dirty="0" err="1" smtClean="0"/>
              <a:t>következő</a:t>
            </a:r>
            <a:r>
              <a:rPr lang="sk-SK" sz="2500" dirty="0" smtClean="0"/>
              <a:t>:</a:t>
            </a:r>
            <a:endParaRPr lang="sk-SK" sz="25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3" y="1412776"/>
            <a:ext cx="7056785" cy="533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500" dirty="0" err="1" smtClean="0"/>
              <a:t>Az</a:t>
            </a:r>
            <a:r>
              <a:rPr lang="sk-SK" sz="2500" dirty="0" smtClean="0"/>
              <a:t> </a:t>
            </a:r>
            <a:r>
              <a:rPr lang="sk-SK" sz="2500" dirty="0" err="1" smtClean="0"/>
              <a:t>osztás</a:t>
            </a:r>
            <a:r>
              <a:rPr lang="sk-SK" sz="2500" dirty="0" smtClean="0"/>
              <a:t> </a:t>
            </a:r>
            <a:r>
              <a:rPr lang="sk-SK" sz="2500" dirty="0" err="1" smtClean="0"/>
              <a:t>gombra</a:t>
            </a:r>
            <a:r>
              <a:rPr lang="sk-SK" sz="2500" dirty="0" smtClean="0"/>
              <a:t>:</a:t>
            </a:r>
            <a:endParaRPr lang="sk-SK" sz="25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eddig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használt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változók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mellé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a,b,c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létrehozuk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műveletnek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megfelelő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változót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pl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 „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oszt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“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néven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integer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tipusúnak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Ellenőriztetjük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Edit-ek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tartalmát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Ezt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követően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beírjuk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mit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szeretnénk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csinálni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: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műveletjel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legyen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: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osztás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jel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végezze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műveletet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Edit1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tartalmát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ossza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Edit2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tartalmával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).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Obrázok 3" descr="osz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88640"/>
            <a:ext cx="1117811" cy="1080120"/>
          </a:xfrm>
          <a:prstGeom prst="rect">
            <a:avLst/>
          </a:prstGeom>
        </p:spPr>
      </p:pic>
      <p:pic>
        <p:nvPicPr>
          <p:cNvPr id="5" name="Obrázok 4" descr="osztá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5229200"/>
            <a:ext cx="3647619" cy="904762"/>
          </a:xfrm>
          <a:prstGeom prst="rect">
            <a:avLst/>
          </a:prstGeom>
        </p:spPr>
      </p:pic>
      <p:pic>
        <p:nvPicPr>
          <p:cNvPr id="6" name="Obrázok 5" descr="osztani jó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0"/>
            <a:ext cx="1445671" cy="1578099"/>
          </a:xfrm>
          <a:prstGeom prst="rect">
            <a:avLst/>
          </a:prstGeom>
        </p:spPr>
      </p:pic>
      <p:pic>
        <p:nvPicPr>
          <p:cNvPr id="7" name="Obrázok 6" descr="osszun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6136" y="4568862"/>
            <a:ext cx="3019502" cy="2289138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500" dirty="0" err="1" smtClean="0">
                <a:latin typeface="Calibri" pitchFamily="34" charset="0"/>
                <a:cs typeface="Calibri" pitchFamily="34" charset="0"/>
              </a:rPr>
              <a:t>Megjegyzés</a:t>
            </a:r>
            <a:r>
              <a:rPr lang="sk-SK" sz="2500" dirty="0" smtClean="0">
                <a:latin typeface="Calibri" pitchFamily="34" charset="0"/>
                <a:cs typeface="Calibri" pitchFamily="34" charset="0"/>
              </a:rPr>
              <a:t>:</a:t>
            </a:r>
            <a:endParaRPr lang="sk-SK" sz="25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z egészrészes osztásra használjuk a 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div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, maradék meghatározására pedig a 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mod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 műveletet.</a:t>
            </a:r>
            <a:br>
              <a:rPr lang="hu-HU" dirty="0" smtClean="0">
                <a:latin typeface="Calibri" pitchFamily="34" charset="0"/>
                <a:cs typeface="Calibri" pitchFamily="34" charset="0"/>
              </a:rPr>
            </a:br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A 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div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segítségével kiszámolhatjuk két szám hányadosát. Pl. a 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11 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div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 6 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értéke 1, (a tizedesek nélkül). </a:t>
            </a:r>
            <a:br>
              <a:rPr lang="hu-HU" dirty="0" smtClean="0">
                <a:latin typeface="Calibri" pitchFamily="34" charset="0"/>
                <a:cs typeface="Calibri" pitchFamily="34" charset="0"/>
              </a:rPr>
            </a:br>
            <a:r>
              <a:rPr lang="hu-HU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hu-HU" dirty="0" smtClean="0">
                <a:latin typeface="Calibri" pitchFamily="34" charset="0"/>
                <a:cs typeface="Calibri" pitchFamily="34" charset="0"/>
              </a:rPr>
            </a:br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A 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mod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segítségével kiszámolhatjuk két szám egész osztásának maradékát. Pl. a 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11 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mod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 6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 értéke 5, mivel 11 osztva 6-tal egyenlő 1 és a maradék 5.</a:t>
            </a:r>
          </a:p>
          <a:p>
            <a:pPr>
              <a:buNone/>
            </a:pPr>
            <a:endParaRPr lang="hu-HU" dirty="0" smtClean="0"/>
          </a:p>
        </p:txBody>
      </p:sp>
      <p:pic>
        <p:nvPicPr>
          <p:cNvPr id="4" name="Obrázok 3" descr="d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717032"/>
            <a:ext cx="2477501" cy="714664"/>
          </a:xfrm>
          <a:prstGeom prst="rect">
            <a:avLst/>
          </a:prstGeom>
        </p:spPr>
      </p:pic>
      <p:pic>
        <p:nvPicPr>
          <p:cNvPr id="5" name="Obrázok 4" descr="mo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5949280"/>
            <a:ext cx="2467973" cy="724193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500" dirty="0" smtClean="0"/>
              <a:t>A </a:t>
            </a:r>
            <a:r>
              <a:rPr lang="sk-SK" sz="2500" dirty="0" err="1" smtClean="0"/>
              <a:t>forráskód</a:t>
            </a:r>
            <a:r>
              <a:rPr lang="sk-SK" sz="2500" dirty="0" smtClean="0"/>
              <a:t> </a:t>
            </a:r>
            <a:r>
              <a:rPr lang="sk-SK" sz="2500" dirty="0" err="1" smtClean="0"/>
              <a:t>a</a:t>
            </a:r>
            <a:r>
              <a:rPr lang="sk-SK" sz="2500" dirty="0" smtClean="0"/>
              <a:t> </a:t>
            </a:r>
            <a:r>
              <a:rPr lang="sk-SK" sz="2500" dirty="0" err="1" smtClean="0"/>
              <a:t>következő</a:t>
            </a:r>
            <a:r>
              <a:rPr lang="sk-SK" sz="2500" dirty="0" smtClean="0"/>
              <a:t>:</a:t>
            </a:r>
            <a:endParaRPr lang="sk-SK" sz="25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6984776" cy="529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534400" cy="980728"/>
          </a:xfrm>
        </p:spPr>
        <p:txBody>
          <a:bodyPr>
            <a:normAutofit/>
          </a:bodyPr>
          <a:lstStyle/>
          <a:p>
            <a:pPr algn="l"/>
            <a:r>
              <a:rPr lang="sk-SK" sz="2500" dirty="0" err="1" smtClean="0"/>
              <a:t>Gyökvonás</a:t>
            </a:r>
            <a:r>
              <a:rPr lang="sk-SK" sz="2500" dirty="0" smtClean="0"/>
              <a:t> </a:t>
            </a:r>
            <a:r>
              <a:rPr lang="sk-SK" sz="2500" dirty="0" err="1" smtClean="0"/>
              <a:t>gombra</a:t>
            </a:r>
            <a:r>
              <a:rPr lang="sk-SK" sz="2500" dirty="0" smtClean="0"/>
              <a:t>:</a:t>
            </a:r>
            <a:endParaRPr lang="sk-SK" sz="25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350224"/>
          </a:xfrm>
        </p:spPr>
        <p:txBody>
          <a:bodyPr/>
          <a:lstStyle/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Első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sorban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beírjuk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változókat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a,gyok:integer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c:double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tizedes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szám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Ezt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követően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ellenőriztetjük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beviteli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mezőt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Végezetül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mivel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itt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csak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Edit1-et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használjuk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eredménynek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szeretnénk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ha a program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ezt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számot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gyök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alatt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kiszámolná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gyök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kódja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k-SK" i="1" dirty="0" err="1" smtClean="0">
                <a:latin typeface="Calibri" pitchFamily="34" charset="0"/>
                <a:cs typeface="Calibri" pitchFamily="34" charset="0"/>
              </a:rPr>
              <a:t>sqrt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 (a) 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Edit1.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Obrázok 3" descr="gyö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5589240"/>
            <a:ext cx="4285475" cy="541572"/>
          </a:xfrm>
          <a:prstGeom prst="rect">
            <a:avLst/>
          </a:prstGeom>
        </p:spPr>
      </p:pic>
      <p:pic>
        <p:nvPicPr>
          <p:cNvPr id="7" name="Obrázok 6" descr="gyök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6139079"/>
            <a:ext cx="4169746" cy="718921"/>
          </a:xfrm>
          <a:prstGeom prst="rect">
            <a:avLst/>
          </a:prstGeom>
        </p:spPr>
      </p:pic>
      <p:pic>
        <p:nvPicPr>
          <p:cNvPr id="8" name="Obrázok 7" descr="gyök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6171804"/>
            <a:ext cx="3816424" cy="686196"/>
          </a:xfrm>
          <a:prstGeom prst="rect">
            <a:avLst/>
          </a:prstGeom>
        </p:spPr>
      </p:pic>
      <p:pic>
        <p:nvPicPr>
          <p:cNvPr id="9" name="Obrázok 8" descr="gyökje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332656"/>
            <a:ext cx="1152128" cy="82322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sz="2500" dirty="0" smtClean="0"/>
              <a:t>A</a:t>
            </a:r>
            <a:r>
              <a:rPr lang="sk-SK" dirty="0" smtClean="0"/>
              <a:t> </a:t>
            </a:r>
            <a:r>
              <a:rPr lang="sk-SK" sz="2500" dirty="0" err="1" smtClean="0"/>
              <a:t>forráskód</a:t>
            </a:r>
            <a:r>
              <a:rPr lang="sk-SK" sz="2500" dirty="0" smtClean="0"/>
              <a:t> </a:t>
            </a:r>
            <a:r>
              <a:rPr lang="sk-SK" sz="2500" dirty="0" err="1" smtClean="0"/>
              <a:t>így</a:t>
            </a:r>
            <a:r>
              <a:rPr lang="sk-SK" sz="2500" dirty="0" smtClean="0"/>
              <a:t> </a:t>
            </a:r>
            <a:r>
              <a:rPr lang="sk-SK" sz="2500" dirty="0" err="1" smtClean="0"/>
              <a:t>néz</a:t>
            </a:r>
            <a:r>
              <a:rPr lang="sk-SK" sz="2500" dirty="0" smtClean="0"/>
              <a:t> </a:t>
            </a:r>
            <a:r>
              <a:rPr lang="sk-SK" sz="2500" dirty="0" err="1" smtClean="0"/>
              <a:t>ki</a:t>
            </a:r>
            <a:r>
              <a:rPr lang="sk-SK" sz="2500" dirty="0" smtClean="0"/>
              <a:t>:</a:t>
            </a:r>
            <a:endParaRPr lang="sk-SK" sz="25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6984776" cy="523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7030A0"/>
                </a:solidFill>
              </a:rPr>
              <a:t>Mi </a:t>
            </a:r>
            <a:r>
              <a:rPr lang="sk-SK" dirty="0" err="1" smtClean="0">
                <a:solidFill>
                  <a:srgbClr val="7030A0"/>
                </a:solidFill>
              </a:rPr>
              <a:t>is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 err="1" smtClean="0">
                <a:solidFill>
                  <a:srgbClr val="7030A0"/>
                </a:solidFill>
              </a:rPr>
              <a:t>az</a:t>
            </a:r>
            <a:r>
              <a:rPr lang="sk-SK" dirty="0" smtClean="0">
                <a:solidFill>
                  <a:srgbClr val="7030A0"/>
                </a:solidFill>
              </a:rPr>
              <a:t> a </a:t>
            </a:r>
            <a:r>
              <a:rPr lang="sk-SK" dirty="0" err="1" smtClean="0">
                <a:solidFill>
                  <a:srgbClr val="7030A0"/>
                </a:solidFill>
              </a:rPr>
              <a:t>Delphi</a:t>
            </a:r>
            <a:r>
              <a:rPr lang="sk-SK" dirty="0" smtClean="0">
                <a:solidFill>
                  <a:srgbClr val="7030A0"/>
                </a:solidFill>
              </a:rPr>
              <a:t>?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egy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grafikus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felületen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futó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környezet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amely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VLC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segítségével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kifejezetten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magas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fejlesztést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tesz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lehetővé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Első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verziója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1995-ben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jelent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meg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r>
              <a:rPr lang="sk-SK" dirty="0" smtClean="0">
                <a:latin typeface="Calibri" pitchFamily="34" charset="0"/>
                <a:cs typeface="Calibri" pitchFamily="34" charset="0"/>
              </a:rPr>
              <a:t>Borland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1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néven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Legjobban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elterjedt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Borland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7. </a:t>
            </a:r>
          </a:p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Elérhető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japán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francia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német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r>
              <a:rPr lang="sk-SK" dirty="0" err="1" smtClean="0">
                <a:latin typeface="Calibri" pitchFamily="34" charset="0"/>
                <a:cs typeface="Calibri" pitchFamily="34" charset="0"/>
              </a:rPr>
              <a:t>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angol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nyelven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pic>
        <p:nvPicPr>
          <p:cNvPr id="4" name="Obrázok 3" descr="Borland-Delph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797152"/>
            <a:ext cx="4520045" cy="1629544"/>
          </a:xfrm>
          <a:prstGeom prst="rect">
            <a:avLst/>
          </a:prstGeom>
        </p:spPr>
      </p:pic>
      <p:pic>
        <p:nvPicPr>
          <p:cNvPr id="5" name="Obrázok 4" descr="248316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3645024"/>
            <a:ext cx="2592288" cy="2974675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500" dirty="0" err="1" smtClean="0"/>
              <a:t>Négyzetre</a:t>
            </a:r>
            <a:r>
              <a:rPr lang="sk-SK" sz="2500" dirty="0" smtClean="0"/>
              <a:t> </a:t>
            </a:r>
            <a:r>
              <a:rPr lang="sk-SK" sz="2500" dirty="0" err="1" smtClean="0"/>
              <a:t>emelés</a:t>
            </a:r>
            <a:r>
              <a:rPr lang="sk-SK" sz="2500" dirty="0" smtClean="0"/>
              <a:t> </a:t>
            </a:r>
            <a:r>
              <a:rPr lang="sk-SK" sz="2500" dirty="0" err="1" smtClean="0"/>
              <a:t>gombra</a:t>
            </a:r>
            <a:r>
              <a:rPr lang="sk-SK" sz="2500" dirty="0" smtClean="0"/>
              <a:t>:</a:t>
            </a:r>
            <a:endParaRPr lang="sk-SK" sz="25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Csak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Edit1-et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használjuk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Létrehozunk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3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változót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integer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tipusúnak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a,c,negyzet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Ellenőriztetjük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beviteli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mezőt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Ezt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követően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beírjuk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mit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szeretnénk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eredményne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: a program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Edit-1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tartalmát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2-szer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venné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kiszámítaná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négyzetre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emelés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kódja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: 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r>
              <a:rPr lang="sk-SK" dirty="0" smtClean="0">
                <a:latin typeface="Calibri" pitchFamily="34" charset="0"/>
                <a:cs typeface="Calibri" pitchFamily="34" charset="0"/>
              </a:rPr>
              <a:t>           </a:t>
            </a:r>
            <a:r>
              <a:rPr lang="sk-SK" i="1" dirty="0" err="1" smtClean="0">
                <a:latin typeface="Calibri" pitchFamily="34" charset="0"/>
                <a:cs typeface="Calibri" pitchFamily="34" charset="0"/>
              </a:rPr>
              <a:t>sqr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 (a)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-Edit1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tartalma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pic>
        <p:nvPicPr>
          <p:cNvPr id="4" name="Obrázok 3" descr="logón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60648"/>
            <a:ext cx="1019048" cy="1019048"/>
          </a:xfrm>
          <a:prstGeom prst="rect">
            <a:avLst/>
          </a:prstGeom>
        </p:spPr>
      </p:pic>
      <p:pic>
        <p:nvPicPr>
          <p:cNvPr id="5" name="Obrázok 4" descr="négyzetre emelé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4293096"/>
            <a:ext cx="2448272" cy="2564904"/>
          </a:xfrm>
          <a:prstGeom prst="rect">
            <a:avLst/>
          </a:prstGeom>
        </p:spPr>
      </p:pic>
      <p:pic>
        <p:nvPicPr>
          <p:cNvPr id="6" name="Obrázok 5" descr="négyzetre em.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5549" y="5733256"/>
            <a:ext cx="4382515" cy="589781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500" dirty="0" smtClean="0"/>
              <a:t>A </a:t>
            </a:r>
            <a:r>
              <a:rPr lang="sk-SK" sz="2500" dirty="0" err="1" smtClean="0"/>
              <a:t>forráskód</a:t>
            </a:r>
            <a:r>
              <a:rPr lang="sk-SK" sz="2500" dirty="0" smtClean="0"/>
              <a:t> </a:t>
            </a:r>
            <a:r>
              <a:rPr lang="sk-SK" sz="2500" dirty="0" err="1" smtClean="0"/>
              <a:t>a</a:t>
            </a:r>
            <a:r>
              <a:rPr lang="sk-SK" sz="2500" dirty="0" smtClean="0"/>
              <a:t> </a:t>
            </a:r>
            <a:r>
              <a:rPr lang="sk-SK" sz="2500" dirty="0" err="1" smtClean="0"/>
              <a:t>következő</a:t>
            </a:r>
            <a:r>
              <a:rPr lang="sk-SK" sz="2500" dirty="0" smtClean="0"/>
              <a:t>:</a:t>
            </a:r>
            <a:endParaRPr lang="sk-SK" sz="25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8668" y="1412776"/>
            <a:ext cx="726189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kerdojel + emb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2950"/>
          </a:xfrm>
          <a:prstGeom prst="rect">
            <a:avLst/>
          </a:prstGeom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412776"/>
          </a:xfrm>
        </p:spPr>
        <p:txBody>
          <a:bodyPr>
            <a:normAutofit/>
          </a:bodyPr>
          <a:lstStyle/>
          <a:p>
            <a:r>
              <a:rPr lang="sk-SK" sz="4000" dirty="0" smtClean="0">
                <a:solidFill>
                  <a:srgbClr val="00B050"/>
                </a:solidFill>
              </a:rPr>
              <a:t>Mi </a:t>
            </a:r>
            <a:r>
              <a:rPr lang="sk-SK" sz="4000" dirty="0" err="1" smtClean="0">
                <a:solidFill>
                  <a:srgbClr val="00B050"/>
                </a:solidFill>
              </a:rPr>
              <a:t>maradt</a:t>
            </a:r>
            <a:r>
              <a:rPr lang="sk-SK" sz="4000" dirty="0" smtClean="0">
                <a:solidFill>
                  <a:srgbClr val="00B050"/>
                </a:solidFill>
              </a:rPr>
              <a:t> </a:t>
            </a:r>
            <a:r>
              <a:rPr lang="sk-SK" sz="4000" dirty="0" err="1" smtClean="0">
                <a:solidFill>
                  <a:srgbClr val="00B050"/>
                </a:solidFill>
              </a:rPr>
              <a:t>meg</a:t>
            </a:r>
            <a:r>
              <a:rPr lang="sk-SK" sz="4000" dirty="0" smtClean="0">
                <a:solidFill>
                  <a:srgbClr val="00B050"/>
                </a:solidFill>
              </a:rPr>
              <a:t> a </a:t>
            </a:r>
            <a:r>
              <a:rPr lang="sk-SK" sz="4000" dirty="0" err="1" smtClean="0">
                <a:solidFill>
                  <a:srgbClr val="00B050"/>
                </a:solidFill>
              </a:rPr>
              <a:t>fejetekben</a:t>
            </a:r>
            <a:r>
              <a:rPr lang="sk-SK" sz="4000" dirty="0" smtClean="0">
                <a:solidFill>
                  <a:srgbClr val="00B050"/>
                </a:solidFill>
              </a:rPr>
              <a:t>?</a:t>
            </a:r>
            <a:endParaRPr lang="sk-SK" sz="4000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43744"/>
          </a:xfrm>
        </p:spPr>
        <p:txBody>
          <a:bodyPr/>
          <a:lstStyle/>
          <a:p>
            <a:r>
              <a:rPr lang="sk-SK" dirty="0" err="1" smtClean="0">
                <a:solidFill>
                  <a:schemeClr val="tx1"/>
                </a:solidFill>
              </a:rPr>
              <a:t>Egy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kis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ismétlés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Válaszoljatok</a:t>
            </a:r>
            <a:r>
              <a:rPr lang="sk-SK" dirty="0" smtClean="0"/>
              <a:t> a </a:t>
            </a:r>
            <a:r>
              <a:rPr lang="sk-SK" dirty="0" err="1" smtClean="0"/>
              <a:t>kérdésekre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 err="1" smtClean="0">
                <a:latin typeface="Calibri" pitchFamily="34" charset="0"/>
                <a:cs typeface="Calibri" pitchFamily="34" charset="0"/>
              </a:rPr>
              <a:t>Milyen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területen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futó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környezet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514350" indent="-514350">
              <a:buNone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       -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egy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grafikus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felületen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futó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környezet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sk-SK" dirty="0" err="1" smtClean="0">
                <a:latin typeface="Calibri" pitchFamily="34" charset="0"/>
                <a:cs typeface="Calibri" pitchFamily="34" charset="0"/>
              </a:rPr>
              <a:t>Mikor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jelent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meg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első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verziója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mi volt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neve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514350" indent="-514350">
              <a:buNone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       - 1995-ben Borland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1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néven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sk-SK" dirty="0" err="1" smtClean="0">
                <a:latin typeface="Calibri" pitchFamily="34" charset="0"/>
                <a:cs typeface="Calibri" pitchFamily="34" charset="0"/>
              </a:rPr>
              <a:t>Melyik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változata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terjedt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legjobban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programnak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514350" indent="-514350">
              <a:buNone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      -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Legjobban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elterjedt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Borland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7. </a:t>
            </a:r>
          </a:p>
          <a:p>
            <a:pPr marL="514350" indent="-514350">
              <a:buNone/>
            </a:pPr>
            <a:endParaRPr lang="sk-SK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sk-SK" dirty="0" err="1" smtClean="0">
                <a:latin typeface="Calibri" pitchFamily="34" charset="0"/>
                <a:cs typeface="Calibri" pitchFamily="34" charset="0"/>
              </a:rPr>
              <a:t>Milyen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ezköz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segítségével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tudunk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programozni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amit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fejécről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választunk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514350" indent="-514350">
              <a:buNone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     -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Konponensek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segítségével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sk-SK" dirty="0" err="1" smtClean="0">
                <a:latin typeface="Calibri" pitchFamily="34" charset="0"/>
                <a:cs typeface="Calibri" pitchFamily="34" charset="0"/>
              </a:rPr>
              <a:t>Sorolj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10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ismertebb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konponenst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!</a:t>
            </a:r>
          </a:p>
          <a:p>
            <a:pPr marL="514350" indent="-514350">
              <a:buNone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       -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Label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Edit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Button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Image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Memo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Color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Box,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r>
              <a:rPr lang="sk-SK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Timer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Scroll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Bar,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Radio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Button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Check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Box.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sk-SK" dirty="0" err="1" smtClean="0">
                <a:latin typeface="Calibri" pitchFamily="34" charset="0"/>
                <a:cs typeface="Calibri" pitchFamily="34" charset="0"/>
              </a:rPr>
              <a:t>Milyen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kóddal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végeztetjük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összeadás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műveletet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514350" indent="-514350">
              <a:buNone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       -   c:=a+b;</a:t>
            </a:r>
          </a:p>
          <a:p>
            <a:pPr marL="514350" indent="-514350">
              <a:buNone/>
            </a:pPr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sk-SK" dirty="0" err="1" smtClean="0">
                <a:latin typeface="Calibri" pitchFamily="34" charset="0"/>
                <a:cs typeface="Calibri" pitchFamily="34" charset="0"/>
              </a:rPr>
              <a:t>Milyen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kóddal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végeztetjül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kivonás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feladatot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514350" indent="-514350">
              <a:buNone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       -   c:=a-b;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sk-SK" dirty="0" err="1" smtClean="0">
                <a:latin typeface="Calibri" pitchFamily="34" charset="0"/>
                <a:cs typeface="Calibri" pitchFamily="34" charset="0"/>
              </a:rPr>
              <a:t>Milyen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nyelveken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érhető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514350" indent="-514350">
              <a:buNone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       -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Elérhető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japán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francia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német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angol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nyelven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szorzás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osztás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műveletet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milyen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kóddal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programoztuk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514350" indent="-514350">
              <a:buNone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       -  c:=a*b;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szorzás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   ,    c:=a div b;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osztás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marL="514350" indent="-514350">
              <a:buNone/>
            </a:pPr>
            <a:endParaRPr lang="sk-SK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662736" cy="48245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Ha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gyökvonás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vagy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négyzetre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emelés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példát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szeretnénk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elvégezni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milyen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kulcsszót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kell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beírnunk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kódba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?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Vigyázz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hasonlítanak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egymásra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!)</a:t>
            </a:r>
          </a:p>
          <a:p>
            <a:pPr marL="514350" indent="-514350">
              <a:buNone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       - 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sqrt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(a)  -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gyökvonás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  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sqr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(a) –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négyzetre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emelés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r>
              <a:rPr lang="sk-SK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11"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gyökvonás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négyzetre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emelés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gombnál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mennyi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beviteli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mezőt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Edit-et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használtunk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514350" indent="-514350">
              <a:buNone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      - 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Egyet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 descr="kösz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4"/>
            <a:ext cx="9144000" cy="685804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949280"/>
            <a:ext cx="8534400" cy="758952"/>
          </a:xfrm>
        </p:spPr>
        <p:txBody>
          <a:bodyPr>
            <a:normAutofit/>
          </a:bodyPr>
          <a:lstStyle/>
          <a:p>
            <a:r>
              <a:rPr lang="sk-SK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Köszönöm</a:t>
            </a:r>
            <a:r>
              <a:rPr lang="sk-SK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a </a:t>
            </a:r>
            <a:r>
              <a:rPr lang="sk-SK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figyelmet</a:t>
            </a:r>
            <a:r>
              <a:rPr lang="sk-SK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! </a:t>
            </a:r>
            <a:r>
              <a:rPr lang="sk-SK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sym typeface="Wingdings" pitchFamily="2" charset="2"/>
              </a:rPr>
              <a:t></a:t>
            </a:r>
            <a:endParaRPr lang="sk-SK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forr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41" y="0"/>
            <a:ext cx="9117318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dirty="0" err="1" smtClean="0">
                <a:latin typeface="Calibri" pitchFamily="34" charset="0"/>
                <a:cs typeface="Calibri" pitchFamily="34" charset="0"/>
              </a:rPr>
              <a:t>Források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: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2492896"/>
            <a:ext cx="8410136" cy="432048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buNone/>
            </a:pPr>
            <a:r>
              <a:rPr lang="sk-SK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http://hu.wikipedia.org/wiki/Delphi</a:t>
            </a:r>
            <a:endParaRPr lang="sk-SK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https://www.google.sk/search?q=delphi7&amp;rlz=1C1OPRB_enSK528SK528&amp;espv=2&amp;biw=1366&amp;bih=667&amp;source=lnms&amp;tbm=isch&amp;sa=X&amp;ei=PvyjVNn6GMizUa7Lg8gL&amp;ved=0CAYQ_AUoAQ#tbm=isch&amp;q=borland+delphi+7&amp;imgdii=_</a:t>
            </a:r>
            <a:endParaRPr lang="sk-SK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http://www.dmoz.org/World/Magyar/Számítástechnika/Oktatás/Segédletek/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A </a:t>
            </a:r>
            <a:r>
              <a:rPr lang="sk-SK" dirty="0" err="1" smtClean="0"/>
              <a:t>Delphi</a:t>
            </a:r>
            <a:r>
              <a:rPr lang="sk-SK" dirty="0" smtClean="0"/>
              <a:t> </a:t>
            </a:r>
            <a:r>
              <a:rPr lang="sk-SK" dirty="0" err="1" smtClean="0"/>
              <a:t>verzói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270248" cy="407362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Borland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1 (1995)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Borland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2 (1996)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Borland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3 (1997)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err="1" smtClean="0">
                <a:latin typeface="Calibri" pitchFamily="34" charset="0"/>
                <a:cs typeface="Calibri" pitchFamily="34" charset="0"/>
              </a:rPr>
              <a:t>Inprise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4 (1998)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Borland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5 (1999)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Borland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6 (2001)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Borland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7 (2002)</a:t>
            </a:r>
          </a:p>
          <a:p>
            <a:pPr marL="457200" indent="-457200">
              <a:buNone/>
            </a:pPr>
            <a:endParaRPr lang="sk-SK" dirty="0" smtClean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320952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Borland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8 (2003)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Borland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2005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r>
              <a:rPr lang="sk-SK" dirty="0" smtClean="0">
                <a:latin typeface="Calibri" pitchFamily="34" charset="0"/>
                <a:cs typeface="Calibri" pitchFamily="34" charset="0"/>
              </a:rPr>
              <a:t>(2005)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Borland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2006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r>
              <a:rPr lang="sk-SK" dirty="0" smtClean="0">
                <a:latin typeface="Calibri" pitchFamily="34" charset="0"/>
                <a:cs typeface="Calibri" pitchFamily="34" charset="0"/>
              </a:rPr>
              <a:t>(2006)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sk-SK" dirty="0" err="1" smtClean="0">
                <a:latin typeface="Calibri" pitchFamily="34" charset="0"/>
                <a:cs typeface="Calibri" pitchFamily="34" charset="0"/>
              </a:rPr>
              <a:t>Codagear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2007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r>
              <a:rPr lang="sk-SK" dirty="0" smtClean="0">
                <a:latin typeface="Calibri" pitchFamily="34" charset="0"/>
                <a:cs typeface="Calibri" pitchFamily="34" charset="0"/>
              </a:rPr>
              <a:t>(2007)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sk-SK" dirty="0" err="1" smtClean="0">
                <a:latin typeface="Calibri" pitchFamily="34" charset="0"/>
                <a:cs typeface="Calibri" pitchFamily="34" charset="0"/>
              </a:rPr>
              <a:t>Embarcadero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(2009-)</a:t>
            </a:r>
          </a:p>
        </p:txBody>
      </p:sp>
      <p:pic>
        <p:nvPicPr>
          <p:cNvPr id="5" name="Obrázok 4" descr="Get-FileSize-Borland-Delphi-7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797152"/>
            <a:ext cx="6768752" cy="1906677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84632" cy="1008112"/>
          </a:xfrm>
        </p:spPr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/>
          <a:lstStyle/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Delphi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7-tel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bármilyen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program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elkészítthető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ha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van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hozzá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való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konponens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Konponenseket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következő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fejléc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részől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lehet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választani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  <p:pic>
        <p:nvPicPr>
          <p:cNvPr id="7" name="Obrázok 6" descr="Obrázok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17032"/>
            <a:ext cx="9028572" cy="2095238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500" dirty="0" err="1" smtClean="0"/>
              <a:t>Ezek</a:t>
            </a:r>
            <a:r>
              <a:rPr lang="sk-SK" sz="2500" dirty="0" smtClean="0"/>
              <a:t> </a:t>
            </a:r>
            <a:r>
              <a:rPr lang="sk-SK" sz="2500" dirty="0" err="1" smtClean="0"/>
              <a:t>közül</a:t>
            </a:r>
            <a:r>
              <a:rPr lang="sk-SK" sz="2500" dirty="0" smtClean="0"/>
              <a:t> a </a:t>
            </a:r>
            <a:r>
              <a:rPr lang="sk-SK" sz="2500" dirty="0" err="1" smtClean="0"/>
              <a:t>legismertebbek</a:t>
            </a:r>
            <a:r>
              <a:rPr lang="sk-SK" sz="2500" dirty="0" smtClean="0"/>
              <a:t>:</a:t>
            </a:r>
            <a:endParaRPr lang="sk-SK" sz="25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038600" cy="4712560"/>
          </a:xfrm>
        </p:spPr>
        <p:txBody>
          <a:bodyPr/>
          <a:lstStyle/>
          <a:p>
            <a:pPr>
              <a:buFont typeface="Wingdings 2" pitchFamily="18" charset="2"/>
              <a:buChar char=""/>
            </a:pPr>
            <a:r>
              <a:rPr lang="sk-SK" dirty="0" err="1" smtClean="0"/>
              <a:t>Label</a:t>
            </a:r>
            <a:r>
              <a:rPr lang="sk-SK" dirty="0" smtClean="0"/>
              <a:t> (</a:t>
            </a:r>
            <a:r>
              <a:rPr lang="sk-SK" dirty="0" err="1" smtClean="0"/>
              <a:t>Felirat</a:t>
            </a:r>
            <a:r>
              <a:rPr lang="sk-SK" dirty="0" smtClean="0"/>
              <a:t>) </a:t>
            </a:r>
          </a:p>
          <a:p>
            <a:pPr>
              <a:buFont typeface="Wingdings 2" pitchFamily="18" charset="2"/>
              <a:buChar char=""/>
            </a:pPr>
            <a:r>
              <a:rPr lang="sk-SK" dirty="0" err="1" smtClean="0"/>
              <a:t>Edit</a:t>
            </a:r>
            <a:r>
              <a:rPr lang="sk-SK" dirty="0" smtClean="0"/>
              <a:t> (</a:t>
            </a:r>
            <a:r>
              <a:rPr lang="sk-SK" dirty="0" err="1" smtClean="0"/>
              <a:t>Szövegformázó</a:t>
            </a:r>
            <a:r>
              <a:rPr lang="sk-SK" dirty="0" smtClean="0"/>
              <a:t>) </a:t>
            </a:r>
          </a:p>
          <a:p>
            <a:pPr>
              <a:buFont typeface="Wingdings 2" pitchFamily="18" charset="2"/>
              <a:buChar char=""/>
            </a:pPr>
            <a:r>
              <a:rPr lang="sk-SK" dirty="0" err="1" smtClean="0"/>
              <a:t>Memo</a:t>
            </a:r>
            <a:r>
              <a:rPr lang="sk-SK" dirty="0" smtClean="0"/>
              <a:t> (</a:t>
            </a:r>
            <a:r>
              <a:rPr lang="sk-SK" dirty="0" err="1" smtClean="0"/>
              <a:t>Jegyzet</a:t>
            </a:r>
            <a:r>
              <a:rPr lang="sk-SK" dirty="0" smtClean="0"/>
              <a:t>) </a:t>
            </a:r>
          </a:p>
          <a:p>
            <a:pPr>
              <a:buFont typeface="Wingdings 2" pitchFamily="18" charset="2"/>
              <a:buChar char=""/>
            </a:pPr>
            <a:r>
              <a:rPr lang="sk-SK" dirty="0" err="1" smtClean="0"/>
              <a:t>Button</a:t>
            </a:r>
            <a:r>
              <a:rPr lang="sk-SK" dirty="0" smtClean="0"/>
              <a:t> (</a:t>
            </a:r>
            <a:r>
              <a:rPr lang="sk-SK" dirty="0" err="1" smtClean="0"/>
              <a:t>Gomb</a:t>
            </a:r>
            <a:r>
              <a:rPr lang="sk-SK" dirty="0" smtClean="0"/>
              <a:t>)</a:t>
            </a:r>
          </a:p>
          <a:p>
            <a:pPr>
              <a:buFont typeface="Wingdings 2" pitchFamily="18" charset="2"/>
              <a:buChar char=""/>
            </a:pPr>
            <a:r>
              <a:rPr lang="sk-SK" dirty="0" err="1" smtClean="0"/>
              <a:t>Check</a:t>
            </a:r>
            <a:r>
              <a:rPr lang="sk-SK" dirty="0" smtClean="0"/>
              <a:t> Box (</a:t>
            </a:r>
            <a:r>
              <a:rPr lang="sk-SK" dirty="0" err="1" smtClean="0"/>
              <a:t>Jelölő</a:t>
            </a:r>
            <a:r>
              <a:rPr lang="sk-SK" dirty="0" smtClean="0"/>
              <a:t> </a:t>
            </a:r>
            <a:r>
              <a:rPr lang="sk-SK" dirty="0" err="1" smtClean="0"/>
              <a:t>négyzetek</a:t>
            </a:r>
            <a:r>
              <a:rPr lang="sk-SK" dirty="0" smtClean="0"/>
              <a:t>)</a:t>
            </a:r>
          </a:p>
          <a:p>
            <a:pPr>
              <a:buFont typeface="Wingdings 2" pitchFamily="18" charset="2"/>
              <a:buChar char=""/>
            </a:pPr>
            <a:r>
              <a:rPr lang="sk-SK" dirty="0" err="1" smtClean="0"/>
              <a:t>Radio</a:t>
            </a:r>
            <a:r>
              <a:rPr lang="sk-SK" dirty="0" smtClean="0"/>
              <a:t> </a:t>
            </a:r>
            <a:r>
              <a:rPr lang="sk-SK" dirty="0" err="1" smtClean="0"/>
              <a:t>Button</a:t>
            </a:r>
            <a:r>
              <a:rPr lang="sk-SK" dirty="0" smtClean="0"/>
              <a:t> (</a:t>
            </a:r>
            <a:r>
              <a:rPr lang="sk-SK" dirty="0" err="1" smtClean="0"/>
              <a:t>Választó</a:t>
            </a:r>
            <a:r>
              <a:rPr lang="sk-SK" dirty="0" smtClean="0"/>
              <a:t> </a:t>
            </a:r>
            <a:r>
              <a:rPr lang="sk-SK" dirty="0" err="1" smtClean="0"/>
              <a:t>gomb</a:t>
            </a:r>
            <a:r>
              <a:rPr lang="sk-SK" dirty="0" smtClean="0"/>
              <a:t>) </a:t>
            </a:r>
          </a:p>
          <a:p>
            <a:pPr>
              <a:buFont typeface="Wingdings 2" pitchFamily="18" charset="2"/>
              <a:buChar char=""/>
            </a:pPr>
            <a:r>
              <a:rPr lang="sk-SK" dirty="0" err="1" smtClean="0"/>
              <a:t>Scroll</a:t>
            </a:r>
            <a:r>
              <a:rPr lang="sk-SK" dirty="0" smtClean="0"/>
              <a:t> Bar </a:t>
            </a:r>
            <a:br>
              <a:rPr lang="sk-SK" dirty="0" smtClean="0"/>
            </a:br>
            <a:r>
              <a:rPr lang="sk-SK" dirty="0" smtClean="0"/>
              <a:t>(</a:t>
            </a:r>
            <a:r>
              <a:rPr lang="sk-SK" dirty="0" err="1" smtClean="0"/>
              <a:t>Görgetősáv</a:t>
            </a:r>
            <a:r>
              <a:rPr lang="sk-SK" dirty="0" smtClean="0"/>
              <a:t>)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 2" pitchFamily="18" charset="2"/>
              <a:buChar char=""/>
            </a:pPr>
            <a:r>
              <a:rPr lang="sk-SK" dirty="0" err="1" smtClean="0"/>
              <a:t>Image</a:t>
            </a:r>
            <a:r>
              <a:rPr lang="sk-SK" dirty="0" smtClean="0"/>
              <a:t> (</a:t>
            </a:r>
            <a:r>
              <a:rPr lang="sk-SK" dirty="0" err="1" smtClean="0"/>
              <a:t>Kép</a:t>
            </a:r>
            <a:r>
              <a:rPr lang="sk-SK" dirty="0" smtClean="0"/>
              <a:t>) </a:t>
            </a:r>
          </a:p>
          <a:p>
            <a:pPr>
              <a:buFont typeface="Wingdings 2" pitchFamily="18" charset="2"/>
              <a:buChar char=""/>
            </a:pPr>
            <a:r>
              <a:rPr lang="sk-SK" dirty="0" err="1" smtClean="0"/>
              <a:t>Color</a:t>
            </a:r>
            <a:r>
              <a:rPr lang="sk-SK" dirty="0" smtClean="0"/>
              <a:t> Box (</a:t>
            </a:r>
            <a:r>
              <a:rPr lang="sk-SK" dirty="0" err="1" smtClean="0"/>
              <a:t>Paletta</a:t>
            </a:r>
            <a:r>
              <a:rPr lang="sk-SK" dirty="0" smtClean="0"/>
              <a:t>) </a:t>
            </a:r>
          </a:p>
          <a:p>
            <a:pPr>
              <a:buFont typeface="Wingdings 2" pitchFamily="18" charset="2"/>
              <a:buChar char=""/>
            </a:pPr>
            <a:r>
              <a:rPr lang="sk-SK" dirty="0" err="1" smtClean="0"/>
              <a:t>Combo</a:t>
            </a:r>
            <a:r>
              <a:rPr lang="sk-SK" dirty="0" smtClean="0"/>
              <a:t> </a:t>
            </a:r>
            <a:r>
              <a:rPr lang="sk-SK" dirty="0" err="1" smtClean="0"/>
              <a:t>BoxEx</a:t>
            </a:r>
            <a:r>
              <a:rPr lang="sk-SK" dirty="0" smtClean="0"/>
              <a:t> (</a:t>
            </a:r>
            <a:r>
              <a:rPr lang="sk-SK" dirty="0" err="1" smtClean="0"/>
              <a:t>Színeket</a:t>
            </a:r>
            <a:r>
              <a:rPr lang="sk-SK" dirty="0" smtClean="0"/>
              <a:t> </a:t>
            </a:r>
            <a:r>
              <a:rPr lang="sk-SK" dirty="0" err="1" smtClean="0"/>
              <a:t>tartalmaó</a:t>
            </a:r>
            <a:r>
              <a:rPr lang="sk-SK" dirty="0" smtClean="0"/>
              <a:t> </a:t>
            </a:r>
            <a:r>
              <a:rPr lang="sk-SK" dirty="0" err="1" smtClean="0"/>
              <a:t>doboz</a:t>
            </a:r>
            <a:r>
              <a:rPr lang="sk-SK" dirty="0" smtClean="0"/>
              <a:t>)</a:t>
            </a:r>
          </a:p>
          <a:p>
            <a:pPr>
              <a:buFont typeface="Wingdings 2" pitchFamily="18" charset="2"/>
              <a:buChar char=""/>
            </a:pPr>
            <a:r>
              <a:rPr lang="sk-SK" dirty="0" err="1" smtClean="0"/>
              <a:t>Timer</a:t>
            </a:r>
            <a:r>
              <a:rPr lang="sk-SK" dirty="0" smtClean="0"/>
              <a:t> (</a:t>
            </a:r>
            <a:r>
              <a:rPr lang="sk-SK" dirty="0" err="1" smtClean="0"/>
              <a:t>Időzítő</a:t>
            </a:r>
            <a:r>
              <a:rPr lang="sk-SK" dirty="0" smtClean="0"/>
              <a:t>)</a:t>
            </a:r>
          </a:p>
          <a:p>
            <a:pPr>
              <a:buFont typeface="Wingdings 2" pitchFamily="18" charset="2"/>
              <a:buChar char=""/>
            </a:pPr>
            <a:r>
              <a:rPr lang="sk-SK" dirty="0" err="1" smtClean="0"/>
              <a:t>Spin</a:t>
            </a:r>
            <a:r>
              <a:rPr lang="sk-SK" dirty="0" smtClean="0"/>
              <a:t> </a:t>
            </a:r>
            <a:r>
              <a:rPr lang="sk-SK" dirty="0" err="1" smtClean="0"/>
              <a:t>Button</a:t>
            </a:r>
            <a:r>
              <a:rPr lang="sk-SK" dirty="0" smtClean="0"/>
              <a:t> (</a:t>
            </a:r>
            <a:r>
              <a:rPr lang="sk-SK" dirty="0" err="1" smtClean="0"/>
              <a:t>Léptető</a:t>
            </a:r>
            <a:r>
              <a:rPr lang="sk-SK" dirty="0" smtClean="0"/>
              <a:t> </a:t>
            </a:r>
            <a:r>
              <a:rPr lang="sk-SK" dirty="0" err="1" smtClean="0"/>
              <a:t>gomb</a:t>
            </a:r>
            <a:r>
              <a:rPr lang="sk-SK" dirty="0" smtClean="0"/>
              <a:t>) </a:t>
            </a:r>
          </a:p>
          <a:p>
            <a:pPr>
              <a:buFont typeface="Wingdings 2" pitchFamily="18" charset="2"/>
              <a:buChar char=""/>
            </a:pPr>
            <a:r>
              <a:rPr lang="sk-SK" dirty="0" err="1" smtClean="0"/>
              <a:t>Spin</a:t>
            </a:r>
            <a:r>
              <a:rPr lang="sk-SK" dirty="0" smtClean="0"/>
              <a:t> </a:t>
            </a:r>
            <a:r>
              <a:rPr lang="sk-SK" dirty="0" err="1" smtClean="0"/>
              <a:t>Edit</a:t>
            </a:r>
            <a:r>
              <a:rPr lang="sk-SK" dirty="0" smtClean="0"/>
              <a:t> (</a:t>
            </a:r>
            <a:r>
              <a:rPr lang="sk-SK" dirty="0" err="1" smtClean="0"/>
              <a:t>Centrifugális</a:t>
            </a:r>
            <a:r>
              <a:rPr lang="sk-SK" dirty="0" smtClean="0"/>
              <a:t> </a:t>
            </a:r>
            <a:r>
              <a:rPr lang="sk-SK" dirty="0" err="1" smtClean="0"/>
              <a:t>szerkesztés</a:t>
            </a:r>
            <a:r>
              <a:rPr lang="sk-SK" dirty="0" smtClean="0"/>
              <a:t>)</a:t>
            </a:r>
          </a:p>
        </p:txBody>
      </p:sp>
      <p:pic>
        <p:nvPicPr>
          <p:cNvPr id="5" name="Zástupný symbol obsahu 4" descr="Lab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412776"/>
            <a:ext cx="504056" cy="345639"/>
          </a:xfrm>
          <a:prstGeom prst="rect">
            <a:avLst/>
          </a:prstGeom>
        </p:spPr>
      </p:pic>
      <p:pic>
        <p:nvPicPr>
          <p:cNvPr id="6" name="Obrázok 5" descr="Ed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1844824"/>
            <a:ext cx="488645" cy="452448"/>
          </a:xfrm>
          <a:prstGeom prst="rect">
            <a:avLst/>
          </a:prstGeom>
        </p:spPr>
      </p:pic>
      <p:pic>
        <p:nvPicPr>
          <p:cNvPr id="7" name="Obrázok 6" descr="Mem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2276872"/>
            <a:ext cx="576064" cy="486053"/>
          </a:xfrm>
          <a:prstGeom prst="rect">
            <a:avLst/>
          </a:prstGeom>
        </p:spPr>
      </p:pic>
      <p:pic>
        <p:nvPicPr>
          <p:cNvPr id="8" name="Obrázok 7" descr="Butt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35896" y="2636912"/>
            <a:ext cx="666004" cy="587651"/>
          </a:xfrm>
          <a:prstGeom prst="rect">
            <a:avLst/>
          </a:prstGeom>
        </p:spPr>
      </p:pic>
      <p:pic>
        <p:nvPicPr>
          <p:cNvPr id="9" name="Obrázok 8" descr="Check Box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79912" y="3717032"/>
            <a:ext cx="460852" cy="432048"/>
          </a:xfrm>
          <a:prstGeom prst="rect">
            <a:avLst/>
          </a:prstGeom>
        </p:spPr>
      </p:pic>
      <p:pic>
        <p:nvPicPr>
          <p:cNvPr id="10" name="Obrázok 9" descr="Radio Butto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79912" y="4581128"/>
            <a:ext cx="421401" cy="466551"/>
          </a:xfrm>
          <a:prstGeom prst="rect">
            <a:avLst/>
          </a:prstGeom>
        </p:spPr>
      </p:pic>
      <p:pic>
        <p:nvPicPr>
          <p:cNvPr id="11" name="Obrázok 10" descr="Scroll Bar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79912" y="5229200"/>
            <a:ext cx="426164" cy="499639"/>
          </a:xfrm>
          <a:prstGeom prst="rect">
            <a:avLst/>
          </a:prstGeom>
        </p:spPr>
      </p:pic>
      <p:pic>
        <p:nvPicPr>
          <p:cNvPr id="13" name="Obrázok 12" descr="Color box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172400" y="1844824"/>
            <a:ext cx="608285" cy="526085"/>
          </a:xfrm>
          <a:prstGeom prst="rect">
            <a:avLst/>
          </a:prstGeom>
        </p:spPr>
      </p:pic>
      <p:pic>
        <p:nvPicPr>
          <p:cNvPr id="14" name="Obrázok 13" descr="Color BoxEx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316416" y="2708920"/>
            <a:ext cx="507698" cy="573209"/>
          </a:xfrm>
          <a:prstGeom prst="rect">
            <a:avLst/>
          </a:prstGeom>
        </p:spPr>
      </p:pic>
      <p:pic>
        <p:nvPicPr>
          <p:cNvPr id="15" name="Obrázok 14" descr="Timer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316416" y="3212976"/>
            <a:ext cx="410276" cy="449980"/>
          </a:xfrm>
          <a:prstGeom prst="rect">
            <a:avLst/>
          </a:prstGeom>
        </p:spPr>
      </p:pic>
      <p:pic>
        <p:nvPicPr>
          <p:cNvPr id="16" name="Obrázok 15" descr="Spin Button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388424" y="4005064"/>
            <a:ext cx="416638" cy="524655"/>
          </a:xfrm>
          <a:prstGeom prst="rect">
            <a:avLst/>
          </a:prstGeom>
        </p:spPr>
      </p:pic>
      <p:pic>
        <p:nvPicPr>
          <p:cNvPr id="17" name="Obrázok 16" descr="Spin Edit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244408" y="4869160"/>
            <a:ext cx="581518" cy="493409"/>
          </a:xfrm>
          <a:prstGeom prst="rect">
            <a:avLst/>
          </a:prstGeom>
        </p:spPr>
      </p:pic>
      <p:pic>
        <p:nvPicPr>
          <p:cNvPr id="18" name="Obrázok 17" descr="Image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172400" y="1412776"/>
            <a:ext cx="517266" cy="517266"/>
          </a:xfrm>
          <a:prstGeom prst="rect">
            <a:avLst/>
          </a:prstGeo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sk-SK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Alkossunk</a:t>
            </a:r>
            <a:r>
              <a:rPr lang="sk-SK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hasznos</a:t>
            </a:r>
            <a:r>
              <a:rPr lang="sk-SK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programot</a:t>
            </a:r>
            <a:r>
              <a:rPr lang="sk-SK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általános</a:t>
            </a:r>
            <a:r>
              <a:rPr lang="sk-SK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iskolásoknak</a:t>
            </a:r>
            <a:r>
              <a:rPr lang="sk-SK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sk-SK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r>
              <a:rPr lang="sk-SK" sz="7200" i="1" dirty="0" smtClean="0">
                <a:solidFill>
                  <a:srgbClr val="FF0000"/>
                </a:solidFill>
                <a:latin typeface="Algerian" pitchFamily="82" charset="0"/>
              </a:rPr>
              <a:t>SZÁMOLÓGÉP</a:t>
            </a:r>
            <a:br>
              <a:rPr lang="sk-SK" sz="7200" i="1" dirty="0" smtClean="0">
                <a:solidFill>
                  <a:srgbClr val="FF0000"/>
                </a:solidFill>
                <a:latin typeface="Algerian" pitchFamily="82" charset="0"/>
              </a:rPr>
            </a:br>
            <a:endParaRPr lang="sk-SK" sz="3000" i="1" dirty="0" smtClean="0">
              <a:solidFill>
                <a:srgbClr val="FF0000"/>
              </a:solidFill>
              <a:latin typeface="Algerian" pitchFamily="82" charset="0"/>
            </a:endParaRPr>
          </a:p>
          <a:p>
            <a:pPr algn="ctr">
              <a:buNone/>
            </a:pPr>
            <a:r>
              <a:rPr lang="sk-SK" sz="3000" dirty="0" err="1" smtClean="0">
                <a:latin typeface="Calibri" pitchFamily="34" charset="0"/>
                <a:cs typeface="Calibri" pitchFamily="34" charset="0"/>
              </a:rPr>
              <a:t>Készítsünk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sz="3000" dirty="0" err="1" smtClean="0">
                <a:latin typeface="Calibri" pitchFamily="34" charset="0"/>
                <a:cs typeface="Calibri" pitchFamily="34" charset="0"/>
              </a:rPr>
              <a:t>egy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sz="3000" dirty="0" err="1" smtClean="0">
                <a:latin typeface="Calibri" pitchFamily="34" charset="0"/>
                <a:cs typeface="Calibri" pitchFamily="34" charset="0"/>
              </a:rPr>
              <a:t>olyan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sz="3000" dirty="0" err="1" smtClean="0">
                <a:latin typeface="Calibri" pitchFamily="34" charset="0"/>
                <a:cs typeface="Calibri" pitchFamily="34" charset="0"/>
              </a:rPr>
              <a:t>programot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sz="3000" dirty="0" err="1" smtClean="0">
                <a:latin typeface="Calibri" pitchFamily="34" charset="0"/>
                <a:cs typeface="Calibri" pitchFamily="34" charset="0"/>
              </a:rPr>
              <a:t>aminek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sz="3000" dirty="0" err="1" smtClean="0">
                <a:latin typeface="Calibri" pitchFamily="34" charset="0"/>
                <a:cs typeface="Calibri" pitchFamily="34" charset="0"/>
              </a:rPr>
              <a:t>segítségével</a:t>
            </a:r>
            <a:endParaRPr lang="sk-SK" sz="30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sk-SK" sz="3000" dirty="0" err="1" smtClean="0">
                <a:latin typeface="Calibri" pitchFamily="34" charset="0"/>
                <a:cs typeface="Calibri" pitchFamily="34" charset="0"/>
              </a:rPr>
              <a:t>kitudják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sz="3000" dirty="0" err="1" smtClean="0">
                <a:latin typeface="Calibri" pitchFamily="34" charset="0"/>
                <a:cs typeface="Calibri" pitchFamily="34" charset="0"/>
              </a:rPr>
              <a:t>számolni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sz="3000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sz="3000" dirty="0" err="1" smtClean="0">
                <a:latin typeface="Calibri" pitchFamily="34" charset="0"/>
                <a:cs typeface="Calibri" pitchFamily="34" charset="0"/>
              </a:rPr>
              <a:t>iskolások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sz="3000" dirty="0" err="1" smtClean="0">
                <a:latin typeface="Calibri" pitchFamily="34" charset="0"/>
                <a:cs typeface="Calibri" pitchFamily="34" charset="0"/>
              </a:rPr>
              <a:t>matematikai</a:t>
            </a:r>
            <a:endParaRPr lang="sk-SK" sz="30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sk-SK" sz="3000" dirty="0" err="1" smtClean="0">
                <a:latin typeface="Calibri" pitchFamily="34" charset="0"/>
                <a:cs typeface="Calibri" pitchFamily="34" charset="0"/>
              </a:rPr>
              <a:t>feladatokat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 algn="ctr">
              <a:buNone/>
            </a:pPr>
            <a:endParaRPr lang="sk-SK" sz="3200" i="1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3000" dirty="0" err="1" smtClean="0"/>
              <a:t>Szügségünk</a:t>
            </a:r>
            <a:r>
              <a:rPr lang="sk-SK" sz="3000" dirty="0" smtClean="0"/>
              <a:t> </a:t>
            </a:r>
            <a:r>
              <a:rPr lang="sk-SK" sz="3000" dirty="0" err="1" smtClean="0"/>
              <a:t>lesz</a:t>
            </a:r>
            <a:r>
              <a:rPr lang="sk-SK" sz="3000" dirty="0" smtClean="0"/>
              <a:t> </a:t>
            </a:r>
            <a:r>
              <a:rPr lang="sk-SK" sz="3000" dirty="0" err="1" smtClean="0"/>
              <a:t>hozzá</a:t>
            </a:r>
            <a:r>
              <a:rPr lang="sk-SK" sz="3000" dirty="0" smtClean="0"/>
              <a:t>:</a:t>
            </a:r>
            <a:endParaRPr lang="sk-SK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6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darab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„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gomb“-ra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Button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 –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összeadás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kivonás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szorzás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osztás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gyökvonás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négyzetre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emelés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2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darab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„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szövegformázó“-ra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Edit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 –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első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második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szám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3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darab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„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felirat“-ra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Label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 –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ebből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r>
              <a:rPr lang="sk-SK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egik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művelet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jel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lesz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r>
              <a:rPr lang="sk-SK" dirty="0" err="1" smtClean="0">
                <a:latin typeface="Calibri" pitchFamily="34" charset="0"/>
                <a:cs typeface="Calibri" pitchFamily="34" charset="0"/>
              </a:rPr>
              <a:t>ahogy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majd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leprogramozzuk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r>
              <a:rPr lang="sk-SK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másik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lesz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egyenlőség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jel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r>
              <a:rPr lang="sk-SK" dirty="0" err="1" smtClean="0">
                <a:latin typeface="Calibri" pitchFamily="34" charset="0"/>
                <a:cs typeface="Calibri" pitchFamily="34" charset="0"/>
              </a:rPr>
              <a:t>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harmadik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pedig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r>
              <a:rPr lang="sk-SK" dirty="0" err="1" smtClean="0">
                <a:latin typeface="Calibri" pitchFamily="34" charset="0"/>
                <a:cs typeface="Calibri" pitchFamily="34" charset="0"/>
              </a:rPr>
              <a:t>eredmény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</a:pPr>
            <a:endParaRPr lang="sk-SK" dirty="0" smtClean="0"/>
          </a:p>
        </p:txBody>
      </p:sp>
      <p:pic>
        <p:nvPicPr>
          <p:cNvPr id="4" name="Obrázok 3" descr="For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077072"/>
            <a:ext cx="3763281" cy="261022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3000" dirty="0" err="1" smtClean="0"/>
              <a:t>Így</a:t>
            </a:r>
            <a:r>
              <a:rPr lang="sk-SK" sz="3000" dirty="0" smtClean="0"/>
              <a:t> </a:t>
            </a:r>
            <a:r>
              <a:rPr lang="sk-SK" sz="3000" dirty="0" err="1" smtClean="0"/>
              <a:t>fog</a:t>
            </a:r>
            <a:r>
              <a:rPr lang="sk-SK" sz="3000" dirty="0" smtClean="0"/>
              <a:t> </a:t>
            </a:r>
            <a:r>
              <a:rPr lang="sk-SK" sz="3000" dirty="0" err="1" smtClean="0"/>
              <a:t>kinézni</a:t>
            </a:r>
            <a:r>
              <a:rPr lang="sk-SK" sz="3000" dirty="0" smtClean="0"/>
              <a:t> a </a:t>
            </a:r>
            <a:r>
              <a:rPr lang="sk-SK" sz="3000" dirty="0" err="1" smtClean="0"/>
              <a:t>Form</a:t>
            </a:r>
            <a:r>
              <a:rPr lang="sk-SK" sz="3000" dirty="0" smtClean="0"/>
              <a:t> </a:t>
            </a:r>
            <a:r>
              <a:rPr lang="sk-SK" sz="3000" dirty="0" err="1" smtClean="0"/>
              <a:t>rész</a:t>
            </a:r>
            <a:r>
              <a:rPr lang="sk-SK" sz="3000" dirty="0" smtClean="0"/>
              <a:t> </a:t>
            </a:r>
            <a:r>
              <a:rPr lang="sk-SK" sz="3000" dirty="0" err="1" smtClean="0"/>
              <a:t>elrendezés</a:t>
            </a:r>
            <a:r>
              <a:rPr lang="sk-SK" sz="3000" dirty="0" smtClean="0"/>
              <a:t> </a:t>
            </a:r>
            <a:r>
              <a:rPr lang="sk-SK" sz="3000" dirty="0" err="1" smtClean="0"/>
              <a:t>után</a:t>
            </a:r>
            <a:r>
              <a:rPr lang="sk-SK" sz="3000" dirty="0" smtClean="0"/>
              <a:t>:</a:t>
            </a:r>
            <a:endParaRPr lang="sk-SK" sz="3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7056784" cy="512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700" dirty="0" err="1" smtClean="0"/>
              <a:t>Az</a:t>
            </a:r>
            <a:r>
              <a:rPr lang="sk-SK" sz="2700" dirty="0" smtClean="0"/>
              <a:t> </a:t>
            </a:r>
            <a:r>
              <a:rPr lang="sk-SK" sz="2700" dirty="0" err="1" smtClean="0"/>
              <a:t>összeadás</a:t>
            </a:r>
            <a:r>
              <a:rPr lang="sk-SK" sz="2700" dirty="0" smtClean="0"/>
              <a:t> </a:t>
            </a:r>
            <a:r>
              <a:rPr lang="sk-SK" sz="2700" dirty="0" err="1" smtClean="0"/>
              <a:t>gombra</a:t>
            </a:r>
            <a:r>
              <a:rPr lang="sk-SK" sz="2700" dirty="0" smtClean="0"/>
              <a:t>:</a:t>
            </a:r>
            <a:endParaRPr lang="sk-SK" sz="27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Első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sorba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deklarálunk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létrehozunk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4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változót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amit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hasznáni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fogunk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forráskód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írásánál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a,b,c,osszead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Integer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formába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mentjük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őket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egész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számok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). 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Majd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megadjuk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: ha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az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Edit-ek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szövegrésze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üres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akkor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küldjön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program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egy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figyelmeztetőt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showmessage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): „</a:t>
            </a:r>
            <a:r>
              <a:rPr lang="sk-SK" i="1" dirty="0" err="1" smtClean="0">
                <a:latin typeface="Calibri" pitchFamily="34" charset="0"/>
                <a:cs typeface="Calibri" pitchFamily="34" charset="0"/>
              </a:rPr>
              <a:t>Nem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 smtClean="0">
                <a:latin typeface="Calibri" pitchFamily="34" charset="0"/>
                <a:cs typeface="Calibri" pitchFamily="34" charset="0"/>
              </a:rPr>
              <a:t>írtunk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 smtClean="0">
                <a:latin typeface="Calibri" pitchFamily="34" charset="0"/>
                <a:cs typeface="Calibri" pitchFamily="34" charset="0"/>
              </a:rPr>
              <a:t>be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 smtClean="0">
                <a:latin typeface="Calibri" pitchFamily="34" charset="0"/>
                <a:cs typeface="Calibri" pitchFamily="34" charset="0"/>
              </a:rPr>
              <a:t>számot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.“</a:t>
            </a:r>
            <a:br>
              <a:rPr lang="sk-SK" i="1" dirty="0" smtClean="0">
                <a:latin typeface="Calibri" pitchFamily="34" charset="0"/>
                <a:cs typeface="Calibri" pitchFamily="34" charset="0"/>
              </a:rPr>
            </a:br>
            <a:endParaRPr lang="sk-SK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Ezt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követően:ha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rákattintunk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gombra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pPr>
              <a:buNone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akkor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műveletjel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br>
              <a:rPr lang="sk-SK" dirty="0" smtClean="0">
                <a:latin typeface="Calibri" pitchFamily="34" charset="0"/>
                <a:cs typeface="Calibri" pitchFamily="34" charset="0"/>
              </a:rPr>
            </a:br>
            <a:r>
              <a:rPr lang="sk-SK" dirty="0" err="1" smtClean="0">
                <a:latin typeface="Calibri" pitchFamily="34" charset="0"/>
                <a:cs typeface="Calibri" pitchFamily="34" charset="0"/>
              </a:rPr>
              <a:t>legyen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+,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és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adja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össze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két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értéket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.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Obrázok 3" descr="összeadá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293096"/>
            <a:ext cx="2987824" cy="2564904"/>
          </a:xfrm>
          <a:prstGeom prst="rect">
            <a:avLst/>
          </a:prstGeom>
        </p:spPr>
      </p:pic>
      <p:pic>
        <p:nvPicPr>
          <p:cNvPr id="5" name="Obrázok 4" descr="glm100_funct_addition_subtraction - kóp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88640"/>
            <a:ext cx="1728192" cy="1052736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663</TotalTime>
  <Words>578</Words>
  <Application>Microsoft Office PowerPoint</Application>
  <PresentationFormat>Prezentácia na obrazovke (4:3)</PresentationFormat>
  <Paragraphs>115</Paragraphs>
  <Slides>28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28</vt:i4>
      </vt:variant>
    </vt:vector>
  </HeadingPairs>
  <TitlesOfParts>
    <vt:vector size="29" baseType="lpstr">
      <vt:lpstr>Občiansky</vt:lpstr>
      <vt:lpstr>         Ez az én művem     Készítette:               Barczi Renáta Felkészítő tanár: PeadDr. Spek Krisztina Iskola:                      Gútai Magyar                                     Tannyelvű Magán                                     Szakközépiskola,                                     Slovenská 52</vt:lpstr>
      <vt:lpstr>Mi is az a Delphi?</vt:lpstr>
      <vt:lpstr>A Delphi verzói:</vt:lpstr>
      <vt:lpstr>Snímka 4</vt:lpstr>
      <vt:lpstr>Ezek közül a legismertebbek:</vt:lpstr>
      <vt:lpstr>Alkossunk hasznos programot általános iskolásoknak:</vt:lpstr>
      <vt:lpstr>Szügségünk lesz hozzá:</vt:lpstr>
      <vt:lpstr>Így fog kinézni a Form rész elrendezés után:</vt:lpstr>
      <vt:lpstr>Az összeadás gombra:</vt:lpstr>
      <vt:lpstr>Következő a forráskód:</vt:lpstr>
      <vt:lpstr>A kivonás gombra:</vt:lpstr>
      <vt:lpstr>Következő a forráskód:</vt:lpstr>
      <vt:lpstr>A szorzás gombra:</vt:lpstr>
      <vt:lpstr>A forráskód a következő:</vt:lpstr>
      <vt:lpstr>Az osztás gombra:</vt:lpstr>
      <vt:lpstr>Megjegyzés:</vt:lpstr>
      <vt:lpstr>A forráskód a következő:</vt:lpstr>
      <vt:lpstr>Gyökvonás gombra:</vt:lpstr>
      <vt:lpstr>A forráskód így néz ki:</vt:lpstr>
      <vt:lpstr>Négyzetre emelés gombra:</vt:lpstr>
      <vt:lpstr>A forráskód a következő:</vt:lpstr>
      <vt:lpstr>Egy kis ismétlés</vt:lpstr>
      <vt:lpstr>Válaszoljatok a kérdésekre:</vt:lpstr>
      <vt:lpstr>Snímka 24</vt:lpstr>
      <vt:lpstr>Snímka 25</vt:lpstr>
      <vt:lpstr>Snímka 26</vt:lpstr>
      <vt:lpstr>Köszönöm a figyelmet! </vt:lpstr>
      <vt:lpstr>Források: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Reni</dc:creator>
  <cp:lastModifiedBy>Krisztina</cp:lastModifiedBy>
  <cp:revision>67</cp:revision>
  <dcterms:created xsi:type="dcterms:W3CDTF">2014-12-31T12:02:38Z</dcterms:created>
  <dcterms:modified xsi:type="dcterms:W3CDTF">2015-01-10T16:14:02Z</dcterms:modified>
</cp:coreProperties>
</file>