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75" r:id="rId6"/>
    <p:sldId id="260" r:id="rId7"/>
    <p:sldId id="261" r:id="rId8"/>
    <p:sldId id="264" r:id="rId9"/>
    <p:sldId id="265" r:id="rId10"/>
    <p:sldId id="262" r:id="rId11"/>
    <p:sldId id="263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369"/>
    <a:srgbClr val="35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7BEF7-E2C1-416D-8D3B-F25AE3AFAADF}" type="datetimeFigureOut">
              <a:rPr lang="hu-HU" smtClean="0"/>
              <a:t>2015.01.08.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8C245-F611-4CB0-9F3E-6F363C354E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73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C245-F611-4CB0-9F3E-6F363C354E7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004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C245-F611-4CB0-9F3E-6F363C354E7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55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8C245-F611-4CB0-9F3E-6F363C354E75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144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3303-195C-489A-8DDB-A1AC5897533E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86A5-EE73-441C-85E4-E2879FB98DD4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1124-BE8D-4530-BEE6-7159F15D8E93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A1BE-9B24-4BEC-BFFF-14D6D4F60B29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B167-C475-4C62-B441-DC3DFA79E407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1961-E52A-41DE-96C4-F5025DF278BF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DAF78-854F-4898-B8CC-03DF8CE59509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6700-AA3F-407D-A618-76C2C0A76197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BE2C-F950-4C16-BD70-9519528B28D3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9429-AE56-42B7-85D3-304DBFC9D9BD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0F1-D220-4C0F-A687-D1FABB73826A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ECE-A707-417B-97CD-3CC782264B9C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486-A5DF-40F0-A7E6-B96D905274A9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2A02C-BEDC-436D-A632-B734D637533B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948C-6D11-4035-BF5A-F4BA4A5A177F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5F66-870A-4699-ABEC-1F809EE68E18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C338-EC71-4AC2-B0C0-8F75C457B8D3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arena.hu/teszt/sony_xperia_z3_compact_jo_hogy_kompakt/hardver_szoftver.html" TargetMode="External"/><Relationship Id="rId2" Type="http://schemas.openxmlformats.org/officeDocument/2006/relationships/hyperlink" Target="http://www.sonymobile.com/hu/products/phones/xperia-z3-compac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fcmatrica.eu/mire-jo-az-nf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2047741"/>
            <a:ext cx="8915399" cy="1880315"/>
          </a:xfrm>
        </p:spPr>
        <p:txBody>
          <a:bodyPr>
            <a:normAutofit fontScale="90000"/>
          </a:bodyPr>
          <a:lstStyle/>
          <a:p>
            <a:r>
              <a:rPr lang="hu-HU" sz="6600" b="1" dirty="0" smtClean="0">
                <a:solidFill>
                  <a:srgbClr val="2E53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Kedvenc </a:t>
            </a:r>
            <a:r>
              <a:rPr lang="hu-HU" sz="6600" b="1" dirty="0" err="1">
                <a:solidFill>
                  <a:srgbClr val="2E53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mobilom</a:t>
            </a:r>
            <a:r>
              <a:rPr lang="hu-HU" dirty="0">
                <a:solidFill>
                  <a:srgbClr val="2E5369"/>
                </a:solidFill>
              </a:rPr>
              <a:t/>
            </a:r>
            <a:br>
              <a:rPr lang="hu-HU" dirty="0">
                <a:solidFill>
                  <a:srgbClr val="2E5369"/>
                </a:solidFill>
              </a:rPr>
            </a:br>
            <a:endParaRPr lang="hu-HU" dirty="0">
              <a:solidFill>
                <a:srgbClr val="2E5369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3928056"/>
            <a:ext cx="8915399" cy="1975606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Készítette: Ádám Diana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Felkészítő tanár: </a:t>
            </a:r>
            <a:r>
              <a:rPr lang="hu-HU" dirty="0" err="1">
                <a:solidFill>
                  <a:schemeClr val="tx1"/>
                </a:solidFill>
              </a:rPr>
              <a:t>RNDr</a:t>
            </a:r>
            <a:r>
              <a:rPr lang="hu-HU" dirty="0">
                <a:solidFill>
                  <a:schemeClr val="tx1"/>
                </a:solidFill>
              </a:rPr>
              <a:t>. Róbert </a:t>
            </a:r>
            <a:r>
              <a:rPr lang="hu-HU" dirty="0" err="1">
                <a:solidFill>
                  <a:schemeClr val="tx1"/>
                </a:solidFill>
              </a:rPr>
              <a:t>Tomolya</a:t>
            </a:r>
            <a:r>
              <a:rPr lang="hu-HU" dirty="0">
                <a:solidFill>
                  <a:schemeClr val="tx1"/>
                </a:solidFill>
              </a:rPr>
              <a:t>, PhD.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Iskola: </a:t>
            </a:r>
            <a:r>
              <a:rPr lang="hu-HU" dirty="0" err="1" smtClean="0">
                <a:solidFill>
                  <a:schemeClr val="tx1"/>
                </a:solidFill>
              </a:rPr>
              <a:t>Gymnázium</a:t>
            </a:r>
            <a:r>
              <a:rPr lang="hu-HU" dirty="0" smtClean="0">
                <a:solidFill>
                  <a:schemeClr val="tx1"/>
                </a:solidFill>
              </a:rPr>
              <a:t> – Gimnázium, </a:t>
            </a:r>
            <a:r>
              <a:rPr lang="hu-HU" dirty="0" err="1" smtClean="0">
                <a:solidFill>
                  <a:schemeClr val="tx1"/>
                </a:solidFill>
              </a:rPr>
              <a:t>Námestie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padl</a:t>
            </a:r>
            <a:r>
              <a:rPr lang="sk-SK" dirty="0" smtClean="0">
                <a:solidFill>
                  <a:schemeClr val="tx1"/>
                </a:solidFill>
              </a:rPr>
              <a:t>ých hrdinov 2.,Fiľakovo</a:t>
            </a:r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21032" y="785611"/>
            <a:ext cx="8915400" cy="5048337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A belső tárhely mérete 16 gigabájt, sajnos most sem tudjuk az egészet igénybe venni, 11,57 gigabájt marad szabadon.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Nyilván </a:t>
            </a:r>
            <a:r>
              <a:rPr lang="hu-HU" dirty="0">
                <a:solidFill>
                  <a:schemeClr val="tx1"/>
                </a:solidFill>
              </a:rPr>
              <a:t>ez azért nem mindenre elég, így szereltek a telefonba egy </a:t>
            </a:r>
            <a:r>
              <a:rPr lang="hu-HU" dirty="0" err="1">
                <a:solidFill>
                  <a:schemeClr val="tx1"/>
                </a:solidFill>
              </a:rPr>
              <a:t>microSD</a:t>
            </a:r>
            <a:r>
              <a:rPr lang="hu-HU" dirty="0">
                <a:solidFill>
                  <a:schemeClr val="tx1"/>
                </a:solidFill>
              </a:rPr>
              <a:t> foglalatot, amibe akár 128 gigabájtos kártyát is </a:t>
            </a:r>
            <a:r>
              <a:rPr lang="hu-HU" dirty="0" smtClean="0">
                <a:solidFill>
                  <a:schemeClr val="tx1"/>
                </a:solidFill>
              </a:rPr>
              <a:t>rakhatunk,</a:t>
            </a:r>
            <a:r>
              <a:rPr lang="hu-HU" dirty="0">
                <a:solidFill>
                  <a:schemeClr val="tx1"/>
                </a:solidFill>
              </a:rPr>
              <a:t/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vagyis </a:t>
            </a:r>
            <a:r>
              <a:rPr lang="hu-HU" dirty="0">
                <a:solidFill>
                  <a:schemeClr val="tx1"/>
                </a:solidFill>
              </a:rPr>
              <a:t>ha </a:t>
            </a:r>
            <a:r>
              <a:rPr lang="hu-HU" dirty="0" smtClean="0">
                <a:solidFill>
                  <a:schemeClr val="tx1"/>
                </a:solidFill>
              </a:rPr>
              <a:t>filmeket </a:t>
            </a:r>
            <a:r>
              <a:rPr lang="hu-HU" dirty="0">
                <a:solidFill>
                  <a:schemeClr val="tx1"/>
                </a:solidFill>
              </a:rPr>
              <a:t>és </a:t>
            </a:r>
            <a:r>
              <a:rPr lang="hu-HU" dirty="0" smtClean="0">
                <a:solidFill>
                  <a:schemeClr val="tx1"/>
                </a:solidFill>
              </a:rPr>
              <a:t>zenéket szeretnék tárolni </a:t>
            </a:r>
            <a:r>
              <a:rPr lang="hu-HU" dirty="0">
                <a:solidFill>
                  <a:schemeClr val="tx1"/>
                </a:solidFill>
              </a:rPr>
              <a:t>a telefonon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>
                <a:solidFill>
                  <a:schemeClr val="tx1"/>
                </a:solidFill>
              </a:rPr>
              <a:t>akkor sok gigabájtnyi helyet fel </a:t>
            </a:r>
            <a:r>
              <a:rPr lang="hu-HU" dirty="0" smtClean="0">
                <a:solidFill>
                  <a:schemeClr val="tx1"/>
                </a:solidFill>
              </a:rPr>
              <a:t>tudok szabadítani</a:t>
            </a:r>
            <a:r>
              <a:rPr lang="hu-HU" dirty="0">
                <a:solidFill>
                  <a:schemeClr val="tx1"/>
                </a:solidFill>
              </a:rPr>
              <a:t>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alkalmazásokat viszont nem </a:t>
            </a:r>
            <a:r>
              <a:rPr lang="hu-HU" dirty="0" smtClean="0">
                <a:solidFill>
                  <a:schemeClr val="tx1"/>
                </a:solidFill>
              </a:rPr>
              <a:t>lehet áthelyezni,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legalábbis a menüben </a:t>
            </a:r>
            <a:r>
              <a:rPr lang="hu-HU" dirty="0" smtClean="0">
                <a:solidFill>
                  <a:schemeClr val="tx1"/>
                </a:solidFill>
              </a:rPr>
              <a:t>erre sajnos nem találtam lehetőséget.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 készülékre már a legújabb, </a:t>
            </a:r>
            <a:r>
              <a:rPr lang="hu-HU" dirty="0" err="1">
                <a:solidFill>
                  <a:schemeClr val="tx1"/>
                </a:solidFill>
              </a:rPr>
              <a:t>Android</a:t>
            </a:r>
            <a:r>
              <a:rPr lang="hu-HU" dirty="0">
                <a:solidFill>
                  <a:schemeClr val="tx1"/>
                </a:solidFill>
              </a:rPr>
              <a:t> 4.4.4 </a:t>
            </a:r>
            <a:r>
              <a:rPr lang="hu-HU" dirty="0" err="1">
                <a:solidFill>
                  <a:schemeClr val="tx1"/>
                </a:solidFill>
              </a:rPr>
              <a:t>KitKat</a:t>
            </a:r>
            <a:r>
              <a:rPr lang="hu-HU" dirty="0">
                <a:solidFill>
                  <a:schemeClr val="tx1"/>
                </a:solidFill>
              </a:rPr>
              <a:t> operációs rendszert telepítették, nem maradt el természetesen a jól bevált fűszer, a Sony egyedi </a:t>
            </a:r>
            <a:r>
              <a:rPr lang="hu-HU" dirty="0" err="1">
                <a:solidFill>
                  <a:schemeClr val="tx1"/>
                </a:solidFill>
              </a:rPr>
              <a:t>TimeScape</a:t>
            </a:r>
            <a:r>
              <a:rPr lang="hu-HU" dirty="0">
                <a:solidFill>
                  <a:schemeClr val="tx1"/>
                </a:solidFill>
              </a:rPr>
              <a:t> UI felülete sem.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76530" y="1712890"/>
            <a:ext cx="9173537" cy="6001555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beállítások menüben több érdekességet találunk, a személyre szabás menüpontban például az intelligens híváskezelést is megtaláljuk, vagyis különféle mozdulatokkal tudjuk a hívásokat fogadni (fülhöz emelés) és elutasítani (rázás).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értesítéseket külön kezelhetjük, minden egyes programnál megadhatjuk, hogy jelezzen-e nekünk valahogy az információs függönyben.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kezdőképernyőnél kiválaszthatjuk az egyszerű módot, ilyenkor hatalmas ikonok jelennek meg, mely a gyengén látóknak lehet hatalmas segítség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18755" y="1545465"/>
            <a:ext cx="8915400" cy="4404394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 A csengőhangnál rezgés, dallam és erősödés adható meg, a megjelenésen belül pedig aktiválható a kesztyűs mód, így a kijelző sokkal érzékenyebbé válik az érintésekre.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főoldalakra alkalmazásfelületek és gyorsikonok helyezhetők ki, előbbiek között számos nézetet tartalmazó naptár, lenyitható időjárás, zene, rádió stb. található.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 témák között alapvetően színek szerint lehet választani, ha pedig ezt nem találjuk elég izgalmasnak, akkor további sémákat lehet letölteni az internetről.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2E5369"/>
                </a:solidFill>
              </a:rPr>
              <a:t>Multimédia, kamera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6225" y="1390918"/>
            <a:ext cx="9508387" cy="4893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	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A hátlapra </a:t>
            </a:r>
            <a:r>
              <a:rPr lang="hu-HU" dirty="0">
                <a:solidFill>
                  <a:schemeClr val="tx1"/>
                </a:solidFill>
              </a:rPr>
              <a:t>egy </a:t>
            </a:r>
            <a:r>
              <a:rPr lang="hu-HU" dirty="0" err="1">
                <a:solidFill>
                  <a:schemeClr val="tx1"/>
                </a:solidFill>
              </a:rPr>
              <a:t>autofókuszos</a:t>
            </a:r>
            <a:r>
              <a:rPr lang="hu-HU" dirty="0">
                <a:solidFill>
                  <a:schemeClr val="tx1"/>
                </a:solidFill>
              </a:rPr>
              <a:t>, 1/2,3 hüvelykes szenzorral és G </a:t>
            </a:r>
            <a:r>
              <a:rPr lang="hu-HU" dirty="0" err="1">
                <a:solidFill>
                  <a:schemeClr val="tx1"/>
                </a:solidFill>
              </a:rPr>
              <a:t>Lensszel</a:t>
            </a:r>
            <a:r>
              <a:rPr lang="hu-HU" dirty="0">
                <a:solidFill>
                  <a:schemeClr val="tx1"/>
                </a:solidFill>
              </a:rPr>
              <a:t> ellátott 20,7 megapixeles fényképező került.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ledes</a:t>
            </a:r>
            <a:r>
              <a:rPr lang="hu-HU" dirty="0">
                <a:solidFill>
                  <a:schemeClr val="tx1"/>
                </a:solidFill>
              </a:rPr>
              <a:t> villanó az eddigiekhez képest jóval erősebb fényt képes kibocsátani, nagyjából három-négy méterig tudja megvilágítani a környezetet.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előlapra egy 2,</a:t>
            </a:r>
            <a:r>
              <a:rPr lang="hu-HU" dirty="0" err="1">
                <a:solidFill>
                  <a:schemeClr val="tx1"/>
                </a:solidFill>
              </a:rPr>
              <a:t>2</a:t>
            </a:r>
            <a:r>
              <a:rPr lang="hu-HU" dirty="0">
                <a:solidFill>
                  <a:schemeClr val="tx1"/>
                </a:solidFill>
              </a:rPr>
              <a:t> megapixeles kamerát szereltek, ami ráadásul </a:t>
            </a:r>
            <a:r>
              <a:rPr lang="hu-HU" dirty="0" err="1">
                <a:solidFill>
                  <a:schemeClr val="tx1"/>
                </a:solidFill>
              </a:rPr>
              <a:t>Full</a:t>
            </a:r>
            <a:r>
              <a:rPr lang="hu-HU" dirty="0">
                <a:solidFill>
                  <a:schemeClr val="tx1"/>
                </a:solidFill>
              </a:rPr>
              <a:t> HD videókat tud rögzíteni. </a:t>
            </a:r>
            <a:endParaRPr lang="hu-HU" dirty="0" smtClean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798490"/>
            <a:ext cx="8915400" cy="5112732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Az elsődleges kamera </a:t>
            </a:r>
            <a:r>
              <a:rPr lang="hu-HU" dirty="0" smtClean="0">
                <a:solidFill>
                  <a:schemeClr val="tx1"/>
                </a:solidFill>
              </a:rPr>
              <a:t>4K-ban </a:t>
            </a:r>
            <a:r>
              <a:rPr lang="hu-HU" dirty="0">
                <a:solidFill>
                  <a:schemeClr val="tx1"/>
                </a:solidFill>
              </a:rPr>
              <a:t>30, 1080p-ben </a:t>
            </a:r>
            <a:r>
              <a:rPr lang="hu-HU" dirty="0" smtClean="0">
                <a:solidFill>
                  <a:schemeClr val="tx1"/>
                </a:solidFill>
              </a:rPr>
              <a:t>pedig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60 képkocka </a:t>
            </a:r>
            <a:r>
              <a:rPr lang="hu-HU" dirty="0" smtClean="0">
                <a:solidFill>
                  <a:schemeClr val="tx1"/>
                </a:solidFill>
              </a:rPr>
              <a:t>/ másodperc </a:t>
            </a:r>
            <a:r>
              <a:rPr lang="hu-HU" dirty="0">
                <a:solidFill>
                  <a:schemeClr val="tx1"/>
                </a:solidFill>
              </a:rPr>
              <a:t>sebességgel vesz fel filmeket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 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Szoftveresen elég sok mindent tudunk beállítani, kezdjük a módokkal, mert abból is akad </a:t>
            </a:r>
            <a:r>
              <a:rPr lang="hu-HU" dirty="0" err="1" smtClean="0">
                <a:solidFill>
                  <a:schemeClr val="tx1"/>
                </a:solidFill>
              </a:rPr>
              <a:t>jónéhány</a:t>
            </a:r>
            <a:r>
              <a:rPr lang="hu-HU" dirty="0">
                <a:solidFill>
                  <a:schemeClr val="tx1"/>
                </a:solidFill>
              </a:rPr>
              <a:t>: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kiváló automatikus mellett kézi, </a:t>
            </a:r>
            <a:r>
              <a:rPr lang="hu-HU" dirty="0" err="1">
                <a:solidFill>
                  <a:schemeClr val="tx1"/>
                </a:solidFill>
              </a:rPr>
              <a:t>Sound</a:t>
            </a:r>
            <a:r>
              <a:rPr lang="hu-HU" dirty="0">
                <a:solidFill>
                  <a:schemeClr val="tx1"/>
                </a:solidFill>
              </a:rPr>
              <a:t> Photo (vagyis a fotók alá hangot is </a:t>
            </a:r>
            <a:r>
              <a:rPr lang="hu-HU" dirty="0" smtClean="0">
                <a:solidFill>
                  <a:schemeClr val="tx1"/>
                </a:solidFill>
              </a:rPr>
              <a:t>felvehetünk), AR </a:t>
            </a:r>
            <a:r>
              <a:rPr lang="hu-HU" dirty="0">
                <a:solidFill>
                  <a:schemeClr val="tx1"/>
                </a:solidFill>
              </a:rPr>
              <a:t>szórakozás (kiterjesztett valósággal megbolondított képeket lőhetünk), többkamerás, arccal (kvázi arckövetés), 4K videó, </a:t>
            </a:r>
            <a:r>
              <a:rPr lang="hu-HU" dirty="0" err="1">
                <a:solidFill>
                  <a:schemeClr val="tx1"/>
                </a:solidFill>
              </a:rPr>
              <a:t>TimeShift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videó</a:t>
            </a:r>
            <a:r>
              <a:rPr lang="hu-HU" dirty="0">
                <a:solidFill>
                  <a:schemeClr val="tx1"/>
                </a:solidFill>
              </a:rPr>
              <a:t> (lassított felvételek készítése), kreatív effektus, elmosódott háttér (DSLR gépeket imitálva), </a:t>
            </a:r>
            <a:r>
              <a:rPr lang="hu-HU" dirty="0" err="1">
                <a:solidFill>
                  <a:schemeClr val="tx1"/>
                </a:solidFill>
              </a:rPr>
              <a:t>TimeShift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Burst</a:t>
            </a:r>
            <a:r>
              <a:rPr lang="hu-HU" dirty="0">
                <a:solidFill>
                  <a:schemeClr val="tx1"/>
                </a:solidFill>
              </a:rPr>
              <a:t> (azaz sorozatfelvétel), valamint panorámapásztázás funkciókkal találkozhatunk.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Nincs </a:t>
            </a:r>
            <a:r>
              <a:rPr lang="hu-HU" dirty="0">
                <a:solidFill>
                  <a:schemeClr val="tx1"/>
                </a:solidFill>
              </a:rPr>
              <a:t>persze vége a sornak, a beállításokon belül mást </a:t>
            </a:r>
            <a:r>
              <a:rPr lang="hu-HU" dirty="0" smtClean="0">
                <a:solidFill>
                  <a:schemeClr val="tx1"/>
                </a:solidFill>
              </a:rPr>
              <a:t>is találunk: </a:t>
            </a:r>
            <a:r>
              <a:rPr lang="hu-HU" dirty="0">
                <a:solidFill>
                  <a:schemeClr val="tx1"/>
                </a:solidFill>
              </a:rPr>
              <a:t>jeleneteket (sima bőr, lágy, </a:t>
            </a:r>
            <a:r>
              <a:rPr lang="hu-HU" dirty="0" smtClean="0">
                <a:solidFill>
                  <a:schemeClr val="tx1"/>
                </a:solidFill>
              </a:rPr>
              <a:t>tájkép, </a:t>
            </a:r>
            <a:r>
              <a:rPr lang="hu-HU" dirty="0">
                <a:solidFill>
                  <a:schemeClr val="tx1"/>
                </a:solidFill>
              </a:rPr>
              <a:t>HDR, éjszakai, ISO, gasztronómiai, kisállat), fehéregyensúlyt, önkioldót, fókusz üzemmódot, fénymérést, digitális képstabilizációt, valamint koordinátaadatokkal való ellátást </a:t>
            </a:r>
            <a:r>
              <a:rPr lang="hu-HU" dirty="0" smtClean="0">
                <a:solidFill>
                  <a:schemeClr val="tx1"/>
                </a:solidFill>
              </a:rPr>
              <a:t>is.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28045" y="1133340"/>
            <a:ext cx="9276567" cy="5267459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smtClean="0">
                <a:solidFill>
                  <a:schemeClr val="tx1"/>
                </a:solidFill>
              </a:rPr>
              <a:t>legtöbb </a:t>
            </a:r>
            <a:r>
              <a:rPr lang="hu-HU" dirty="0">
                <a:solidFill>
                  <a:schemeClr val="tx1"/>
                </a:solidFill>
              </a:rPr>
              <a:t>funkció csak akkor érhető el, ha a felbontást csökkentjük, ezért a felső két sor kézi beállítások mellett maximális 20,7, az alsó két sor pedig automatikus opció kiválasztása után elérhető 8 megapixeles fényképeket tartalmaz.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Makró </a:t>
            </a:r>
            <a:r>
              <a:rPr lang="hu-HU" dirty="0">
                <a:solidFill>
                  <a:schemeClr val="tx1"/>
                </a:solidFill>
              </a:rPr>
              <a:t>módban is szépen </a:t>
            </a:r>
            <a:r>
              <a:rPr lang="hu-HU" dirty="0" smtClean="0">
                <a:solidFill>
                  <a:schemeClr val="tx1"/>
                </a:solidFill>
              </a:rPr>
              <a:t>teljesít </a:t>
            </a:r>
            <a:r>
              <a:rPr lang="hu-HU" dirty="0">
                <a:solidFill>
                  <a:schemeClr val="tx1"/>
                </a:solidFill>
              </a:rPr>
              <a:t>a fényképező, körülbelül hét centiméter messziről lehet éles képeket készíteni.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Fotózni </a:t>
            </a:r>
            <a:r>
              <a:rPr lang="hu-HU" dirty="0">
                <a:solidFill>
                  <a:schemeClr val="tx1"/>
                </a:solidFill>
              </a:rPr>
              <a:t>azért bátran lehet a Z3 </a:t>
            </a:r>
            <a:r>
              <a:rPr lang="hu-HU" dirty="0" err="1">
                <a:solidFill>
                  <a:schemeClr val="tx1"/>
                </a:solidFill>
              </a:rPr>
              <a:t>Compacttal</a:t>
            </a:r>
            <a:r>
              <a:rPr lang="hu-HU" dirty="0">
                <a:solidFill>
                  <a:schemeClr val="tx1"/>
                </a:solidFill>
              </a:rPr>
              <a:t>, mert összességében szépek a felvételek, mint ahogy videózásban sem szerepel rosszabbul a </a:t>
            </a:r>
            <a:r>
              <a:rPr lang="hu-HU" dirty="0" smtClean="0">
                <a:solidFill>
                  <a:schemeClr val="tx1"/>
                </a:solidFill>
              </a:rPr>
              <a:t>kütyü 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Walkman…?</a:t>
            </a:r>
            <a:endParaRPr lang="hu-HU" b="1" dirty="0">
              <a:solidFill>
                <a:srgbClr val="2E5369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06829"/>
            <a:ext cx="8915400" cy="4932608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 zenelejátszó a </a:t>
            </a:r>
            <a:r>
              <a:rPr lang="hu-HU" dirty="0" err="1">
                <a:solidFill>
                  <a:schemeClr val="tx1"/>
                </a:solidFill>
              </a:rPr>
              <a:t>Sony-nál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chemeClr val="tx1"/>
                </a:solidFill>
              </a:rPr>
              <a:t>Walkman</a:t>
            </a:r>
            <a:r>
              <a:rPr lang="hu-HU" dirty="0">
                <a:solidFill>
                  <a:schemeClr val="tx1"/>
                </a:solidFill>
              </a:rPr>
              <a:t> névre hallgat.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programban előadók, albumok, számok, mappák, eszközök és listák szerint rendezve tekinthetjük meg a dalokat, az opciók között pedig további zeneadatokat tölthetünk le, bekapcsolhatjuk a jobb hangzást biztosító </a:t>
            </a:r>
            <a:r>
              <a:rPr lang="hu-HU" dirty="0" err="1">
                <a:solidFill>
                  <a:schemeClr val="tx1"/>
                </a:solidFill>
              </a:rPr>
              <a:t>ClearAudio</a:t>
            </a:r>
            <a:r>
              <a:rPr lang="hu-HU" dirty="0">
                <a:solidFill>
                  <a:schemeClr val="tx1"/>
                </a:solidFill>
              </a:rPr>
              <a:t>+ </a:t>
            </a:r>
            <a:r>
              <a:rPr lang="hu-HU" dirty="0" smtClean="0">
                <a:solidFill>
                  <a:schemeClr val="tx1"/>
                </a:solidFill>
              </a:rPr>
              <a:t>technológiát.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dupla előlapi hangszórónak hála nagyon jól szól a telefon, nem csak hangos, hanem tiszta is, egyértelműen felsőkategóriás hangminőséget </a:t>
            </a:r>
            <a:r>
              <a:rPr lang="hu-HU" dirty="0" smtClean="0">
                <a:solidFill>
                  <a:schemeClr val="tx1"/>
                </a:solidFill>
              </a:rPr>
              <a:t>produkál </a:t>
            </a:r>
            <a:r>
              <a:rPr lang="hu-HU" dirty="0">
                <a:solidFill>
                  <a:schemeClr val="tx1"/>
                </a:solidFill>
              </a:rPr>
              <a:t>a készülék.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 err="1" smtClean="0">
                <a:solidFill>
                  <a:schemeClr val="tx1"/>
                </a:solidFill>
              </a:rPr>
              <a:t>FM-rádió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sem maradt ki, természetesen </a:t>
            </a:r>
            <a:r>
              <a:rPr lang="hu-HU" dirty="0" smtClean="0">
                <a:solidFill>
                  <a:schemeClr val="tx1"/>
                </a:solidFill>
              </a:rPr>
              <a:t>RDS-es </a:t>
            </a:r>
            <a:r>
              <a:rPr lang="hu-HU" dirty="0">
                <a:solidFill>
                  <a:schemeClr val="tx1"/>
                </a:solidFill>
              </a:rPr>
              <a:t>fülhallgató csatlakoztatása után a vételi erősség jó, számos csatornát eltárolhatunk a kedvencek között, és akár kihangosítva is használhatjuk.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9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Adatkommunikáció</a:t>
            </a:r>
            <a:endParaRPr lang="hu-HU" b="1" dirty="0">
              <a:solidFill>
                <a:srgbClr val="2E5369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25014"/>
            <a:ext cx="8915400" cy="4443211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Adatkommunikációs képességek terén aligha lehet olyan vágyunk, amit a Z3 </a:t>
            </a:r>
            <a:r>
              <a:rPr lang="hu-HU" dirty="0" err="1">
                <a:solidFill>
                  <a:schemeClr val="tx1"/>
                </a:solidFill>
              </a:rPr>
              <a:t>Compact</a:t>
            </a:r>
            <a:r>
              <a:rPr lang="hu-HU" dirty="0">
                <a:solidFill>
                  <a:schemeClr val="tx1"/>
                </a:solidFill>
              </a:rPr>
              <a:t> ne tudna teljesíteni.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O</a:t>
            </a:r>
            <a:r>
              <a:rPr lang="hu-HU" dirty="0" smtClean="0">
                <a:solidFill>
                  <a:schemeClr val="tx1"/>
                </a:solidFill>
              </a:rPr>
              <a:t>ptimális </a:t>
            </a:r>
            <a:r>
              <a:rPr lang="hu-HU" dirty="0">
                <a:solidFill>
                  <a:schemeClr val="tx1"/>
                </a:solidFill>
              </a:rPr>
              <a:t>esetben akár 150 </a:t>
            </a:r>
            <a:r>
              <a:rPr lang="hu-HU" dirty="0" err="1">
                <a:solidFill>
                  <a:schemeClr val="tx1"/>
                </a:solidFill>
              </a:rPr>
              <a:t>Mbps</a:t>
            </a:r>
            <a:r>
              <a:rPr lang="hu-HU" dirty="0">
                <a:solidFill>
                  <a:schemeClr val="tx1"/>
                </a:solidFill>
              </a:rPr>
              <a:t> letöltési sebességet érhetünk el, ha pedig még nincs megfelelő lefedettség az adott területen, akkor HSPA által nyújtott 42 </a:t>
            </a:r>
            <a:r>
              <a:rPr lang="hu-HU" dirty="0" err="1">
                <a:solidFill>
                  <a:schemeClr val="tx1"/>
                </a:solidFill>
              </a:rPr>
              <a:t>Mbps</a:t>
            </a:r>
            <a:r>
              <a:rPr lang="hu-HU" dirty="0">
                <a:solidFill>
                  <a:schemeClr val="tx1"/>
                </a:solidFill>
              </a:rPr>
              <a:t> le- és 5,76 </a:t>
            </a:r>
            <a:r>
              <a:rPr lang="hu-HU" dirty="0" err="1">
                <a:solidFill>
                  <a:schemeClr val="tx1"/>
                </a:solidFill>
              </a:rPr>
              <a:t>Mbps</a:t>
            </a:r>
            <a:r>
              <a:rPr lang="hu-HU" dirty="0">
                <a:solidFill>
                  <a:schemeClr val="tx1"/>
                </a:solidFill>
              </a:rPr>
              <a:t> feltöltéssel kell beérnünk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Híváskor </a:t>
            </a:r>
            <a:r>
              <a:rPr lang="hu-HU" dirty="0">
                <a:solidFill>
                  <a:schemeClr val="tx1"/>
                </a:solidFill>
              </a:rPr>
              <a:t>a hangminőség egyszerűen szuper, a hangerő kiváló, tökéletesen lehet hallani beszédpartnerünket, a zajszűrés pedig szintén hibátlanul működik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19706"/>
            <a:ext cx="8915400" cy="4391515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tx1"/>
                </a:solidFill>
              </a:rPr>
              <a:t>A burkolat alatt egy kétcsatornás 802.11a/b/g/n/</a:t>
            </a:r>
            <a:r>
              <a:rPr lang="hu-HU" dirty="0" err="1">
                <a:solidFill>
                  <a:schemeClr val="tx1"/>
                </a:solidFill>
              </a:rPr>
              <a:t>ac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WiFi</a:t>
            </a:r>
            <a:r>
              <a:rPr lang="hu-HU" dirty="0">
                <a:solidFill>
                  <a:schemeClr val="tx1"/>
                </a:solidFill>
              </a:rPr>
              <a:t> modul található még, emellett rendelkezésre áll a </a:t>
            </a:r>
            <a:r>
              <a:rPr lang="hu-HU" dirty="0" err="1">
                <a:solidFill>
                  <a:schemeClr val="tx1"/>
                </a:solidFill>
              </a:rPr>
              <a:t>Bluetooth</a:t>
            </a:r>
            <a:r>
              <a:rPr lang="hu-HU" dirty="0">
                <a:solidFill>
                  <a:schemeClr val="tx1"/>
                </a:solidFill>
              </a:rPr>
              <a:t> 4.0 és az NFC is.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Sokan nem ismerik még az </a:t>
            </a:r>
            <a:r>
              <a:rPr lang="hu-HU" dirty="0" err="1" smtClean="0">
                <a:solidFill>
                  <a:schemeClr val="tx1"/>
                </a:solidFill>
              </a:rPr>
              <a:t>NFC-t</a:t>
            </a:r>
            <a:r>
              <a:rPr lang="hu-HU" dirty="0" smtClean="0">
                <a:solidFill>
                  <a:schemeClr val="tx1"/>
                </a:solidFill>
              </a:rPr>
              <a:t>. Könnyen össze kapcsolódhatunk más </a:t>
            </a:r>
            <a:r>
              <a:rPr lang="hu-HU" dirty="0" err="1" smtClean="0">
                <a:solidFill>
                  <a:schemeClr val="tx1"/>
                </a:solidFill>
              </a:rPr>
              <a:t>mobilokkal</a:t>
            </a:r>
            <a:r>
              <a:rPr lang="hu-HU" dirty="0" smtClean="0">
                <a:solidFill>
                  <a:schemeClr val="tx1"/>
                </a:solidFill>
              </a:rPr>
              <a:t> ,vagy mondjuk elég ,ha  rárakjuk </a:t>
            </a:r>
            <a:r>
              <a:rPr lang="hu-HU" dirty="0">
                <a:solidFill>
                  <a:schemeClr val="tx1"/>
                </a:solidFill>
              </a:rPr>
              <a:t>vagy </a:t>
            </a:r>
            <a:r>
              <a:rPr lang="hu-HU" dirty="0" smtClean="0">
                <a:solidFill>
                  <a:schemeClr val="tx1"/>
                </a:solidFill>
              </a:rPr>
              <a:t>elhúzzuk a telefonunkat </a:t>
            </a:r>
            <a:r>
              <a:rPr lang="hu-HU" dirty="0">
                <a:solidFill>
                  <a:schemeClr val="tx1"/>
                </a:solidFill>
              </a:rPr>
              <a:t>egy felprogramozott NFC matrica </a:t>
            </a:r>
            <a:r>
              <a:rPr lang="hu-HU" dirty="0" smtClean="0">
                <a:solidFill>
                  <a:schemeClr val="tx1"/>
                </a:solidFill>
              </a:rPr>
              <a:t>előtt, és a </a:t>
            </a:r>
            <a:r>
              <a:rPr lang="hu-HU" dirty="0">
                <a:solidFill>
                  <a:schemeClr val="tx1"/>
                </a:solidFill>
              </a:rPr>
              <a:t>kapcsolat hatására </a:t>
            </a:r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 err="1" smtClean="0">
                <a:solidFill>
                  <a:schemeClr val="tx1"/>
                </a:solidFill>
              </a:rPr>
              <a:t>okostelefon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rákapcsolódik az irodai </a:t>
            </a:r>
            <a:r>
              <a:rPr lang="hu-HU" dirty="0" err="1">
                <a:solidFill>
                  <a:schemeClr val="tx1"/>
                </a:solidFill>
              </a:rPr>
              <a:t>WiFi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hálózatra</a:t>
            </a:r>
            <a:r>
              <a:rPr lang="hu-HU" dirty="0">
                <a:solidFill>
                  <a:schemeClr val="tx1"/>
                </a:solidFill>
              </a:rPr>
              <a:t>, felhangosítja magát, kikapcsolja a </a:t>
            </a:r>
            <a:r>
              <a:rPr lang="hu-HU" dirty="0" smtClean="0">
                <a:solidFill>
                  <a:schemeClr val="tx1"/>
                </a:solidFill>
              </a:rPr>
              <a:t>rezgő módot. (személyes beállítások szerint)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microUSB</a:t>
            </a:r>
            <a:r>
              <a:rPr lang="hu-HU" dirty="0">
                <a:solidFill>
                  <a:schemeClr val="tx1"/>
                </a:solidFill>
              </a:rPr>
              <a:t> csatlakozó 2.0-s, </a:t>
            </a:r>
            <a:r>
              <a:rPr lang="hu-HU" dirty="0" err="1">
                <a:solidFill>
                  <a:schemeClr val="tx1"/>
                </a:solidFill>
              </a:rPr>
              <a:t>USB-OTG-képes</a:t>
            </a:r>
            <a:r>
              <a:rPr lang="hu-HU" dirty="0">
                <a:solidFill>
                  <a:schemeClr val="tx1"/>
                </a:solidFill>
              </a:rPr>
              <a:t>, így külső eszközöket is tudunk akár a telefonhoz kapcsolni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 A Sony továbbra sem rendelkezik saját böngészővel, telefonjain, így aztán a Z3 </a:t>
            </a:r>
            <a:r>
              <a:rPr lang="hu-HU" dirty="0" err="1">
                <a:solidFill>
                  <a:schemeClr val="tx1"/>
                </a:solidFill>
              </a:rPr>
              <a:t>Compacton</a:t>
            </a:r>
            <a:r>
              <a:rPr lang="hu-HU" dirty="0">
                <a:solidFill>
                  <a:schemeClr val="tx1"/>
                </a:solidFill>
              </a:rPr>
              <a:t> is, a </a:t>
            </a:r>
            <a:r>
              <a:rPr lang="hu-HU" dirty="0" err="1">
                <a:solidFill>
                  <a:schemeClr val="tx1"/>
                </a:solidFill>
              </a:rPr>
              <a:t>Chrome-ot</a:t>
            </a:r>
            <a:r>
              <a:rPr lang="hu-HU" dirty="0">
                <a:solidFill>
                  <a:schemeClr val="tx1"/>
                </a:solidFill>
              </a:rPr>
              <a:t> tudjuk igénybe venni.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2E5369"/>
                </a:solidFill>
              </a:rPr>
              <a:t>A</a:t>
            </a:r>
            <a:r>
              <a:rPr lang="hu-HU" b="1" dirty="0" smtClean="0">
                <a:solidFill>
                  <a:srgbClr val="2E5369"/>
                </a:solidFill>
              </a:rPr>
              <a:t>kkumulátor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48496"/>
            <a:ext cx="8915400" cy="4816698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 hátlap alá szerelt 2600 </a:t>
            </a:r>
            <a:r>
              <a:rPr lang="hu-HU" dirty="0" err="1">
                <a:solidFill>
                  <a:schemeClr val="tx1"/>
                </a:solidFill>
              </a:rPr>
              <a:t>mAh</a:t>
            </a:r>
            <a:r>
              <a:rPr lang="hu-HU" dirty="0">
                <a:solidFill>
                  <a:schemeClr val="tx1"/>
                </a:solidFill>
              </a:rPr>
              <a:t> kapacitású akkumulátor a telefon egyik legnagyobb erénye, jelentős fejlődés ez az elődmodellhez képest. A gyári adatok szerint akár 14 óráig is cseveghetünk egy </a:t>
            </a:r>
            <a:r>
              <a:rPr lang="hu-HU" dirty="0" smtClean="0">
                <a:solidFill>
                  <a:schemeClr val="tx1"/>
                </a:solidFill>
              </a:rPr>
              <a:t>feltöltéssel. 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Közepes nyomkodással </a:t>
            </a:r>
            <a:r>
              <a:rPr lang="hu-HU" dirty="0">
                <a:solidFill>
                  <a:schemeClr val="tx1"/>
                </a:solidFill>
              </a:rPr>
              <a:t>teli </a:t>
            </a:r>
            <a:r>
              <a:rPr lang="hu-HU" dirty="0" smtClean="0">
                <a:solidFill>
                  <a:schemeClr val="tx1"/>
                </a:solidFill>
              </a:rPr>
              <a:t>időszakban </a:t>
            </a:r>
            <a:r>
              <a:rPr lang="hu-HU" dirty="0">
                <a:solidFill>
                  <a:schemeClr val="tx1"/>
                </a:solidFill>
              </a:rPr>
              <a:t>két </a:t>
            </a:r>
            <a:r>
              <a:rPr lang="hu-HU" dirty="0" smtClean="0">
                <a:solidFill>
                  <a:schemeClr val="tx1"/>
                </a:solidFill>
              </a:rPr>
              <a:t>napot is kibír </a:t>
            </a:r>
            <a:r>
              <a:rPr lang="hu-HU" dirty="0">
                <a:solidFill>
                  <a:schemeClr val="tx1"/>
                </a:solidFill>
              </a:rPr>
              <a:t>a telefon, ha pedig az energiagazdálkodási módokat jól beállítjuk, akkor még ez az eredmény is túlszárnyalható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Az Ultra STAMINA üzemmódban például csak az alapfunkciók aktiválódnak, így az utolsó tíz százalékkal esetenként sokkal tovább húzhatjuk.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 flipH="1">
            <a:off x="1983346" y="1545465"/>
            <a:ext cx="9375820" cy="5028663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>
                <a:solidFill>
                  <a:schemeClr val="tx1"/>
                </a:solidFill>
              </a:rPr>
              <a:t>Nekem nem igazán tetszenek a </a:t>
            </a:r>
            <a:r>
              <a:rPr lang="hu-HU" dirty="0">
                <a:solidFill>
                  <a:schemeClr val="tx1"/>
                </a:solidFill>
              </a:rPr>
              <a:t>mai </a:t>
            </a:r>
            <a:r>
              <a:rPr lang="hu-HU" dirty="0" smtClean="0">
                <a:solidFill>
                  <a:schemeClr val="tx1"/>
                </a:solidFill>
              </a:rPr>
              <a:t>tepsi telefonok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smtClean="0">
                <a:solidFill>
                  <a:schemeClr val="tx1"/>
                </a:solidFill>
              </a:rPr>
              <a:t>bár nagyon sok ismerősöm jobban </a:t>
            </a:r>
            <a:r>
              <a:rPr lang="hu-HU" dirty="0">
                <a:solidFill>
                  <a:schemeClr val="tx1"/>
                </a:solidFill>
              </a:rPr>
              <a:t>ki </a:t>
            </a:r>
            <a:r>
              <a:rPr lang="hu-HU" dirty="0" smtClean="0">
                <a:solidFill>
                  <a:schemeClr val="tx1"/>
                </a:solidFill>
              </a:rPr>
              <a:t>tudja </a:t>
            </a:r>
            <a:r>
              <a:rPr lang="hu-HU" dirty="0">
                <a:solidFill>
                  <a:schemeClr val="tx1"/>
                </a:solidFill>
              </a:rPr>
              <a:t>élni </a:t>
            </a:r>
            <a:r>
              <a:rPr lang="hu-HU" dirty="0" smtClean="0">
                <a:solidFill>
                  <a:schemeClr val="tx1"/>
                </a:solidFill>
              </a:rPr>
              <a:t>magát </a:t>
            </a:r>
            <a:r>
              <a:rPr lang="hu-HU" dirty="0">
                <a:solidFill>
                  <a:schemeClr val="tx1"/>
                </a:solidFill>
              </a:rPr>
              <a:t>ezeken a </a:t>
            </a:r>
            <a:r>
              <a:rPr lang="hu-HU" dirty="0" smtClean="0">
                <a:solidFill>
                  <a:schemeClr val="tx1"/>
                </a:solidFill>
              </a:rPr>
              <a:t>készülékeken, de azért akadnak még hozzám hasonló emberek is, </a:t>
            </a:r>
            <a:r>
              <a:rPr lang="hu-HU" dirty="0">
                <a:solidFill>
                  <a:schemeClr val="tx1"/>
                </a:solidFill>
              </a:rPr>
              <a:t>akik inkább valami </a:t>
            </a:r>
            <a:r>
              <a:rPr lang="hu-HU" dirty="0" smtClean="0">
                <a:solidFill>
                  <a:schemeClr val="tx1"/>
                </a:solidFill>
              </a:rPr>
              <a:t>kisebb </a:t>
            </a:r>
            <a:r>
              <a:rPr lang="hu-HU" dirty="0">
                <a:solidFill>
                  <a:schemeClr val="tx1"/>
                </a:solidFill>
              </a:rPr>
              <a:t>kütyüre vágynak, ám ettől még nem feltétlenül szeretnének elesni a csúcskategóriás eszközökben lévő </a:t>
            </a:r>
            <a:r>
              <a:rPr lang="hu-HU" dirty="0" smtClean="0">
                <a:solidFill>
                  <a:schemeClr val="tx1"/>
                </a:solidFill>
              </a:rPr>
              <a:t>hardvertől</a:t>
            </a:r>
            <a:r>
              <a:rPr lang="hu-HU" dirty="0">
                <a:solidFill>
                  <a:schemeClr val="tx1"/>
                </a:solidFill>
              </a:rPr>
              <a:t>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Szerencsénkre </a:t>
            </a:r>
            <a:r>
              <a:rPr lang="hu-HU" dirty="0">
                <a:solidFill>
                  <a:schemeClr val="tx1"/>
                </a:solidFill>
              </a:rPr>
              <a:t>kialakultak  a "mini" névtoldalékot kapó </a:t>
            </a:r>
            <a:r>
              <a:rPr lang="hu-HU" dirty="0" smtClean="0">
                <a:solidFill>
                  <a:schemeClr val="tx1"/>
                </a:solidFill>
              </a:rPr>
              <a:t>mobiltelefonok.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Ezeknek </a:t>
            </a:r>
            <a:r>
              <a:rPr lang="hu-HU" dirty="0">
                <a:solidFill>
                  <a:schemeClr val="tx1"/>
                </a:solidFill>
              </a:rPr>
              <a:t>a telefonoknak a többsége messze nem érte el </a:t>
            </a:r>
            <a:r>
              <a:rPr lang="hu-HU" dirty="0" smtClean="0">
                <a:solidFill>
                  <a:schemeClr val="tx1"/>
                </a:solidFill>
              </a:rPr>
              <a:t>a nagyobb méretű telefonok </a:t>
            </a:r>
            <a:r>
              <a:rPr lang="hu-HU" dirty="0">
                <a:solidFill>
                  <a:schemeClr val="tx1"/>
                </a:solidFill>
              </a:rPr>
              <a:t>teljesítményét, egészen addig, míg a Sony ki nem adta a</a:t>
            </a:r>
            <a:r>
              <a:rPr lang="hu-HU" dirty="0"/>
              <a:t> 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u="sng" dirty="0" smtClean="0">
                <a:solidFill>
                  <a:srgbClr val="2E5369"/>
                </a:solidFill>
              </a:rPr>
              <a:t>Z1 </a:t>
            </a:r>
            <a:r>
              <a:rPr lang="hu-HU" b="1" u="sng" dirty="0" err="1">
                <a:solidFill>
                  <a:srgbClr val="2E5369"/>
                </a:solidFill>
              </a:rPr>
              <a:t>Compactot</a:t>
            </a:r>
            <a:r>
              <a:rPr lang="hu-HU" dirty="0">
                <a:solidFill>
                  <a:schemeClr val="tx1"/>
                </a:solidFill>
              </a:rPr>
              <a:t>, mellyel aztán elég nagyot robbantott, végre az erő és a kompakt méret egy eszközben tömörült.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A</a:t>
            </a:r>
            <a:r>
              <a:rPr lang="hu-HU" dirty="0">
                <a:solidFill>
                  <a:schemeClr val="tx1"/>
                </a:solidFill>
              </a:rPr>
              <a:t>z</a:t>
            </a:r>
            <a:r>
              <a:rPr lang="hu-HU" dirty="0" smtClean="0"/>
              <a:t> </a:t>
            </a:r>
            <a:r>
              <a:rPr lang="hu-HU" b="1" u="sng" dirty="0" err="1">
                <a:solidFill>
                  <a:srgbClr val="2E5369"/>
                </a:solidFill>
              </a:rPr>
              <a:t>Xperia</a:t>
            </a:r>
            <a:r>
              <a:rPr lang="hu-HU" b="1" u="sng" dirty="0">
                <a:solidFill>
                  <a:srgbClr val="2E5369"/>
                </a:solidFill>
              </a:rPr>
              <a:t> Z2</a:t>
            </a:r>
            <a:r>
              <a:rPr lang="hu-HU" dirty="0">
                <a:solidFill>
                  <a:schemeClr val="tx1"/>
                </a:solidFill>
              </a:rPr>
              <a:t>-nek nem volt kistestvére, a</a:t>
            </a:r>
            <a:r>
              <a:rPr lang="hu-HU" dirty="0"/>
              <a:t> </a:t>
            </a:r>
            <a:r>
              <a:rPr lang="hu-HU" b="1" u="sng" dirty="0">
                <a:solidFill>
                  <a:srgbClr val="2E5369"/>
                </a:solidFill>
              </a:rPr>
              <a:t>Z3</a:t>
            </a:r>
            <a:r>
              <a:rPr lang="hu-HU" dirty="0">
                <a:solidFill>
                  <a:schemeClr val="tx1"/>
                </a:solidFill>
              </a:rPr>
              <a:t>-nak viszont lett, méghozzá az elődhöz </a:t>
            </a:r>
            <a:r>
              <a:rPr lang="hu-HU" dirty="0" smtClean="0">
                <a:solidFill>
                  <a:schemeClr val="tx1"/>
                </a:solidFill>
              </a:rPr>
              <a:t>hasonló,</a:t>
            </a:r>
            <a:r>
              <a:rPr lang="hu-HU" dirty="0"/>
              <a:t> </a:t>
            </a:r>
            <a:r>
              <a:rPr lang="hu-HU" b="1" u="sng" dirty="0" smtClean="0">
                <a:solidFill>
                  <a:srgbClr val="2E5369"/>
                </a:solidFill>
              </a:rPr>
              <a:t>Z3 </a:t>
            </a:r>
            <a:r>
              <a:rPr lang="hu-HU" b="1" u="sng" dirty="0" err="1">
                <a:solidFill>
                  <a:srgbClr val="2E5369"/>
                </a:solidFill>
              </a:rPr>
              <a:t>Compact</a:t>
            </a:r>
            <a:r>
              <a:rPr lang="hu-HU" b="1" u="sng" dirty="0">
                <a:solidFill>
                  <a:srgbClr val="2E5369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megnevezéssel</a:t>
            </a:r>
            <a:r>
              <a:rPr lang="hu-HU" dirty="0">
                <a:solidFill>
                  <a:schemeClr val="tx1"/>
                </a:solidFill>
              </a:rPr>
              <a:t>.</a:t>
            </a:r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2215412" y="759853"/>
            <a:ext cx="8911687" cy="1158025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Kisebb, de nem rosszabb…</a:t>
            </a:r>
            <a:endParaRPr lang="hu-HU" b="1" dirty="0">
              <a:solidFill>
                <a:srgbClr val="2E536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5166" y="1249251"/>
            <a:ext cx="9486901" cy="5383369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Mire jó az NFC?</a:t>
            </a: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Hány megapixeles a kamera?</a:t>
            </a: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Melyik a mobil azon fontos tulajdonsága,ami a hozzá hasonlóknál nem figyelhető meg?</a:t>
            </a: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Hány óráig telefonálhatunk egy feltöltéssel?</a:t>
            </a: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Mi a Walkman?</a:t>
            </a:r>
          </a:p>
          <a:p>
            <a:endParaRPr lang="hu-HU" sz="2000" dirty="0" smtClean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Hány gigabájt a belső tárhely </a:t>
            </a:r>
            <a:r>
              <a:rPr lang="hu-HU" sz="2000" dirty="0" smtClean="0">
                <a:solidFill>
                  <a:schemeClr val="tx1"/>
                </a:solidFill>
              </a:rPr>
              <a:t>végleges mérete?</a:t>
            </a:r>
          </a:p>
          <a:p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Jó választás a Sony </a:t>
            </a:r>
            <a:r>
              <a:rPr lang="hu-HU" sz="2000" dirty="0" err="1" smtClean="0">
                <a:solidFill>
                  <a:schemeClr val="tx1"/>
                </a:solidFill>
              </a:rPr>
              <a:t>Xperia</a:t>
            </a:r>
            <a:r>
              <a:rPr lang="hu-HU" sz="2000" dirty="0" smtClean="0">
                <a:solidFill>
                  <a:schemeClr val="tx1"/>
                </a:solidFill>
              </a:rPr>
              <a:t> Z3 </a:t>
            </a:r>
            <a:r>
              <a:rPr lang="hu-HU" sz="2000" dirty="0" err="1" smtClean="0">
                <a:solidFill>
                  <a:schemeClr val="tx1"/>
                </a:solidFill>
              </a:rPr>
              <a:t>Compact</a:t>
            </a:r>
            <a:r>
              <a:rPr lang="hu-HU" sz="2000" dirty="0" smtClean="0">
                <a:solidFill>
                  <a:schemeClr val="tx1"/>
                </a:solidFill>
              </a:rPr>
              <a:t>?</a:t>
            </a:r>
          </a:p>
          <a:p>
            <a:endParaRPr lang="hu-HU" sz="2200" dirty="0">
              <a:solidFill>
                <a:schemeClr val="tx1"/>
              </a:solidFill>
            </a:endParaRPr>
          </a:p>
          <a:p>
            <a:endParaRPr lang="hu-HU" sz="2200" dirty="0" smtClean="0">
              <a:solidFill>
                <a:schemeClr val="tx1"/>
              </a:solidFill>
            </a:endParaRPr>
          </a:p>
          <a:p>
            <a:endParaRPr lang="hu-HU" sz="2200" dirty="0" smtClean="0">
              <a:solidFill>
                <a:schemeClr val="tx1"/>
              </a:solidFill>
            </a:endParaRP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Kérdések</a:t>
            </a:r>
            <a:br>
              <a:rPr lang="hu-HU" b="1" dirty="0" smtClean="0">
                <a:solidFill>
                  <a:srgbClr val="2E5369"/>
                </a:solidFill>
              </a:rPr>
            </a:br>
            <a:endParaRPr lang="hu-HU" b="1" dirty="0">
              <a:solidFill>
                <a:srgbClr val="2E53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Felhasznált irodalom</a:t>
            </a:r>
            <a:endParaRPr lang="hu-HU" b="1" dirty="0">
              <a:solidFill>
                <a:srgbClr val="2E5369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19707"/>
            <a:ext cx="8915400" cy="5048517"/>
          </a:xfrm>
        </p:spPr>
        <p:txBody>
          <a:bodyPr>
            <a:normAutofit/>
          </a:bodyPr>
          <a:lstStyle/>
          <a:p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www.sonymobile.com/hu/products/phones/xperia-z3-compact/</a:t>
            </a:r>
            <a:r>
              <a:rPr lang="hu-HU" dirty="0" smtClean="0"/>
              <a:t> 2015.01.03 14:55</a:t>
            </a:r>
          </a:p>
          <a:p>
            <a:endParaRPr lang="hu-HU" dirty="0" smtClean="0">
              <a:hlinkClick r:id="rId3"/>
            </a:endParaRPr>
          </a:p>
          <a:p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sonycenter.hu/z3-z3compact </a:t>
            </a:r>
            <a:r>
              <a:rPr lang="hu-HU" dirty="0" smtClean="0"/>
              <a:t> 2015.01.03 17:40</a:t>
            </a:r>
          </a:p>
          <a:p>
            <a:endParaRPr lang="hu-HU" dirty="0">
              <a:hlinkClick r:id="rId3"/>
            </a:endParaRPr>
          </a:p>
          <a:p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mobilport.hir24.hu/tesztek/2014/09/18/torpe-orias-teszten-az-xperia-z3-compact/ </a:t>
            </a:r>
            <a:r>
              <a:rPr lang="hu-HU" dirty="0" smtClean="0"/>
              <a:t>2015.01.04 13:38</a:t>
            </a:r>
          </a:p>
          <a:p>
            <a:endParaRPr lang="hu-HU" dirty="0">
              <a:hlinkClick r:id="rId3"/>
            </a:endParaRPr>
          </a:p>
          <a:p>
            <a:r>
              <a:rPr lang="hu-HU" dirty="0" smtClean="0">
                <a:hlinkClick r:id="rId3"/>
              </a:rPr>
              <a:t>http</a:t>
            </a:r>
            <a:r>
              <a:rPr lang="hu-HU" dirty="0">
                <a:hlinkClick r:id="rId3"/>
              </a:rPr>
              <a:t>://</a:t>
            </a:r>
            <a:r>
              <a:rPr lang="hu-HU" dirty="0" smtClean="0">
                <a:hlinkClick r:id="rId3"/>
              </a:rPr>
              <a:t>mobilarena.hu/teszt/sony_xperia_z3_compact_jo_hogy_kompakt/hardver_szoftver.html</a:t>
            </a:r>
            <a:r>
              <a:rPr lang="hu-HU" dirty="0" smtClean="0"/>
              <a:t>  2015.01.04 15:50</a:t>
            </a:r>
          </a:p>
          <a:p>
            <a:endParaRPr lang="hu-HU" dirty="0" smtClean="0"/>
          </a:p>
          <a:p>
            <a:r>
              <a:rPr lang="hu-HU" dirty="0">
                <a:hlinkClick r:id="rId4"/>
              </a:rPr>
              <a:t>http://</a:t>
            </a:r>
            <a:r>
              <a:rPr lang="hu-HU" dirty="0" smtClean="0">
                <a:hlinkClick r:id="rId4"/>
              </a:rPr>
              <a:t>www.nfcmatrica.eu/mire-jo-az-nfc</a:t>
            </a:r>
            <a:r>
              <a:rPr lang="hu-HU" dirty="0" smtClean="0"/>
              <a:t> 2015.01.04 16:12</a:t>
            </a:r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3224" y="57259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 smtClean="0">
                <a:solidFill>
                  <a:srgbClr val="2E5369"/>
                </a:solidFill>
              </a:rPr>
              <a:t>Sony </a:t>
            </a:r>
            <a:r>
              <a:rPr lang="hu-HU" sz="5400" b="1" dirty="0" err="1">
                <a:solidFill>
                  <a:srgbClr val="2E5369"/>
                </a:solidFill>
              </a:rPr>
              <a:t>Xperia</a:t>
            </a:r>
            <a:r>
              <a:rPr lang="hu-HU" sz="5400" b="1" dirty="0">
                <a:solidFill>
                  <a:srgbClr val="2E5369"/>
                </a:solidFill>
              </a:rPr>
              <a:t> Z3 </a:t>
            </a:r>
            <a:r>
              <a:rPr lang="hu-HU" sz="5400" b="1" dirty="0" err="1">
                <a:solidFill>
                  <a:srgbClr val="2E5369"/>
                </a:solidFill>
              </a:rPr>
              <a:t>Compact</a:t>
            </a:r>
            <a:endParaRPr lang="hu-HU" sz="5400" dirty="0">
              <a:solidFill>
                <a:srgbClr val="2E5369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3224" y="1622739"/>
            <a:ext cx="8915400" cy="4790940"/>
          </a:xfrm>
        </p:spPr>
        <p:txBody>
          <a:bodyPr>
            <a:normAutofit/>
          </a:bodyPr>
          <a:lstStyle/>
          <a:p>
            <a:r>
              <a:rPr lang="hu-HU" sz="2400" b="1" dirty="0"/>
              <a:t>Külső</a:t>
            </a:r>
            <a:r>
              <a:rPr lang="hu-HU" sz="2400" b="1" dirty="0" smtClean="0"/>
              <a:t>: </a:t>
            </a:r>
            <a:br>
              <a:rPr lang="hu-HU" sz="2400" b="1" dirty="0" smtClean="0"/>
            </a:br>
            <a:r>
              <a:rPr lang="hu-HU" dirty="0" smtClean="0"/>
              <a:t>Magán </a:t>
            </a:r>
            <a:r>
              <a:rPr lang="hu-HU" dirty="0"/>
              <a:t>hordozza a Sony </a:t>
            </a:r>
            <a:r>
              <a:rPr lang="hu-HU" dirty="0" smtClean="0"/>
              <a:t>eszközök </a:t>
            </a:r>
            <a:r>
              <a:rPr lang="hu-HU" dirty="0"/>
              <a:t>formavilágát</a:t>
            </a:r>
            <a:r>
              <a:rPr lang="hu-HU" dirty="0" smtClean="0"/>
              <a:t>: - </a:t>
            </a:r>
            <a:r>
              <a:rPr lang="hu-HU" dirty="0"/>
              <a:t>szögletes kialakítás</a:t>
            </a:r>
            <a:br>
              <a:rPr lang="hu-HU" dirty="0"/>
            </a:br>
            <a:r>
              <a:rPr lang="hu-HU" dirty="0"/>
              <a:t>                                                       </a:t>
            </a:r>
            <a:r>
              <a:rPr lang="hu-HU" dirty="0" smtClean="0"/>
              <a:t>  			          - </a:t>
            </a:r>
            <a:r>
              <a:rPr lang="hu-HU" dirty="0"/>
              <a:t>íves oldalak</a:t>
            </a:r>
            <a:br>
              <a:rPr lang="hu-HU" dirty="0"/>
            </a:br>
            <a:r>
              <a:rPr lang="hu-HU" dirty="0"/>
              <a:t>                                                      </a:t>
            </a:r>
            <a:r>
              <a:rPr lang="hu-HU" dirty="0" smtClean="0"/>
              <a:t>   			          - </a:t>
            </a:r>
            <a:r>
              <a:rPr lang="hu-HU" dirty="0"/>
              <a:t>megkapó küllem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Némi </a:t>
            </a:r>
            <a:r>
              <a:rPr lang="hu-HU" dirty="0"/>
              <a:t>csalódás érheti majd a felhasználót, mert a keret nem fémből, hanem valamiféle átlátszó műanyagból készült.</a:t>
            </a:r>
            <a:br>
              <a:rPr lang="hu-HU" dirty="0"/>
            </a:br>
            <a:r>
              <a:rPr lang="hu-HU" dirty="0"/>
              <a:t>A karcálló üveg előlap </a:t>
            </a:r>
            <a:r>
              <a:rPr lang="hu-HU" b="1" dirty="0">
                <a:solidFill>
                  <a:srgbClr val="2E5369"/>
                </a:solidFill>
              </a:rPr>
              <a:t>(4,6 hüvelyk</a:t>
            </a:r>
            <a:r>
              <a:rPr lang="hu-HU" b="1" dirty="0" smtClean="0">
                <a:solidFill>
                  <a:srgbClr val="2E5369"/>
                </a:solidFill>
              </a:rPr>
              <a:t>)</a:t>
            </a:r>
            <a:r>
              <a:rPr lang="hu-HU" b="1" dirty="0"/>
              <a:t>,</a:t>
            </a:r>
            <a:r>
              <a:rPr lang="hu-HU" b="1" dirty="0" smtClean="0"/>
              <a:t> </a:t>
            </a:r>
            <a:r>
              <a:rPr lang="hu-HU" dirty="0"/>
              <a:t>és az üveg hátlap mindenesetre már vigasztalóbb, mint a hibátlan összeszerelési minőség is. 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A felbontás ugyan maradt 720 x 1280 pixel, ám még így is kiválónak mondható az IPS-LCD </a:t>
            </a:r>
            <a:r>
              <a:rPr lang="hu-HU" dirty="0" smtClean="0"/>
              <a:t>képernyő.</a:t>
            </a:r>
          </a:p>
          <a:p>
            <a:endParaRPr lang="hu-HU" dirty="0" smtClean="0"/>
          </a:p>
          <a:p>
            <a:r>
              <a:rPr lang="hu-HU" dirty="0" smtClean="0"/>
              <a:t>A képsűrűség 319 </a:t>
            </a:r>
            <a:r>
              <a:rPr lang="hu-HU" dirty="0"/>
              <a:t>pixel / inch 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Elrendezés</a:t>
            </a:r>
            <a:endParaRPr lang="hu-HU" b="1" dirty="0">
              <a:solidFill>
                <a:srgbClr val="2E5369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4533183"/>
          </a:xfrm>
        </p:spPr>
        <p:txBody>
          <a:bodyPr/>
          <a:lstStyle/>
          <a:p>
            <a:r>
              <a:rPr lang="hu-HU" sz="2000" b="1" dirty="0" smtClean="0"/>
              <a:t>Előlap 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 smtClean="0">
                <a:solidFill>
                  <a:schemeClr val="tx1"/>
                </a:solidFill>
              </a:rPr>
              <a:t>A képernyő felett:</a:t>
            </a:r>
            <a:endParaRPr lang="hu-HU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/>
                </a:solidFill>
              </a:rPr>
              <a:t>Baloldalt </a:t>
            </a:r>
            <a:r>
              <a:rPr lang="hu-HU" sz="1800" dirty="0">
                <a:solidFill>
                  <a:schemeClr val="tx1"/>
                </a:solidFill>
              </a:rPr>
              <a:t>a fény- és távolságérzékelők és az értesítő </a:t>
            </a:r>
            <a:r>
              <a:rPr lang="hu-HU" sz="1800" dirty="0" err="1" smtClean="0">
                <a:solidFill>
                  <a:schemeClr val="tx1"/>
                </a:solidFill>
              </a:rPr>
              <a:t>led</a:t>
            </a:r>
            <a:r>
              <a:rPr lang="hu-HU" sz="1800" dirty="0" smtClean="0">
                <a:solidFill>
                  <a:schemeClr val="tx1"/>
                </a:solidFill>
              </a:rPr>
              <a:t> található.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/>
                </a:solidFill>
              </a:rPr>
              <a:t>Középen a beszéd- és a normál hangszóró.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/>
                </a:solidFill>
              </a:rPr>
              <a:t>Jobbra a </a:t>
            </a:r>
            <a:r>
              <a:rPr lang="hu-HU" sz="1800" dirty="0">
                <a:solidFill>
                  <a:schemeClr val="tx1"/>
                </a:solidFill>
              </a:rPr>
              <a:t>2,</a:t>
            </a:r>
            <a:r>
              <a:rPr lang="hu-HU" sz="1800" dirty="0" err="1">
                <a:solidFill>
                  <a:schemeClr val="tx1"/>
                </a:solidFill>
              </a:rPr>
              <a:t>2</a:t>
            </a:r>
            <a:r>
              <a:rPr lang="hu-HU" sz="1800" dirty="0">
                <a:solidFill>
                  <a:schemeClr val="tx1"/>
                </a:solidFill>
              </a:rPr>
              <a:t> megapixeles előlapi kamera </a:t>
            </a:r>
            <a:r>
              <a:rPr lang="hu-HU" sz="1800" dirty="0" smtClean="0">
                <a:solidFill>
                  <a:schemeClr val="tx1"/>
                </a:solidFill>
              </a:rPr>
              <a:t>található.</a:t>
            </a:r>
            <a:r>
              <a:rPr lang="hu-HU" sz="1800" dirty="0">
                <a:solidFill>
                  <a:schemeClr val="tx1"/>
                </a:solidFill>
              </a:rPr>
              <a:t/>
            </a:r>
            <a:br>
              <a:rPr lang="hu-HU" sz="1800" dirty="0">
                <a:solidFill>
                  <a:schemeClr val="tx1"/>
                </a:solidFill>
              </a:rPr>
            </a:br>
            <a:endParaRPr lang="hu-HU" sz="1800" dirty="0" smtClean="0">
              <a:solidFill>
                <a:schemeClr val="tx1"/>
              </a:solidFill>
            </a:endParaRPr>
          </a:p>
          <a:p>
            <a:pPr marL="285750" lvl="1">
              <a:buFont typeface="Wingdings" panose="05000000000000000000" pitchFamily="2" charset="2"/>
              <a:buChar char="v"/>
            </a:pPr>
            <a:r>
              <a:rPr lang="hu-HU" sz="2000" dirty="0">
                <a:solidFill>
                  <a:schemeClr val="tx1"/>
                </a:solidFill>
              </a:rPr>
              <a:t>Az alsó </a:t>
            </a:r>
            <a:r>
              <a:rPr lang="hu-HU" sz="2000" dirty="0" smtClean="0">
                <a:solidFill>
                  <a:schemeClr val="tx1"/>
                </a:solidFill>
              </a:rPr>
              <a:t>részen:</a:t>
            </a:r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hu-HU" sz="1800" dirty="0" smtClean="0">
                <a:solidFill>
                  <a:schemeClr val="tx1"/>
                </a:solidFill>
              </a:rPr>
              <a:t>A hangszóró </a:t>
            </a:r>
            <a:r>
              <a:rPr lang="hu-HU" sz="1800" dirty="0">
                <a:solidFill>
                  <a:schemeClr val="tx1"/>
                </a:solidFill>
              </a:rPr>
              <a:t>másik </a:t>
            </a:r>
            <a:r>
              <a:rPr lang="hu-HU" sz="1800" dirty="0" smtClean="0">
                <a:solidFill>
                  <a:schemeClr val="tx1"/>
                </a:solidFill>
              </a:rPr>
              <a:t>párja, </a:t>
            </a:r>
            <a:r>
              <a:rPr lang="hu-HU" sz="1800" dirty="0">
                <a:solidFill>
                  <a:schemeClr val="tx1"/>
                </a:solidFill>
              </a:rPr>
              <a:t>vagyis ezáltal biztosított a sztereó </a:t>
            </a:r>
            <a:r>
              <a:rPr lang="hu-HU" sz="1800" dirty="0" smtClean="0">
                <a:solidFill>
                  <a:schemeClr val="tx1"/>
                </a:solidFill>
              </a:rPr>
              <a:t>hangzás.</a:t>
            </a:r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hu-HU" sz="1800" smtClean="0">
                <a:solidFill>
                  <a:schemeClr val="tx1"/>
                </a:solidFill>
              </a:rPr>
              <a:t>Érintés érzékeny </a:t>
            </a:r>
            <a:r>
              <a:rPr lang="hu-HU" sz="1800" dirty="0">
                <a:solidFill>
                  <a:schemeClr val="tx1"/>
                </a:solidFill>
              </a:rPr>
              <a:t>vagy fizikai vezérlőgombok már régóta nem találhatók a Sony eszközein.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7741" y="643944"/>
            <a:ext cx="9495508" cy="6014433"/>
          </a:xfrm>
        </p:spPr>
        <p:txBody>
          <a:bodyPr>
            <a:normAutofit fontScale="92500" lnSpcReduction="20000"/>
          </a:bodyPr>
          <a:lstStyle/>
          <a:p>
            <a:r>
              <a:rPr lang="hu-HU" sz="2200" b="1" dirty="0" smtClean="0"/>
              <a:t>Hátlap: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20,7 </a:t>
            </a:r>
            <a:r>
              <a:rPr lang="hu-HU" sz="1900" dirty="0">
                <a:solidFill>
                  <a:schemeClr val="tx1"/>
                </a:solidFill>
              </a:rPr>
              <a:t>megapixeles kamera és </a:t>
            </a:r>
            <a:r>
              <a:rPr lang="hu-HU" sz="1900" dirty="0" smtClean="0">
                <a:solidFill>
                  <a:schemeClr val="tx1"/>
                </a:solidFill>
              </a:rPr>
              <a:t>a </a:t>
            </a:r>
            <a:r>
              <a:rPr lang="hu-HU" sz="1900" dirty="0">
                <a:solidFill>
                  <a:schemeClr val="tx1"/>
                </a:solidFill>
              </a:rPr>
              <a:t>mellé szerelt erős </a:t>
            </a:r>
            <a:r>
              <a:rPr lang="hu-HU" sz="1900" dirty="0" err="1">
                <a:solidFill>
                  <a:schemeClr val="tx1"/>
                </a:solidFill>
              </a:rPr>
              <a:t>ledes</a:t>
            </a:r>
            <a:r>
              <a:rPr lang="hu-HU" sz="1900" dirty="0">
                <a:solidFill>
                  <a:schemeClr val="tx1"/>
                </a:solidFill>
              </a:rPr>
              <a:t> </a:t>
            </a:r>
            <a:r>
              <a:rPr lang="hu-HU" sz="1900" dirty="0" smtClean="0">
                <a:solidFill>
                  <a:schemeClr val="tx1"/>
                </a:solidFill>
              </a:rPr>
              <a:t>villanó</a:t>
            </a:r>
            <a:endParaRPr lang="hu-HU" sz="19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Az NFC jele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Sony felirat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tx1"/>
                </a:solidFill>
              </a:rPr>
              <a:t>A</a:t>
            </a:r>
            <a:r>
              <a:rPr lang="hu-HU" sz="1900" dirty="0" smtClean="0">
                <a:solidFill>
                  <a:schemeClr val="tx1"/>
                </a:solidFill>
              </a:rPr>
              <a:t> </a:t>
            </a:r>
            <a:r>
              <a:rPr lang="hu-HU" sz="1900" dirty="0">
                <a:solidFill>
                  <a:schemeClr val="tx1"/>
                </a:solidFill>
              </a:rPr>
              <a:t>hátlapot nem lehet levenni, így az akkumulátorhoz sem lehet </a:t>
            </a:r>
            <a:r>
              <a:rPr lang="hu-HU" sz="1900" dirty="0" smtClean="0">
                <a:solidFill>
                  <a:schemeClr val="tx1"/>
                </a:solidFill>
              </a:rPr>
              <a:t>hozzáférni</a:t>
            </a:r>
            <a:endParaRPr lang="hu-HU" sz="1900" b="1" dirty="0">
              <a:solidFill>
                <a:schemeClr val="tx1"/>
              </a:solidFill>
            </a:endParaRPr>
          </a:p>
          <a:p>
            <a:r>
              <a:rPr lang="hu-HU" sz="2200" b="1" dirty="0" smtClean="0"/>
              <a:t>Oldalak: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Kameragomb, </a:t>
            </a:r>
            <a:r>
              <a:rPr lang="hu-HU" sz="1900" dirty="0">
                <a:solidFill>
                  <a:schemeClr val="tx1"/>
                </a:solidFill>
              </a:rPr>
              <a:t>mely két állásban nyomható </a:t>
            </a:r>
            <a:r>
              <a:rPr lang="hu-HU" sz="1900" dirty="0" smtClean="0">
                <a:solidFill>
                  <a:schemeClr val="tx1"/>
                </a:solidFill>
              </a:rPr>
              <a:t>meg (az </a:t>
            </a:r>
            <a:r>
              <a:rPr lang="hu-HU" sz="1900" dirty="0">
                <a:solidFill>
                  <a:schemeClr val="tx1"/>
                </a:solidFill>
              </a:rPr>
              <a:t>első a fókuszálást, a második az exponálást </a:t>
            </a:r>
            <a:r>
              <a:rPr lang="hu-HU" sz="1900" dirty="0" smtClean="0">
                <a:solidFill>
                  <a:schemeClr val="tx1"/>
                </a:solidFill>
              </a:rPr>
              <a:t>indukálja)</a:t>
            </a:r>
            <a:endParaRPr lang="hu-HU" sz="19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hangerőszabályzó billentyű </a:t>
            </a:r>
            <a:endParaRPr lang="hu-HU" sz="19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Bekapcsoló gomb </a:t>
            </a:r>
            <a:endParaRPr lang="hu-HU" sz="19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>
                <a:solidFill>
                  <a:schemeClr val="tx1"/>
                </a:solidFill>
              </a:rPr>
              <a:t> 3,5 milliméteres </a:t>
            </a:r>
            <a:r>
              <a:rPr lang="hu-HU" sz="1900" dirty="0" err="1">
                <a:solidFill>
                  <a:schemeClr val="tx1"/>
                </a:solidFill>
              </a:rPr>
              <a:t>jack</a:t>
            </a:r>
            <a:r>
              <a:rPr lang="hu-HU" sz="1900" dirty="0">
                <a:solidFill>
                  <a:schemeClr val="tx1"/>
                </a:solidFill>
              </a:rPr>
              <a:t> </a:t>
            </a:r>
            <a:r>
              <a:rPr lang="hu-HU" sz="1900" dirty="0" smtClean="0">
                <a:solidFill>
                  <a:schemeClr val="tx1"/>
                </a:solidFill>
              </a:rPr>
              <a:t>kimenet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 </a:t>
            </a:r>
            <a:r>
              <a:rPr lang="hu-HU" sz="1900" dirty="0">
                <a:solidFill>
                  <a:schemeClr val="tx1"/>
                </a:solidFill>
              </a:rPr>
              <a:t>zajszűrő mikrofont </a:t>
            </a:r>
            <a:endParaRPr lang="hu-HU" sz="19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err="1" smtClean="0">
                <a:solidFill>
                  <a:schemeClr val="tx1"/>
                </a:solidFill>
              </a:rPr>
              <a:t>microUSB</a:t>
            </a:r>
            <a:r>
              <a:rPr lang="hu-HU" sz="1900" dirty="0" smtClean="0">
                <a:solidFill>
                  <a:schemeClr val="tx1"/>
                </a:solidFill>
              </a:rPr>
              <a:t> csatlakozó</a:t>
            </a:r>
            <a:endParaRPr lang="hu-HU" sz="19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err="1" smtClean="0">
                <a:solidFill>
                  <a:schemeClr val="tx1"/>
                </a:solidFill>
              </a:rPr>
              <a:t>microSD</a:t>
            </a:r>
            <a:r>
              <a:rPr lang="hu-HU" sz="1900" dirty="0" smtClean="0">
                <a:solidFill>
                  <a:schemeClr val="tx1"/>
                </a:solidFill>
              </a:rPr>
              <a:t> kártyahely </a:t>
            </a:r>
            <a:endParaRPr lang="hu-HU" sz="19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err="1" smtClean="0">
                <a:solidFill>
                  <a:schemeClr val="tx1"/>
                </a:solidFill>
              </a:rPr>
              <a:t>nanoSIM</a:t>
            </a:r>
            <a:r>
              <a:rPr lang="hu-HU" sz="1900" dirty="0" smtClean="0">
                <a:solidFill>
                  <a:schemeClr val="tx1"/>
                </a:solidFill>
              </a:rPr>
              <a:t> foglalat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 smtClean="0">
                <a:solidFill>
                  <a:schemeClr val="tx1"/>
                </a:solidFill>
              </a:rPr>
              <a:t>a </a:t>
            </a:r>
            <a:r>
              <a:rPr lang="hu-HU" sz="1900" dirty="0">
                <a:solidFill>
                  <a:schemeClr val="tx1"/>
                </a:solidFill>
              </a:rPr>
              <a:t>dokkoláshoz szükséges </a:t>
            </a:r>
            <a:r>
              <a:rPr lang="hu-HU" sz="1900" dirty="0" smtClean="0">
                <a:solidFill>
                  <a:schemeClr val="tx1"/>
                </a:solidFill>
              </a:rPr>
              <a:t>elem</a:t>
            </a:r>
            <a:r>
              <a:rPr lang="hu-HU" sz="1900" dirty="0"/>
              <a:t/>
            </a:r>
            <a:br>
              <a:rPr lang="hu-HU" sz="1900" dirty="0"/>
            </a:br>
            <a:endParaRPr lang="hu-HU" sz="1900" dirty="0"/>
          </a:p>
          <a:p>
            <a:pPr marL="0" indent="0">
              <a:buNone/>
            </a:pPr>
            <a:endParaRPr lang="hu-HU" sz="1800" dirty="0"/>
          </a:p>
          <a:p>
            <a:pPr marL="457200" lvl="1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Fél ,hogy vízbe esik a mobilja?</a:t>
            </a:r>
            <a:endParaRPr lang="hu-HU" b="1" dirty="0">
              <a:solidFill>
                <a:srgbClr val="2E5369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84101"/>
            <a:ext cx="8915400" cy="4636395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smtClean="0">
                <a:solidFill>
                  <a:schemeClr val="tx1"/>
                </a:solidFill>
              </a:rPr>
              <a:t>kisebb méretű és </a:t>
            </a:r>
            <a:r>
              <a:rPr lang="hu-HU" dirty="0">
                <a:solidFill>
                  <a:schemeClr val="tx1"/>
                </a:solidFill>
              </a:rPr>
              <a:t>129 grammos tömeggel rendelkező telefonnak van még egy fontos tulajdonsága, méghozzá az, hogy </a:t>
            </a:r>
            <a:r>
              <a:rPr lang="hu-HU" b="1" dirty="0">
                <a:solidFill>
                  <a:schemeClr val="tx1"/>
                </a:solidFill>
              </a:rPr>
              <a:t>vízálló.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Sony próbálta maximalizálni a védelmet, </a:t>
            </a:r>
            <a:r>
              <a:rPr lang="hu-HU" dirty="0" smtClean="0">
                <a:solidFill>
                  <a:schemeClr val="tx1"/>
                </a:solidFill>
              </a:rPr>
              <a:t>így a Z3 </a:t>
            </a:r>
            <a:r>
              <a:rPr lang="hu-HU" dirty="0" err="1" smtClean="0">
                <a:solidFill>
                  <a:schemeClr val="tx1"/>
                </a:solidFill>
              </a:rPr>
              <a:t>Compact</a:t>
            </a:r>
            <a:r>
              <a:rPr lang="hu-HU" dirty="0" smtClean="0">
                <a:solidFill>
                  <a:schemeClr val="tx1"/>
                </a:solidFill>
              </a:rPr>
              <a:t> IP68-as </a:t>
            </a:r>
            <a:r>
              <a:rPr lang="hu-HU" dirty="0">
                <a:solidFill>
                  <a:schemeClr val="tx1"/>
                </a:solidFill>
              </a:rPr>
              <a:t>védettséget </a:t>
            </a:r>
            <a:r>
              <a:rPr lang="hu-HU" dirty="0" smtClean="0">
                <a:solidFill>
                  <a:schemeClr val="tx1"/>
                </a:solidFill>
              </a:rPr>
              <a:t>kapott.</a:t>
            </a:r>
            <a:r>
              <a:rPr lang="hu-HU" dirty="0">
                <a:solidFill>
                  <a:schemeClr val="tx1"/>
                </a:solidFill>
              </a:rPr>
              <a:t> A legmagasabb vízállósági besorolásnak köszönhetően a telefon segítségével esőben is fogadhatunk hívásokat, és fényképezhetünk a medencében is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</a:t>
            </a:r>
            <a:r>
              <a:rPr lang="hu-HU" dirty="0" smtClean="0">
                <a:solidFill>
                  <a:schemeClr val="tx1"/>
                </a:solidFill>
              </a:rPr>
              <a:t>kár </a:t>
            </a:r>
            <a:r>
              <a:rPr lang="hu-HU" dirty="0">
                <a:solidFill>
                  <a:schemeClr val="tx1"/>
                </a:solidFill>
              </a:rPr>
              <a:t>a másfél méteres vízbe merülés sem okoz gondot, persze csak 30 perces </a:t>
            </a:r>
            <a:r>
              <a:rPr lang="hu-HU" dirty="0" smtClean="0">
                <a:solidFill>
                  <a:schemeClr val="tx1"/>
                </a:solidFill>
              </a:rPr>
              <a:t>időtartamig.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</a:t>
            </a:r>
            <a:r>
              <a:rPr lang="hu-HU" dirty="0" smtClean="0">
                <a:solidFill>
                  <a:schemeClr val="tx1"/>
                </a:solidFill>
              </a:rPr>
              <a:t>z </a:t>
            </a:r>
            <a:r>
              <a:rPr lang="hu-HU" dirty="0">
                <a:solidFill>
                  <a:schemeClr val="tx1"/>
                </a:solidFill>
              </a:rPr>
              <a:t>sem árt meg neki, ha néha </a:t>
            </a:r>
            <a:r>
              <a:rPr lang="hu-HU" dirty="0" smtClean="0">
                <a:solidFill>
                  <a:schemeClr val="tx1"/>
                </a:solidFill>
              </a:rPr>
              <a:t>beleejti a fürdőkádba vagy épp a mosogatóba. (tapasztalat)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2E5369"/>
                </a:solidFill>
              </a:rPr>
              <a:t>Hardver, szoftverezettség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38648"/>
            <a:ext cx="8915400" cy="443033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>
                <a:solidFill>
                  <a:schemeClr val="tx1"/>
                </a:solidFill>
              </a:rPr>
              <a:t>J</a:t>
            </a:r>
            <a:r>
              <a:rPr lang="hu-HU" dirty="0" smtClean="0">
                <a:solidFill>
                  <a:schemeClr val="tx1"/>
                </a:solidFill>
              </a:rPr>
              <a:t>elenleg </a:t>
            </a:r>
            <a:r>
              <a:rPr lang="hu-HU" dirty="0">
                <a:solidFill>
                  <a:schemeClr val="tx1"/>
                </a:solidFill>
              </a:rPr>
              <a:t>az egyik legerősebb kompakt telefon a piacon, a burkolat alatt ugyanis a 28 nanométeres csíkszélességű </a:t>
            </a:r>
            <a:r>
              <a:rPr lang="hu-HU" dirty="0" err="1">
                <a:solidFill>
                  <a:schemeClr val="tx1"/>
                </a:solidFill>
              </a:rPr>
              <a:t>Snapdragon</a:t>
            </a:r>
            <a:r>
              <a:rPr lang="hu-HU" dirty="0">
                <a:solidFill>
                  <a:schemeClr val="tx1"/>
                </a:solidFill>
              </a:rPr>
              <a:t> 801 </a:t>
            </a:r>
            <a:r>
              <a:rPr lang="hu-HU" dirty="0" err="1">
                <a:solidFill>
                  <a:schemeClr val="tx1"/>
                </a:solidFill>
              </a:rPr>
              <a:t>SoC</a:t>
            </a:r>
            <a:r>
              <a:rPr lang="hu-HU" dirty="0">
                <a:solidFill>
                  <a:schemeClr val="tx1"/>
                </a:solidFill>
              </a:rPr>
              <a:t> dolgozik, abból is az MSM8974AC típusjelű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Az </a:t>
            </a:r>
            <a:r>
              <a:rPr lang="hu-HU" dirty="0">
                <a:solidFill>
                  <a:schemeClr val="tx1"/>
                </a:solidFill>
              </a:rPr>
              <a:t>ARMv7 architektúrájú processzorban négy darab 2,5 </a:t>
            </a:r>
            <a:r>
              <a:rPr lang="hu-HU" dirty="0" err="1">
                <a:solidFill>
                  <a:schemeClr val="tx1"/>
                </a:solidFill>
              </a:rPr>
              <a:t>GHz-re</a:t>
            </a:r>
            <a:r>
              <a:rPr lang="hu-HU" dirty="0">
                <a:solidFill>
                  <a:schemeClr val="tx1"/>
                </a:solidFill>
              </a:rPr>
              <a:t> skálázott </a:t>
            </a:r>
            <a:r>
              <a:rPr lang="hu-HU" dirty="0" err="1">
                <a:solidFill>
                  <a:schemeClr val="tx1"/>
                </a:solidFill>
              </a:rPr>
              <a:t>Krait</a:t>
            </a:r>
            <a:r>
              <a:rPr lang="hu-HU" dirty="0">
                <a:solidFill>
                  <a:schemeClr val="tx1"/>
                </a:solidFill>
              </a:rPr>
              <a:t> 400 mag teljesít </a:t>
            </a:r>
            <a:r>
              <a:rPr lang="hu-HU" dirty="0" smtClean="0">
                <a:solidFill>
                  <a:schemeClr val="tx1"/>
                </a:solidFill>
              </a:rPr>
              <a:t>szolgálatot, a </a:t>
            </a:r>
            <a:r>
              <a:rPr lang="hu-HU" dirty="0">
                <a:solidFill>
                  <a:schemeClr val="tx1"/>
                </a:solidFill>
              </a:rPr>
              <a:t>grafikus gyorsítás </a:t>
            </a:r>
            <a:r>
              <a:rPr lang="hu-HU" dirty="0" smtClean="0">
                <a:solidFill>
                  <a:schemeClr val="tx1"/>
                </a:solidFill>
              </a:rPr>
              <a:t>szerepkörét pedig </a:t>
            </a:r>
            <a:r>
              <a:rPr lang="hu-HU" dirty="0">
                <a:solidFill>
                  <a:schemeClr val="tx1"/>
                </a:solidFill>
              </a:rPr>
              <a:t>az </a:t>
            </a:r>
            <a:r>
              <a:rPr lang="hu-HU" dirty="0" err="1">
                <a:solidFill>
                  <a:schemeClr val="tx1"/>
                </a:solidFill>
              </a:rPr>
              <a:t>Adreno</a:t>
            </a:r>
            <a:r>
              <a:rPr lang="hu-HU" dirty="0">
                <a:solidFill>
                  <a:schemeClr val="tx1"/>
                </a:solidFill>
              </a:rPr>
              <a:t> 330 látja </a:t>
            </a:r>
            <a:r>
              <a:rPr lang="hu-HU" dirty="0" smtClean="0">
                <a:solidFill>
                  <a:schemeClr val="tx1"/>
                </a:solidFill>
              </a:rPr>
              <a:t>el.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nagyobbik modellel ellentétben viszont "csak" 2 gigabájt RAM került a telefonba, amivel egyébként egész jól bánik a </a:t>
            </a:r>
            <a:r>
              <a:rPr lang="hu-HU" dirty="0" smtClean="0">
                <a:solidFill>
                  <a:schemeClr val="tx1"/>
                </a:solidFill>
              </a:rPr>
              <a:t>rendszer</a:t>
            </a:r>
            <a:r>
              <a:rPr lang="hu-HU" dirty="0">
                <a:solidFill>
                  <a:schemeClr val="tx1"/>
                </a:solidFill>
              </a:rPr>
              <a:t>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610256"/>
              </p:ext>
            </p:extLst>
          </p:nvPr>
        </p:nvGraphicFramePr>
        <p:xfrm>
          <a:off x="1906073" y="1365159"/>
          <a:ext cx="9427337" cy="5061399"/>
        </p:xfrm>
        <a:graphic>
          <a:graphicData uri="http://schemas.openxmlformats.org/drawingml/2006/table">
            <a:tbl>
              <a:tblPr/>
              <a:tblGrid>
                <a:gridCol w="2733928"/>
                <a:gridCol w="1696921"/>
                <a:gridCol w="1696921"/>
                <a:gridCol w="1696921"/>
                <a:gridCol w="1602646"/>
              </a:tblGrid>
              <a:tr h="805966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1" dirty="0">
                          <a:effectLst/>
                        </a:rPr>
                        <a:t>Benchmark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1" dirty="0">
                          <a:effectLst/>
                        </a:rPr>
                        <a:t>Sony </a:t>
                      </a:r>
                      <a:r>
                        <a:rPr lang="hu-HU" sz="1400" b="1" i="1" dirty="0" err="1">
                          <a:effectLst/>
                        </a:rPr>
                        <a:t>Xperia</a:t>
                      </a:r>
                      <a:r>
                        <a:rPr lang="hu-HU" sz="1400" b="1" i="1" dirty="0">
                          <a:effectLst/>
                        </a:rPr>
                        <a:t> Z3 </a:t>
                      </a:r>
                      <a:r>
                        <a:rPr lang="hu-HU" sz="1400" b="1" i="1" dirty="0" err="1">
                          <a:effectLst/>
                        </a:rPr>
                        <a:t>Compact</a:t>
                      </a:r>
                      <a:endParaRPr lang="hu-HU" sz="1400" b="1" i="1" dirty="0">
                        <a:effectLst/>
                      </a:endParaRP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1" dirty="0">
                          <a:effectLst/>
                        </a:rPr>
                        <a:t>LG G3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1" dirty="0" err="1">
                          <a:effectLst/>
                        </a:rPr>
                        <a:t>Xiaomi</a:t>
                      </a:r>
                      <a:r>
                        <a:rPr lang="hu-HU" sz="1400" b="1" i="1" dirty="0">
                          <a:effectLst/>
                        </a:rPr>
                        <a:t> Mi-4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1" dirty="0">
                          <a:effectLst/>
                        </a:rPr>
                        <a:t>Samsung </a:t>
                      </a:r>
                      <a:r>
                        <a:rPr lang="hu-HU" sz="1400" b="1" i="1" dirty="0" err="1">
                          <a:effectLst/>
                        </a:rPr>
                        <a:t>Galaxy</a:t>
                      </a:r>
                      <a:r>
                        <a:rPr lang="hu-HU" sz="1400" b="1" i="1" dirty="0">
                          <a:effectLst/>
                        </a:rPr>
                        <a:t> </a:t>
                      </a:r>
                      <a:r>
                        <a:rPr lang="hu-HU" sz="1400" b="1" i="1" dirty="0" err="1">
                          <a:effectLst/>
                        </a:rPr>
                        <a:t>Alpha</a:t>
                      </a:r>
                      <a:endParaRPr lang="hu-HU" sz="1400" b="1" i="1" dirty="0">
                        <a:effectLst/>
                      </a:endParaRP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Quadrant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Standard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20126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22290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24570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22988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>
                          <a:solidFill>
                            <a:srgbClr val="2E5369"/>
                          </a:solidFill>
                          <a:effectLst/>
                        </a:rPr>
                        <a:t>AnTuTu 5.x Benchmark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41930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37860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44690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52120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Vellamo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Browser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 dirty="0">
                          <a:effectLst/>
                        </a:rPr>
                        <a:t>2583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 dirty="0">
                          <a:effectLst/>
                        </a:rPr>
                        <a:t>2904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2345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3190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Vellamo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Metal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1545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1466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1568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1550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SunSpider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1.0.2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858,9 ms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935 ms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694 ms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455,2 ms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>
                          <a:solidFill>
                            <a:srgbClr val="2E5369"/>
                          </a:solidFill>
                          <a:effectLst/>
                        </a:rPr>
                        <a:t>Geekbench 3 (single)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965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967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1008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939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Geekbench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3 (multi)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 dirty="0">
                          <a:effectLst/>
                        </a:rPr>
                        <a:t>2717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2363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3065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3188 pont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376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GFXBench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Manhattan </a:t>
                      </a:r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onscreen</a:t>
                      </a:r>
                      <a:endParaRPr lang="hu-HU" sz="1400" b="1" i="0" dirty="0">
                        <a:solidFill>
                          <a:srgbClr val="2E5369"/>
                        </a:solidFill>
                        <a:effectLst/>
                      </a:endParaRP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 dirty="0">
                          <a:solidFill>
                            <a:schemeClr val="tx1"/>
                          </a:solidFill>
                          <a:effectLst/>
                        </a:rPr>
                        <a:t>25,5 </a:t>
                      </a:r>
                      <a:r>
                        <a:rPr lang="hu-HU" sz="1400" b="0" i="0" dirty="0" err="1">
                          <a:solidFill>
                            <a:schemeClr val="tx1"/>
                          </a:solidFill>
                          <a:effectLst/>
                        </a:rPr>
                        <a:t>fps</a:t>
                      </a:r>
                      <a:endParaRPr lang="hu-HU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6,9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11,3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25,2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376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Manhattan </a:t>
                      </a:r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offscreen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1080p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11,9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9,8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10,7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13,4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080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GFXBench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</a:t>
                      </a:r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T-Rex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</a:t>
                      </a:r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onscreen</a:t>
                      </a:r>
                      <a:endParaRPr lang="hu-HU" sz="1400" b="1" i="0" dirty="0">
                        <a:solidFill>
                          <a:srgbClr val="2E5369"/>
                        </a:solidFill>
                        <a:effectLst/>
                      </a:endParaRP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40,9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15,7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27,7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48,1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4041"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T-Rex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</a:t>
                      </a:r>
                      <a:r>
                        <a:rPr lang="hu-HU" sz="1400" b="1" i="0" dirty="0" err="1">
                          <a:solidFill>
                            <a:srgbClr val="2E5369"/>
                          </a:solidFill>
                          <a:effectLst/>
                        </a:rPr>
                        <a:t>offscreen</a:t>
                      </a:r>
                      <a:r>
                        <a:rPr lang="hu-HU" sz="1400" b="1" i="0" dirty="0">
                          <a:solidFill>
                            <a:srgbClr val="2E5369"/>
                          </a:solidFill>
                          <a:effectLst/>
                        </a:rPr>
                        <a:t> 1080p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27,2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22,1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>
                          <a:effectLst/>
                        </a:rPr>
                        <a:t>27,1 fps</a:t>
                      </a: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400" b="0" i="0" dirty="0">
                          <a:effectLst/>
                        </a:rPr>
                        <a:t>31,3 </a:t>
                      </a:r>
                      <a:r>
                        <a:rPr lang="hu-HU" sz="1400" b="0" i="0" dirty="0" err="1">
                          <a:effectLst/>
                        </a:rPr>
                        <a:t>fps</a:t>
                      </a:r>
                      <a:endParaRPr lang="hu-HU" sz="1400" b="0" i="0" dirty="0">
                        <a:effectLst/>
                      </a:endParaRPr>
                    </a:p>
                  </a:txBody>
                  <a:tcPr marL="24534" marR="24534" marT="8178" marB="12267">
                    <a:lnL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742920" y="489397"/>
            <a:ext cx="8911687" cy="1325451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2E5369"/>
                </a:solidFill>
              </a:rPr>
              <a:t>Teljesítmény teszt</a:t>
            </a:r>
            <a:endParaRPr lang="hu-HU" b="1" dirty="0">
              <a:solidFill>
                <a:srgbClr val="2E5369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95471" y="1043188"/>
            <a:ext cx="9109142" cy="5331853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Nagyon </a:t>
            </a:r>
            <a:r>
              <a:rPr lang="hu-HU" dirty="0">
                <a:solidFill>
                  <a:schemeClr val="tx1"/>
                </a:solidFill>
              </a:rPr>
              <a:t>erős a Sony újdonsága, ez tagadhatatlan, </a:t>
            </a:r>
            <a:r>
              <a:rPr lang="hu-HU" dirty="0" smtClean="0">
                <a:solidFill>
                  <a:schemeClr val="tx1"/>
                </a:solidFill>
              </a:rPr>
              <a:t>viszont a teszten </a:t>
            </a:r>
            <a:r>
              <a:rPr lang="hu-HU" dirty="0">
                <a:solidFill>
                  <a:schemeClr val="tx1"/>
                </a:solidFill>
              </a:rPr>
              <a:t>az is jól látszik, hogy az eredmények egy hangyányival elmaradnak a </a:t>
            </a:r>
            <a:r>
              <a:rPr lang="hu-HU" b="1" dirty="0" err="1">
                <a:solidFill>
                  <a:schemeClr val="tx1"/>
                </a:solidFill>
              </a:rPr>
              <a:t>Galaxy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tx1"/>
                </a:solidFill>
              </a:rPr>
              <a:t>Alpha</a:t>
            </a:r>
            <a:r>
              <a:rPr lang="hu-HU" dirty="0">
                <a:solidFill>
                  <a:schemeClr val="tx1"/>
                </a:solidFill>
              </a:rPr>
              <a:t> teljesítményétől.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Bármilyen feladat </a:t>
            </a:r>
            <a:r>
              <a:rPr lang="hu-HU" dirty="0">
                <a:solidFill>
                  <a:schemeClr val="tx1"/>
                </a:solidFill>
              </a:rPr>
              <a:t>elé állítjuk a mobilt, mindennel könnyedén megbirkózik, a menüben és a főoldalak között való lépkedés </a:t>
            </a:r>
            <a:r>
              <a:rPr lang="hu-HU" dirty="0" smtClean="0">
                <a:solidFill>
                  <a:schemeClr val="tx1"/>
                </a:solidFill>
              </a:rPr>
              <a:t>akadás mentesen </a:t>
            </a:r>
            <a:r>
              <a:rPr lang="hu-HU" dirty="0">
                <a:solidFill>
                  <a:schemeClr val="tx1"/>
                </a:solidFill>
              </a:rPr>
              <a:t>zajlik, egyedül akkor gondolkodik el néha a szoftver, ha folyamatosan frissülő alkalmazásfelületet helyezünk el valamelyik lapon.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>
                <a:solidFill>
                  <a:schemeClr val="tx1"/>
                </a:solidFill>
              </a:rPr>
              <a:t>játékokkal megint csak nincs gond, nem próbáltam persze mindent, ám valószínűleg valamennyi produktumot maximális grafikán képes futtatni a </a:t>
            </a:r>
            <a:r>
              <a:rPr lang="hu-HU" dirty="0" smtClean="0">
                <a:solidFill>
                  <a:schemeClr val="tx1"/>
                </a:solidFill>
              </a:rPr>
              <a:t>mobil. 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Melegedés </a:t>
            </a:r>
            <a:r>
              <a:rPr lang="hu-HU" dirty="0">
                <a:solidFill>
                  <a:schemeClr val="tx1"/>
                </a:solidFill>
              </a:rPr>
              <a:t>csak ritkán tapasztalható, ha viszont rendesen igénybe vesszük a hardvert, vagy például 4K videókat rögzítünk, akkor már a hátlap középső része elkezd langyosodni.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5682</TotalTime>
  <Words>1332</Words>
  <Application>Microsoft Office PowerPoint</Application>
  <PresentationFormat>Szélesvásznú</PresentationFormat>
  <Paragraphs>237</Paragraphs>
  <Slides>21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</vt:lpstr>
      <vt:lpstr>Wingdings 3</vt:lpstr>
      <vt:lpstr>Szálak</vt:lpstr>
      <vt:lpstr>Kedvenc mobilom </vt:lpstr>
      <vt:lpstr>Kisebb, de nem rosszabb…</vt:lpstr>
      <vt:lpstr>Sony Xperia Z3 Compact</vt:lpstr>
      <vt:lpstr>Elrendezés</vt:lpstr>
      <vt:lpstr>PowerPoint bemutató</vt:lpstr>
      <vt:lpstr>Fél ,hogy vízbe esik a mobilja?</vt:lpstr>
      <vt:lpstr>Hardver, szoftverezettség</vt:lpstr>
      <vt:lpstr>Teljesítmény teszt</vt:lpstr>
      <vt:lpstr>PowerPoint bemutató</vt:lpstr>
      <vt:lpstr>PowerPoint bemutató</vt:lpstr>
      <vt:lpstr>PowerPoint bemutató</vt:lpstr>
      <vt:lpstr>PowerPoint bemutató</vt:lpstr>
      <vt:lpstr>Multimédia, kamera</vt:lpstr>
      <vt:lpstr>PowerPoint bemutató</vt:lpstr>
      <vt:lpstr>PowerPoint bemutató</vt:lpstr>
      <vt:lpstr>Walkman…?</vt:lpstr>
      <vt:lpstr>Adatkommunikáció</vt:lpstr>
      <vt:lpstr>PowerPoint bemutató</vt:lpstr>
      <vt:lpstr>Akkumulátor</vt:lpstr>
      <vt:lpstr>Kérdések </vt:lpstr>
      <vt:lpstr>Felhasznált irodalom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Kedvenc mobilom</dc:title>
  <dc:creator>Notebookk</dc:creator>
  <cp:lastModifiedBy>Notebookk</cp:lastModifiedBy>
  <cp:revision>41</cp:revision>
  <dcterms:created xsi:type="dcterms:W3CDTF">2015-01-05T20:16:13Z</dcterms:created>
  <dcterms:modified xsi:type="dcterms:W3CDTF">2015-01-09T19:00:23Z</dcterms:modified>
</cp:coreProperties>
</file>