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77" r:id="rId5"/>
    <p:sldId id="278" r:id="rId6"/>
    <p:sldId id="274" r:id="rId7"/>
    <p:sldId id="279" r:id="rId8"/>
    <p:sldId id="280" r:id="rId9"/>
    <p:sldId id="281" r:id="rId10"/>
    <p:sldId id="282" r:id="rId11"/>
    <p:sldId id="283" r:id="rId12"/>
    <p:sldId id="286" r:id="rId13"/>
    <p:sldId id="287" r:id="rId14"/>
    <p:sldId id="289" r:id="rId15"/>
    <p:sldId id="290" r:id="rId16"/>
    <p:sldId id="291" r:id="rId17"/>
    <p:sldId id="293" r:id="rId18"/>
    <p:sldId id="284" r:id="rId19"/>
    <p:sldId id="288" r:id="rId20"/>
    <p:sldId id="266" r:id="rId21"/>
    <p:sldId id="285" r:id="rId22"/>
    <p:sldId id="292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 autoAdjust="0"/>
  </p:normalViewPr>
  <p:slideViewPr>
    <p:cSldViewPr>
      <p:cViewPr varScale="1">
        <p:scale>
          <a:sx n="49" d="100"/>
          <a:sy n="49" d="100"/>
        </p:scale>
        <p:origin x="-90" y="-6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hu-HU" dirty="0" smtClean="0"/>
            <a:t>Hatékony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hu-HU" dirty="0" smtClean="0"/>
            <a:t>Praktikus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119C9CFC-734D-4BD9-B6DD-ED0C4C415B98}">
      <dgm:prSet phldrT="[Text]"/>
      <dgm:spPr/>
      <dgm:t>
        <a:bodyPr/>
        <a:lstStyle/>
        <a:p>
          <a:r>
            <a:rPr lang="hu-HU" dirty="0" smtClean="0"/>
            <a:t>Olcsó</a:t>
          </a:r>
          <a:endParaRPr lang="en-US" dirty="0"/>
        </a:p>
      </dgm:t>
    </dgm:pt>
    <dgm:pt modelId="{540F40E4-44BF-4390-AE45-3DD16109CB15}" type="parTrans" cxnId="{8C80CC07-1770-497B-8AF5-C42DC050C123}">
      <dgm:prSet/>
      <dgm:spPr/>
      <dgm:t>
        <a:bodyPr/>
        <a:lstStyle/>
        <a:p>
          <a:endParaRPr lang="hu-HU"/>
        </a:p>
      </dgm:t>
    </dgm:pt>
    <dgm:pt modelId="{0755008B-9744-42A9-9FAC-CC7FFE7483FE}" type="sibTrans" cxnId="{8C80CC07-1770-497B-8AF5-C42DC050C123}">
      <dgm:prSet/>
      <dgm:spPr/>
      <dgm:t>
        <a:bodyPr/>
        <a:lstStyle/>
        <a:p>
          <a:endParaRPr lang="hu-HU"/>
        </a:p>
      </dgm:t>
    </dgm:pt>
    <dgm:pt modelId="{E16D65B4-494C-45C0-82F5-A63E581063CB}" type="pres">
      <dgm:prSet presAssocID="{90119837-5B71-4D44-BB01-DB0B084933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2B315-EA92-4E8C-914E-FCF8B923D9BA}" type="pres">
      <dgm:prSet presAssocID="{477D14C5-CED9-4CFC-B338-DFB0C8090B9F}" presName="circ1" presStyleLbl="vennNode1" presStyleIdx="0" presStyleCnt="3"/>
      <dgm:spPr/>
      <dgm:t>
        <a:bodyPr/>
        <a:lstStyle/>
        <a:p>
          <a:endParaRPr lang="en-US"/>
        </a:p>
      </dgm:t>
    </dgm:pt>
    <dgm:pt modelId="{1114C5CF-9DB7-4B7A-9D02-B353869E5D38}" type="pres">
      <dgm:prSet presAssocID="{477D14C5-CED9-4CFC-B338-DFB0C8090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898D1-CF7E-4F36-AA2B-3FD92496E3AC}" type="pres">
      <dgm:prSet presAssocID="{119C9CFC-734D-4BD9-B6DD-ED0C4C415B98}" presName="circ2" presStyleLbl="vennNode1" presStyleIdx="1" presStyleCnt="3"/>
      <dgm:spPr/>
      <dgm:t>
        <a:bodyPr/>
        <a:lstStyle/>
        <a:p>
          <a:endParaRPr lang="hu-HU"/>
        </a:p>
      </dgm:t>
    </dgm:pt>
    <dgm:pt modelId="{B867D127-467B-4EE5-BB3D-DC2361AE653D}" type="pres">
      <dgm:prSet presAssocID="{119C9CFC-734D-4BD9-B6DD-ED0C4C415B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11D8EC-23D3-4EEE-B141-81E29A0B04B6}" type="pres">
      <dgm:prSet presAssocID="{CC6B7442-0B72-4EF2-9F13-1325B51AFF9F}" presName="circ3" presStyleLbl="vennNode1" presStyleIdx="2" presStyleCnt="3"/>
      <dgm:spPr/>
      <dgm:t>
        <a:bodyPr/>
        <a:lstStyle/>
        <a:p>
          <a:endParaRPr lang="en-US"/>
        </a:p>
      </dgm:t>
    </dgm:pt>
    <dgm:pt modelId="{99560A19-63A4-4F58-BF54-93D1A84B1A1C}" type="pres">
      <dgm:prSet presAssocID="{CC6B7442-0B72-4EF2-9F13-1325B51AFF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7FD4A-F598-4402-916A-C044363C6239}" type="presOf" srcId="{CC6B7442-0B72-4EF2-9F13-1325B51AFF9F}" destId="{2B11D8EC-23D3-4EEE-B141-81E29A0B04B6}" srcOrd="0" destOrd="0" presId="urn:microsoft.com/office/officeart/2005/8/layout/venn1"/>
    <dgm:cxn modelId="{8314FB70-092A-47FB-83E3-C595090DBA48}" type="presOf" srcId="{477D14C5-CED9-4CFC-B338-DFB0C8090B9F}" destId="{1114C5CF-9DB7-4B7A-9D02-B353869E5D38}" srcOrd="1" destOrd="0" presId="urn:microsoft.com/office/officeart/2005/8/layout/venn1"/>
    <dgm:cxn modelId="{69A5174B-5020-4E1C-9348-C8AF24BE6882}" type="presOf" srcId="{119C9CFC-734D-4BD9-B6DD-ED0C4C415B98}" destId="{8A3898D1-CF7E-4F36-AA2B-3FD92496E3AC}" srcOrd="0" destOrd="0" presId="urn:microsoft.com/office/officeart/2005/8/layout/venn1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57118CA9-BDE4-41CE-B2D5-22F12BE3FA34}" type="presOf" srcId="{CC6B7442-0B72-4EF2-9F13-1325B51AFF9F}" destId="{99560A19-63A4-4F58-BF54-93D1A84B1A1C}" srcOrd="1" destOrd="0" presId="urn:microsoft.com/office/officeart/2005/8/layout/venn1"/>
    <dgm:cxn modelId="{25C8D00E-7E96-4A36-A375-D219ADDEF7E1}" type="presOf" srcId="{90119837-5B71-4D44-BB01-DB0B084933C8}" destId="{E16D65B4-494C-45C0-82F5-A63E581063CB}" srcOrd="0" destOrd="0" presId="urn:microsoft.com/office/officeart/2005/8/layout/venn1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ABFB85F1-967C-4038-9306-92E9741249EE}" type="presOf" srcId="{119C9CFC-734D-4BD9-B6DD-ED0C4C415B98}" destId="{B867D127-467B-4EE5-BB3D-DC2361AE653D}" srcOrd="1" destOrd="0" presId="urn:microsoft.com/office/officeart/2005/8/layout/venn1"/>
    <dgm:cxn modelId="{72EC0D90-B3C0-40C5-979A-2051A1711AC2}" type="presOf" srcId="{477D14C5-CED9-4CFC-B338-DFB0C8090B9F}" destId="{7A12B315-EA92-4E8C-914E-FCF8B923D9BA}" srcOrd="0" destOrd="0" presId="urn:microsoft.com/office/officeart/2005/8/layout/venn1"/>
    <dgm:cxn modelId="{8C80CC07-1770-497B-8AF5-C42DC050C123}" srcId="{90119837-5B71-4D44-BB01-DB0B084933C8}" destId="{119C9CFC-734D-4BD9-B6DD-ED0C4C415B98}" srcOrd="1" destOrd="0" parTransId="{540F40E4-44BF-4390-AE45-3DD16109CB15}" sibTransId="{0755008B-9744-42A9-9FAC-CC7FFE7483FE}"/>
    <dgm:cxn modelId="{44472F79-9B0F-4D76-8B36-0088629008C0}" type="presParOf" srcId="{E16D65B4-494C-45C0-82F5-A63E581063CB}" destId="{7A12B315-EA92-4E8C-914E-FCF8B923D9BA}" srcOrd="0" destOrd="0" presId="urn:microsoft.com/office/officeart/2005/8/layout/venn1"/>
    <dgm:cxn modelId="{EED42847-ACC7-4B5B-B7A1-8F60C94743CB}" type="presParOf" srcId="{E16D65B4-494C-45C0-82F5-A63E581063CB}" destId="{1114C5CF-9DB7-4B7A-9D02-B353869E5D38}" srcOrd="1" destOrd="0" presId="urn:microsoft.com/office/officeart/2005/8/layout/venn1"/>
    <dgm:cxn modelId="{32AB6FDE-7322-44C0-8913-029CBAD93BA5}" type="presParOf" srcId="{E16D65B4-494C-45C0-82F5-A63E581063CB}" destId="{8A3898D1-CF7E-4F36-AA2B-3FD92496E3AC}" srcOrd="2" destOrd="0" presId="urn:microsoft.com/office/officeart/2005/8/layout/venn1"/>
    <dgm:cxn modelId="{EE160A80-C20D-402D-8E4C-4A498AA10FE0}" type="presParOf" srcId="{E16D65B4-494C-45C0-82F5-A63E581063CB}" destId="{B867D127-467B-4EE5-BB3D-DC2361AE653D}" srcOrd="3" destOrd="0" presId="urn:microsoft.com/office/officeart/2005/8/layout/venn1"/>
    <dgm:cxn modelId="{8D6AD042-8197-4304-934B-06492D03A980}" type="presParOf" srcId="{E16D65B4-494C-45C0-82F5-A63E581063CB}" destId="{2B11D8EC-23D3-4EEE-B141-81E29A0B04B6}" srcOrd="4" destOrd="0" presId="urn:microsoft.com/office/officeart/2005/8/layout/venn1"/>
    <dgm:cxn modelId="{CA8F7B84-042F-49D6-B81E-A564FAD34B86}" type="presParOf" srcId="{E16D65B4-494C-45C0-82F5-A63E581063CB}" destId="{99560A19-63A4-4F58-BF54-93D1A84B1A1C}" srcOrd="5" destOrd="0" presId="urn:microsoft.com/office/officeart/2005/8/layout/venn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B315-EA92-4E8C-914E-FCF8B923D9BA}">
      <dsp:nvSpPr>
        <dsp:cNvPr id="0" name=""/>
        <dsp:cNvSpPr/>
      </dsp:nvSpPr>
      <dsp:spPr>
        <a:xfrm>
          <a:off x="9296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Hatékony</a:t>
          </a:r>
          <a:endParaRPr lang="en-US" sz="2600" kern="1200" dirty="0"/>
        </a:p>
      </dsp:txBody>
      <dsp:txXfrm>
        <a:off x="1271015" y="501395"/>
        <a:ext cx="1877568" cy="1152144"/>
      </dsp:txXfrm>
    </dsp:sp>
    <dsp:sp modelId="{8A3898D1-CF7E-4F36-AA2B-3FD92496E3AC}">
      <dsp:nvSpPr>
        <dsp:cNvPr id="0" name=""/>
        <dsp:cNvSpPr/>
      </dsp:nvSpPr>
      <dsp:spPr>
        <a:xfrm>
          <a:off x="18534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Olcsó</a:t>
          </a:r>
          <a:endParaRPr lang="en-US" sz="2600" kern="1200" dirty="0"/>
        </a:p>
      </dsp:txBody>
      <dsp:txXfrm>
        <a:off x="2636520" y="2314955"/>
        <a:ext cx="1536192" cy="1408176"/>
      </dsp:txXfrm>
    </dsp:sp>
    <dsp:sp modelId="{2B11D8EC-23D3-4EEE-B141-81E29A0B04B6}">
      <dsp:nvSpPr>
        <dsp:cNvPr id="0" name=""/>
        <dsp:cNvSpPr/>
      </dsp:nvSpPr>
      <dsp:spPr>
        <a:xfrm>
          <a:off x="57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Praktikus</a:t>
          </a:r>
          <a:endParaRPr lang="en-US" sz="2600" kern="1200" dirty="0"/>
        </a:p>
      </dsp:txBody>
      <dsp:txXfrm>
        <a:off x="2468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3/7/2014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3/7/2014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25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/>
          <a:lstStyle/>
          <a:p>
            <a:fld id="{299542E4-2CCF-42F6-9D92-ED56803513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hardver/energiatakarekossag-pc-zold-it-fold-oraj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cworld.hu/mobil/134-millio-fontot-dobnak-a-kukaba-a-britek-a-mobilok-es-notebookok-felesleges-toltesevel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hardver/energiatakarekossag-pc-zold-it-fold-oraja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microsoft.com/office/2007/relationships/hdphoto" Target="../media/hdphoto4.wdp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http://pcworld.hu/hardver/hogyan-legyunk-energiatakarekosabbak.html" TargetMode="External"/><Relationship Id="rId7" Type="http://schemas.openxmlformats.org/officeDocument/2006/relationships/hyperlink" Target="http://pcworld.hu/hardver/hogyan-valasszunk-szunetmentes-tapegyseget.html" TargetMode="External"/><Relationship Id="rId2" Type="http://schemas.openxmlformats.org/officeDocument/2006/relationships/hyperlink" Target="http://pcworld.hu/hardver/energiatakarekossag-pc-zold-it-fold-oraja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cworld.hu/hardver/kevesebb-energia-kisebb-szamla.html" TargetMode="External"/><Relationship Id="rId5" Type="http://schemas.openxmlformats.org/officeDocument/2006/relationships/hyperlink" Target="http://pcworld.hu/mobil/134-millio-fontot-dobnak-a-kukaba-a-britek-a-mobilok-es-notebookok-felesleges-toltesevel.html" TargetMode="External"/><Relationship Id="rId4" Type="http://schemas.openxmlformats.org/officeDocument/2006/relationships/hyperlink" Target="http://pcworld.hu/szoftver/durvan-energiatakarekos-lesz-a-windows-8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cworld.hu/hardver/hp-az-apple-lemaradt-mint-a-borravalo.html" TargetMode="External"/><Relationship Id="rId3" Type="http://schemas.openxmlformats.org/officeDocument/2006/relationships/hyperlink" Target="http://pcworld.hu/tudomany/napenergiara-valtott-egy-szigetcsoport.html" TargetMode="External"/><Relationship Id="rId7" Type="http://schemas.openxmlformats.org/officeDocument/2006/relationships/hyperlink" Target="http://pcworld.hu/mobil/a-nokia-a-villamok-energiajaval-toltene-a-mobiltelefonokat.html" TargetMode="External"/><Relationship Id="rId2" Type="http://schemas.openxmlformats.org/officeDocument/2006/relationships/hyperlink" Target="http://pcworld.hu/hardver/igy-nyulnak-le-a-teveszolgaltatok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cworld.hu/hardver/akku-punktura-akut-problemakra.html" TargetMode="External"/><Relationship Id="rId5" Type="http://schemas.openxmlformats.org/officeDocument/2006/relationships/hyperlink" Target="http://pcworld.hu/szoftver/egyre-kedveltebb-a-windows-8.html" TargetMode="External"/><Relationship Id="rId4" Type="http://schemas.openxmlformats.org/officeDocument/2006/relationships/hyperlink" Target="http://pcworld.hu/hardver/energiatakarekossag-pc-zold-it-fold-oraja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cworld.hu/szoftver/hogyan-kapcsoljuk-a-monitort-keszenleti-allapotba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cworld.hu/szoftver/egyre-kedveltebb-a-windows-8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hyperlink" Target="http://pcworld.hu/hardver/kevesebb-energia-kisebb-szaml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Energiatakarékos Megoldások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1432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/>
              <a:t>Készítette: Hideg </a:t>
            </a:r>
            <a:r>
              <a:rPr lang="hu-HU" dirty="0" smtClean="0"/>
              <a:t>Gábor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Felkészítő tanár: Gál </a:t>
            </a:r>
            <a:r>
              <a:rPr lang="hu-HU" dirty="0" smtClean="0"/>
              <a:t>Tamás</a:t>
            </a:r>
          </a:p>
          <a:p>
            <a:pPr>
              <a:lnSpc>
                <a:spcPct val="120000"/>
              </a:lnSpc>
            </a:pP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Iskola: Egressy Gábor Két Tanítási Nyelvű Szakközépiskola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	1149 Budapest, Egressy út 71.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4" y="404664"/>
            <a:ext cx="960120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dirty="0" smtClean="0"/>
              <a:t>Rejtett áramfogyasztók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 alatt elsősorban a </a:t>
            </a:r>
            <a:r>
              <a:rPr lang="hu-HU" dirty="0" err="1" smtClean="0"/>
              <a:t>stand-by</a:t>
            </a:r>
            <a:r>
              <a:rPr lang="hu-HU" dirty="0" smtClean="0"/>
              <a:t> üzemmódban lévő eszközökre gondolunk.</a:t>
            </a:r>
            <a:endParaRPr lang="hu-HU" dirty="0"/>
          </a:p>
          <a:p>
            <a:pPr lvl="1"/>
            <a:endParaRPr lang="hu-HU" dirty="0" smtClean="0"/>
          </a:p>
          <a:p>
            <a:r>
              <a:rPr lang="hu-HU" dirty="0" smtClean="0"/>
              <a:t>Évente akár 440 kWh-át is kitehet a </a:t>
            </a:r>
            <a:r>
              <a:rPr lang="hu-HU" dirty="0" err="1" smtClean="0"/>
              <a:t>stand-by</a:t>
            </a:r>
            <a:r>
              <a:rPr lang="hu-HU" dirty="0" smtClean="0"/>
              <a:t> üzemmód fogyasztása.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Ez akár 20-30 ezer forinttal is növelhetik </a:t>
            </a:r>
            <a:br>
              <a:rPr lang="hu-HU" dirty="0" smtClean="0"/>
            </a:br>
            <a:r>
              <a:rPr lang="hu-HU" dirty="0" smtClean="0"/>
              <a:t>a villanyszámlát.</a:t>
            </a:r>
            <a:endParaRPr lang="hu-HU" dirty="0"/>
          </a:p>
          <a:p>
            <a:pPr lvl="2"/>
            <a:r>
              <a:rPr lang="hu-HU" sz="2000" dirty="0" smtClean="0"/>
              <a:t>Érdemes beszerezni egy kapcsolóval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ellátott  elosztót, amivel egyszerűen</a:t>
            </a:r>
            <a:br>
              <a:rPr lang="hu-HU" sz="2000" dirty="0" smtClean="0"/>
            </a:br>
            <a:r>
              <a:rPr lang="hu-HU" sz="2000" dirty="0" smtClean="0"/>
              <a:t> </a:t>
            </a:r>
            <a:r>
              <a:rPr lang="hu-HU" sz="2000" dirty="0" err="1" smtClean="0"/>
              <a:t>áramtalaníthatjuk</a:t>
            </a:r>
            <a:r>
              <a:rPr lang="hu-HU" sz="2000" dirty="0" smtClean="0"/>
              <a:t> eszközeinket.</a:t>
            </a:r>
          </a:p>
          <a:p>
            <a:pPr lvl="2"/>
            <a:r>
              <a:rPr lang="hu-HU" sz="2000" dirty="0" smtClean="0"/>
              <a:t>A drágább típusokban túlfeszültség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védelem, és USB bemenet is található.</a:t>
            </a:r>
          </a:p>
          <a:p>
            <a:pPr lvl="2"/>
            <a:endParaRPr lang="hu-HU" dirty="0"/>
          </a:p>
          <a:p>
            <a:pPr lvl="2"/>
            <a:endParaRPr lang="hu-HU" dirty="0" smtClean="0"/>
          </a:p>
        </p:txBody>
      </p:sp>
      <p:pic>
        <p:nvPicPr>
          <p:cNvPr id="3074" name="Picture 2" descr="Spóroljunk az árammal!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3429000"/>
            <a:ext cx="346331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33772" y="6093296"/>
            <a:ext cx="3799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 PC World „</a:t>
            </a:r>
            <a:r>
              <a:rPr lang="hu-HU" sz="1600" dirty="0" smtClean="0">
                <a:hlinkClick r:id="rId3"/>
              </a:rPr>
              <a:t>Spóroljunk az árammal!</a:t>
            </a:r>
            <a:r>
              <a:rPr lang="hu-HU" sz="1600" dirty="0" smtClean="0"/>
              <a:t>”</a:t>
            </a:r>
          </a:p>
          <a:p>
            <a:r>
              <a:rPr lang="hu-HU" sz="1600" dirty="0" smtClean="0"/>
              <a:t>cikkének nyomán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015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4" y="908720"/>
            <a:ext cx="9601200" cy="5263480"/>
          </a:xfrm>
        </p:spPr>
        <p:txBody>
          <a:bodyPr/>
          <a:lstStyle/>
          <a:p>
            <a:r>
              <a:rPr lang="hu-HU" dirty="0" smtClean="0"/>
              <a:t>Az emberek rossz szokása, hogy miután a készülékét feltöltötte, töltőn hagyja.</a:t>
            </a:r>
          </a:p>
          <a:p>
            <a:r>
              <a:rPr lang="hu-HU" dirty="0" smtClean="0"/>
              <a:t>Nagy-Britanniában évente körülbelül 50 milliárd Forint (134 millió GBP) repül a kukába emiatt.</a:t>
            </a:r>
          </a:p>
          <a:p>
            <a:pPr lvl="1"/>
            <a:r>
              <a:rPr lang="hu-HU" dirty="0" smtClean="0"/>
              <a:t>Az emberek 20 százaléka túltölti a készüléket.</a:t>
            </a:r>
          </a:p>
          <a:p>
            <a:pPr lvl="1"/>
            <a:r>
              <a:rPr lang="hu-HU" dirty="0" smtClean="0"/>
              <a:t>10 százaléka egyszerűen elfelejti, vagy lusta kihúzni a töltőt.</a:t>
            </a:r>
          </a:p>
          <a:p>
            <a:pPr lvl="1"/>
            <a:endParaRPr lang="hu-HU" dirty="0"/>
          </a:p>
          <a:p>
            <a:pPr marL="365760" lvl="1" indent="0">
              <a:buNone/>
            </a:pPr>
            <a:r>
              <a:rPr lang="hu-HU" dirty="0" smtClean="0"/>
              <a:t>Ez egyébként nem csak az áramot fogyasztja feleslegesen, hanem az akkumulátor élettartamát is</a:t>
            </a:r>
            <a:br>
              <a:rPr lang="hu-HU" dirty="0" smtClean="0"/>
            </a:br>
            <a:r>
              <a:rPr lang="hu-HU" dirty="0" smtClean="0"/>
              <a:t>csökkentheti.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33772" y="6093296"/>
            <a:ext cx="4102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 PC World „</a:t>
            </a:r>
            <a:r>
              <a:rPr lang="hu-HU" sz="1600" dirty="0" smtClean="0">
                <a:hlinkClick r:id="rId2"/>
              </a:rPr>
              <a:t>134 millió fontot dobnak…</a:t>
            </a:r>
            <a:r>
              <a:rPr lang="hu-HU" sz="1600" dirty="0" smtClean="0"/>
              <a:t>”</a:t>
            </a:r>
          </a:p>
          <a:p>
            <a:r>
              <a:rPr lang="hu-HU" sz="1600" dirty="0" smtClean="0"/>
              <a:t>cikkének nyomán</a:t>
            </a:r>
            <a:endParaRPr lang="hu-HU" sz="1600" dirty="0"/>
          </a:p>
        </p:txBody>
      </p:sp>
      <p:pic>
        <p:nvPicPr>
          <p:cNvPr id="1026" name="Picture 2" descr="Akku-punktúra akut-problémákr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4159053"/>
            <a:ext cx="3744416" cy="2505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 tudni akarjuk pontosan, hogy mi mennyit fogyaszt körülöttünk, érdemes beszerezni egy fogyasztásmérőt.</a:t>
            </a:r>
          </a:p>
          <a:p>
            <a:r>
              <a:rPr lang="hu-HU" dirty="0" smtClean="0"/>
              <a:t>Rengeteg különböző </a:t>
            </a:r>
            <a:r>
              <a:rPr lang="hu-HU" dirty="0" err="1" smtClean="0"/>
              <a:t>felszereltségű</a:t>
            </a:r>
            <a:r>
              <a:rPr lang="hu-HU" dirty="0" smtClean="0"/>
              <a:t>, mindenféle extrával ellátott fogyasztásmérőt találhatunk.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Alapvető funkció az aktuális fogyasztás (Watt), </a:t>
            </a:r>
            <a:br>
              <a:rPr lang="hu-HU" dirty="0" smtClean="0"/>
            </a:br>
            <a:r>
              <a:rPr lang="hu-HU" dirty="0" smtClean="0"/>
              <a:t>átfolyó áram erősségének (Amper) és </a:t>
            </a:r>
            <a:br>
              <a:rPr lang="hu-HU" dirty="0" smtClean="0"/>
            </a:br>
            <a:r>
              <a:rPr lang="hu-HU" dirty="0" smtClean="0"/>
              <a:t>feszültségének (Volt) kimutatása.</a:t>
            </a:r>
          </a:p>
          <a:p>
            <a:pPr lvl="1"/>
            <a:r>
              <a:rPr lang="hu-HU" dirty="0" smtClean="0"/>
              <a:t>Beállíthatjuk 1 kWh árát,</a:t>
            </a:r>
            <a:br>
              <a:rPr lang="hu-HU" dirty="0" smtClean="0"/>
            </a:br>
            <a:r>
              <a:rPr lang="hu-HU" dirty="0" smtClean="0"/>
              <a:t>így akár már pontos összegekkel is</a:t>
            </a:r>
            <a:br>
              <a:rPr lang="hu-HU" dirty="0" smtClean="0"/>
            </a:br>
            <a:r>
              <a:rPr lang="hu-HU" dirty="0" smtClean="0"/>
              <a:t> számolhatunk, egyből.</a:t>
            </a:r>
          </a:p>
          <a:p>
            <a:pPr marL="365760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5122" name="Picture 2" descr="Spóroljunk az árammal!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3284983"/>
            <a:ext cx="3600400" cy="2394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Szövegdoboz 5"/>
          <p:cNvSpPr txBox="1"/>
          <p:nvPr/>
        </p:nvSpPr>
        <p:spPr>
          <a:xfrm>
            <a:off x="333772" y="6093296"/>
            <a:ext cx="3799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 PC World „</a:t>
            </a:r>
            <a:r>
              <a:rPr lang="hu-HU" sz="1600" dirty="0" smtClean="0">
                <a:hlinkClick r:id="rId3"/>
              </a:rPr>
              <a:t>Spóroljunk az árammal!</a:t>
            </a:r>
            <a:r>
              <a:rPr lang="hu-HU" sz="1600" dirty="0" smtClean="0"/>
              <a:t>”</a:t>
            </a:r>
          </a:p>
          <a:p>
            <a:r>
              <a:rPr lang="hu-HU" sz="1600" dirty="0" smtClean="0"/>
              <a:t>cikkének nyomán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58377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7868" y="35013"/>
            <a:ext cx="9601200" cy="1143000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909836" y="1556792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hu-HU" sz="3200" dirty="0" smtClean="0"/>
              <a:t>Mi fogyasztja a legtöbb áramot az alábbiak közül?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2" action="ppaction://hlinksldjump"/>
              </a:rPr>
              <a:t>Laptop</a:t>
            </a: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3" action="ppaction://hlinksldjump"/>
              </a:rPr>
              <a:t>PC</a:t>
            </a: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2" action="ppaction://hlinksldjump"/>
              </a:rPr>
              <a:t>Hagyományos villanykörte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6" name="Picture 2" descr="Spóroljunk az árammal!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3" b="95134" l="6167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68" y="4077072"/>
            <a:ext cx="3384376" cy="23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P: Az Apple lemaradt, mint a borravaló 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250" y1="24519" x2="24500" y2="66346"/>
                        <a14:foregroundMark x1="16750" y1="87019" x2="9500" y2="34135"/>
                        <a14:foregroundMark x1="5750" y1="25962" x2="11000" y2="8173"/>
                        <a14:foregroundMark x1="11750" y1="8654" x2="20750" y2="10096"/>
                        <a14:foregroundMark x1="33750" y1="46635" x2="33750" y2="4327"/>
                        <a14:foregroundMark x1="41000" y1="4327" x2="84750" y2="4327"/>
                        <a14:foregroundMark x1="96500" y1="90385" x2="91250" y2="90865"/>
                        <a14:foregroundMark x1="82750" y1="94712" x2="39500" y2="91346"/>
                        <a14:foregroundMark x1="52500" y1="85096" x2="69750" y2="86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24" y="2275756"/>
            <a:ext cx="4464496" cy="23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69876" y="2492896"/>
            <a:ext cx="9601200" cy="1143000"/>
          </a:xfrm>
        </p:spPr>
        <p:txBody>
          <a:bodyPr/>
          <a:lstStyle/>
          <a:p>
            <a:r>
              <a:rPr lang="hu-HU" dirty="0" smtClean="0"/>
              <a:t>Jó válasz! Jöhet a következő kérdés!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7828" y="1340768"/>
            <a:ext cx="9601200" cy="4343400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/>
              <a:t>2. Az alábbiak közül melyik állítás </a:t>
            </a:r>
            <a:r>
              <a:rPr lang="hu-HU" sz="3200" u="sng" dirty="0"/>
              <a:t>NEM</a:t>
            </a:r>
            <a:r>
              <a:rPr lang="hu-HU" sz="3200" dirty="0"/>
              <a:t> igaz?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2" action="ppaction://hlinksldjump"/>
              </a:rPr>
              <a:t>A töltőket </a:t>
            </a:r>
            <a:r>
              <a:rPr lang="hu-HU" dirty="0">
                <a:hlinkClick r:id="rId2" action="ppaction://hlinksldjump"/>
              </a:rPr>
              <a:t>érdemes bedugva hagyni, ha nem </a:t>
            </a:r>
            <a:r>
              <a:rPr lang="hu-HU" dirty="0" smtClean="0">
                <a:hlinkClick r:id="rId2" action="ppaction://hlinksldjump"/>
              </a:rPr>
              <a:t>használjuk</a:t>
            </a: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3" action="ppaction://hlinksldjump"/>
              </a:rPr>
              <a:t>A </a:t>
            </a:r>
            <a:r>
              <a:rPr lang="hu-HU" dirty="0">
                <a:hlinkClick r:id="rId3" action="ppaction://hlinksldjump"/>
              </a:rPr>
              <a:t>kapcsolós elosztókkal gyorsan </a:t>
            </a:r>
            <a:r>
              <a:rPr lang="hu-HU" dirty="0" err="1">
                <a:hlinkClick r:id="rId3" action="ppaction://hlinksldjump"/>
              </a:rPr>
              <a:t>áramtalaníthatjuk</a:t>
            </a:r>
            <a:r>
              <a:rPr lang="hu-HU" dirty="0">
                <a:hlinkClick r:id="rId3" action="ppaction://hlinksldjump"/>
              </a:rPr>
              <a:t> </a:t>
            </a:r>
            <a:r>
              <a:rPr lang="hu-HU" dirty="0" smtClean="0">
                <a:hlinkClick r:id="rId3" action="ppaction://hlinksldjump"/>
              </a:rPr>
              <a:t>eszközeinket</a:t>
            </a: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3" action="ppaction://hlinksldjump"/>
              </a:rPr>
              <a:t>Ha </a:t>
            </a:r>
            <a:r>
              <a:rPr lang="hu-HU" dirty="0">
                <a:hlinkClick r:id="rId3" action="ppaction://hlinksldjump"/>
              </a:rPr>
              <a:t>energiatakarékosak vagyunk, óvhatjuk a környezetünket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3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69876" y="2492896"/>
            <a:ext cx="9601200" cy="1143000"/>
          </a:xfrm>
        </p:spPr>
        <p:txBody>
          <a:bodyPr/>
          <a:lstStyle/>
          <a:p>
            <a:r>
              <a:rPr lang="hu-HU" dirty="0" smtClean="0"/>
              <a:t>Jó válasz! Jöhet egy kis matek?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837828" y="1340768"/>
            <a:ext cx="96012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3. Egy házban reggel, a konyhában és a nappaliban ég 2-2 	hagyományos villanykörte 3 órán át. Este csak a 	nappaliban ég 2 hagyományos villanykörte, ugyan úgy 3 	órán át. Hány forinttal növeli ez a villanyszámlát?</a:t>
            </a:r>
          </a:p>
          <a:p>
            <a:pPr marL="0" indent="0">
              <a:buNone/>
            </a:pP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2" action="ppaction://hlinksldjump"/>
              </a:rPr>
              <a:t>1260 Forinttal</a:t>
            </a: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 smtClean="0">
                <a:hlinkClick r:id="rId3" action="ppaction://hlinksldjump"/>
              </a:rPr>
              <a:t>1540 Forinttal </a:t>
            </a: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endParaRPr lang="hu-HU" dirty="0" smtClean="0"/>
          </a:p>
          <a:p>
            <a:pPr marL="457200" indent="-457200">
              <a:buFont typeface="+mj-lt"/>
              <a:buAutoNum type="alphaUcPeriod"/>
            </a:pPr>
            <a:r>
              <a:rPr lang="hu-HU" dirty="0">
                <a:hlinkClick r:id="rId3" action="ppaction://hlinksldjump"/>
              </a:rPr>
              <a:t>1680 Forinttal</a:t>
            </a:r>
            <a:endParaRPr lang="hu-HU" dirty="0"/>
          </a:p>
          <a:p>
            <a:pPr marL="457200" indent="-457200">
              <a:buFont typeface="+mj-lt"/>
              <a:buAutoNum type="alphaUcPeriod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Picture 2" descr="http://i.web4.hu/apix_collect/1109/energiatakarekossag/energiatakarekossag_screenshot_20120103193754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3717032"/>
            <a:ext cx="3816424" cy="2146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35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9876" y="1556792"/>
            <a:ext cx="9601200" cy="1143000"/>
          </a:xfrm>
        </p:spPr>
        <p:txBody>
          <a:bodyPr/>
          <a:lstStyle/>
          <a:p>
            <a:r>
              <a:rPr lang="hu-HU" dirty="0" smtClean="0"/>
              <a:t>Gratulálok, minden kérdésre jól válaszoltál!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1884" y="3140968"/>
            <a:ext cx="9601200" cy="1008112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Ezzel vége a prezentációmnak, remélem élvezted! </a:t>
            </a:r>
            <a:r>
              <a:rPr lang="hu-HU" sz="2800" dirty="0" smtClean="0">
                <a:sym typeface="Wingdings" panose="05000000000000000000" pitchFamily="2" charset="2"/>
              </a:rPr>
              <a:t></a:t>
            </a:r>
            <a:endParaRPr lang="hu-HU" sz="28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1197868" y="5574267"/>
            <a:ext cx="53741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következő néhány dián a forrásaim találhatóak meg.</a:t>
            </a:r>
          </a:p>
          <a:p>
            <a:pPr fontAlgn="base"/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4342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9796" y="369640"/>
            <a:ext cx="7543800" cy="1066800"/>
          </a:xfrm>
        </p:spPr>
        <p:txBody>
          <a:bodyPr/>
          <a:lstStyle/>
          <a:p>
            <a:r>
              <a:rPr lang="hu-HU" sz="2400" dirty="0" smtClean="0"/>
              <a:t>Források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 cap="all" spc="2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0" lvl="1" indent="-457200">
              <a:buFont typeface="+mj-lt"/>
              <a:buAutoNum type="arabicPeriod"/>
            </a:pPr>
            <a:endParaRPr lang="hu-HU" dirty="0" smtClean="0"/>
          </a:p>
          <a:p>
            <a:pPr marL="822960" lvl="1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942284" y="6220658"/>
            <a:ext cx="5374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Linkek utoljára megtekintve: 2014. március 2.</a:t>
            </a:r>
          </a:p>
          <a:p>
            <a:pPr fontAlgn="base"/>
            <a:endParaRPr lang="hu-HU" sz="14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837828" y="6172200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smtClean="0">
                <a:solidFill>
                  <a:schemeClr val="bg2"/>
                </a:solidFill>
              </a:rPr>
              <a:t>Illetve a saját kút fejem</a:t>
            </a:r>
            <a:r>
              <a:rPr lang="hu-HU" sz="2400" dirty="0" smtClean="0">
                <a:solidFill>
                  <a:schemeClr val="bg2"/>
                </a:solidFill>
              </a:rPr>
              <a:t> </a:t>
            </a:r>
            <a:r>
              <a:rPr lang="hu-HU" sz="2400" dirty="0" smtClean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  <a:endParaRPr lang="hu-HU" sz="2400" dirty="0">
              <a:solidFill>
                <a:schemeClr val="bg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74204" y="1384666"/>
            <a:ext cx="101531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Molnár József: Spóroljunk az árammal! (PC World: 2013. március 23.)</a:t>
            </a:r>
          </a:p>
          <a:p>
            <a:r>
              <a:rPr lang="hu-HU" dirty="0" smtClean="0"/>
              <a:t>	</a:t>
            </a:r>
            <a:r>
              <a:rPr lang="hu-HU" sz="1400" dirty="0" smtClean="0">
                <a:hlinkClick r:id="rId2"/>
              </a:rPr>
              <a:t>http</a:t>
            </a:r>
            <a:r>
              <a:rPr lang="hu-HU" sz="1400" dirty="0">
                <a:hlinkClick r:id="rId2"/>
              </a:rPr>
              <a:t>://</a:t>
            </a:r>
            <a:r>
              <a:rPr lang="hu-HU" sz="1400" dirty="0" smtClean="0">
                <a:hlinkClick r:id="rId2"/>
              </a:rPr>
              <a:t>pcworld.hu/hardver/energiatakarekossag-pc-zold-it-fold-oraja.html</a:t>
            </a:r>
            <a:endParaRPr lang="hu-HU" sz="1400" dirty="0" smtClean="0"/>
          </a:p>
          <a:p>
            <a:endParaRPr lang="hu-HU" sz="1400" dirty="0" smtClean="0"/>
          </a:p>
          <a:p>
            <a:r>
              <a:rPr lang="hu-HU" dirty="0" smtClean="0"/>
              <a:t>Egri Imre: Hogyan </a:t>
            </a:r>
            <a:r>
              <a:rPr lang="hu-HU" dirty="0"/>
              <a:t>legyünk energiatakarékosabbak? </a:t>
            </a:r>
            <a:r>
              <a:rPr lang="hu-HU" dirty="0" smtClean="0"/>
              <a:t>(PC World: 2013</a:t>
            </a:r>
            <a:r>
              <a:rPr lang="hu-HU" dirty="0"/>
              <a:t>. február </a:t>
            </a:r>
            <a:r>
              <a:rPr lang="hu-HU" dirty="0" smtClean="0"/>
              <a:t>1.)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	</a:t>
            </a:r>
            <a:r>
              <a:rPr lang="hu-HU" sz="1400" dirty="0" smtClean="0">
                <a:hlinkClick r:id="rId3"/>
              </a:rPr>
              <a:t>http</a:t>
            </a:r>
            <a:r>
              <a:rPr lang="hu-HU" sz="1400" dirty="0">
                <a:hlinkClick r:id="rId3"/>
              </a:rPr>
              <a:t>://</a:t>
            </a:r>
            <a:r>
              <a:rPr lang="hu-HU" sz="1400" dirty="0" smtClean="0">
                <a:hlinkClick r:id="rId3"/>
              </a:rPr>
              <a:t>pcworld.hu/hardver/hogyan-legyunk-energiatakarekosabbak.html</a:t>
            </a:r>
            <a:endParaRPr lang="hu-HU" sz="1400" dirty="0" smtClean="0"/>
          </a:p>
          <a:p>
            <a:endParaRPr lang="hu-HU" sz="1400" dirty="0" smtClean="0"/>
          </a:p>
          <a:p>
            <a:pPr fontAlgn="base"/>
            <a:r>
              <a:rPr lang="hu-HU" dirty="0" smtClean="0"/>
              <a:t>Egri Imre: Durván </a:t>
            </a:r>
            <a:r>
              <a:rPr lang="hu-HU" dirty="0"/>
              <a:t>energiatakarékos lesz a Windows </a:t>
            </a:r>
            <a:r>
              <a:rPr lang="hu-HU" dirty="0" smtClean="0"/>
              <a:t>8. (PC World:</a:t>
            </a:r>
            <a:r>
              <a:rPr lang="hu-HU" dirty="0"/>
              <a:t> 2012. február 8</a:t>
            </a:r>
            <a:r>
              <a:rPr lang="hu-HU" dirty="0" smtClean="0"/>
              <a:t>.)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	</a:t>
            </a:r>
            <a:r>
              <a:rPr lang="hu-HU" sz="1400" dirty="0" smtClean="0">
                <a:hlinkClick r:id="rId4"/>
              </a:rPr>
              <a:t>http</a:t>
            </a:r>
            <a:r>
              <a:rPr lang="hu-HU" sz="1400" dirty="0">
                <a:hlinkClick r:id="rId4"/>
              </a:rPr>
              <a:t>://</a:t>
            </a:r>
            <a:r>
              <a:rPr lang="hu-HU" sz="1400" dirty="0" smtClean="0">
                <a:hlinkClick r:id="rId4"/>
              </a:rPr>
              <a:t>pcworld.hu/szoftver/durvan-energiatakarekos-lesz-a-windows-8.html</a:t>
            </a:r>
            <a:endParaRPr lang="hu-HU" sz="1400" dirty="0" smtClean="0"/>
          </a:p>
          <a:p>
            <a:pPr fontAlgn="base"/>
            <a:endParaRPr lang="hu-HU" sz="1400" dirty="0" smtClean="0"/>
          </a:p>
          <a:p>
            <a:pPr fontAlgn="base"/>
            <a:r>
              <a:rPr lang="hu-HU" dirty="0"/>
              <a:t>Harangi </a:t>
            </a:r>
            <a:r>
              <a:rPr lang="hu-HU" dirty="0" smtClean="0"/>
              <a:t>László: 134 </a:t>
            </a:r>
            <a:r>
              <a:rPr lang="hu-HU" dirty="0"/>
              <a:t>millió fontot dobnak a kukába a britek a </a:t>
            </a:r>
            <a:r>
              <a:rPr lang="hu-HU" dirty="0" err="1"/>
              <a:t>mobilok</a:t>
            </a:r>
            <a:r>
              <a:rPr lang="hu-HU" dirty="0"/>
              <a:t> és notebookok felesleges </a:t>
            </a:r>
            <a:r>
              <a:rPr lang="hu-HU" dirty="0" smtClean="0"/>
              <a:t>töltésével. (PC World: 2012</a:t>
            </a:r>
            <a:r>
              <a:rPr lang="hu-HU" dirty="0"/>
              <a:t>. január 4</a:t>
            </a:r>
            <a:r>
              <a:rPr lang="hu-HU" dirty="0" smtClean="0"/>
              <a:t>.)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400" dirty="0"/>
              <a:t>	</a:t>
            </a:r>
            <a:r>
              <a:rPr lang="hu-HU" sz="1400" dirty="0" smtClean="0">
                <a:hlinkClick r:id="rId5"/>
              </a:rPr>
              <a:t>http</a:t>
            </a:r>
            <a:r>
              <a:rPr lang="hu-HU" sz="1400" dirty="0">
                <a:hlinkClick r:id="rId5"/>
              </a:rPr>
              <a:t>://</a:t>
            </a:r>
            <a:r>
              <a:rPr lang="hu-HU" sz="1400" dirty="0" smtClean="0">
                <a:hlinkClick r:id="rId5"/>
              </a:rPr>
              <a:t>pcworld.hu/mobil/134-millio-fontot-dobnak-a-kukaba-a-britek-a-mobilok-es-notebookok-felesleges-toltesevel.html</a:t>
            </a:r>
            <a:endParaRPr lang="hu-HU" sz="1400" dirty="0" smtClean="0"/>
          </a:p>
          <a:p>
            <a:pPr fontAlgn="base"/>
            <a:r>
              <a:rPr lang="hu-HU" dirty="0"/>
              <a:t>Farkas </a:t>
            </a:r>
            <a:r>
              <a:rPr lang="hu-HU" dirty="0" smtClean="0"/>
              <a:t>Gergely: Csökkenthetjük villanyszámlánkat. (PC World: 2011</a:t>
            </a:r>
            <a:r>
              <a:rPr lang="hu-HU" dirty="0"/>
              <a:t>. szeptember 29</a:t>
            </a:r>
            <a:r>
              <a:rPr lang="hu-HU" dirty="0" smtClean="0"/>
              <a:t>.)</a:t>
            </a:r>
            <a:br>
              <a:rPr lang="hu-HU" dirty="0" smtClean="0"/>
            </a:br>
            <a:r>
              <a:rPr lang="hu-HU" sz="1400" dirty="0" smtClean="0"/>
              <a:t>	</a:t>
            </a:r>
            <a:r>
              <a:rPr lang="hu-HU" sz="1400" dirty="0" smtClean="0">
                <a:hlinkClick r:id="rId6"/>
              </a:rPr>
              <a:t>http://pcworld.hu/hardver/kevesebb-energia-kisebb-szamla.html</a:t>
            </a:r>
            <a:r>
              <a:rPr lang="hu-HU" sz="1400" dirty="0" smtClean="0"/>
              <a:t> </a:t>
            </a:r>
          </a:p>
          <a:p>
            <a:pPr fontAlgn="base"/>
            <a:endParaRPr lang="hu-HU" sz="1400" dirty="0" smtClean="0"/>
          </a:p>
          <a:p>
            <a:pPr fontAlgn="base"/>
            <a:r>
              <a:rPr lang="hu-HU" dirty="0"/>
              <a:t>Egri </a:t>
            </a:r>
            <a:r>
              <a:rPr lang="hu-HU" dirty="0" smtClean="0"/>
              <a:t>Imre: Hogyan </a:t>
            </a:r>
            <a:r>
              <a:rPr lang="hu-HU" dirty="0"/>
              <a:t>válasszunk szünetmentes tápegységet</a:t>
            </a:r>
            <a:r>
              <a:rPr lang="hu-HU" dirty="0" smtClean="0"/>
              <a:t>? (PC World: 2013</a:t>
            </a:r>
            <a:r>
              <a:rPr lang="hu-HU" dirty="0"/>
              <a:t>. június 2</a:t>
            </a:r>
            <a:r>
              <a:rPr lang="hu-HU" dirty="0" smtClean="0"/>
              <a:t>.)</a:t>
            </a:r>
          </a:p>
          <a:p>
            <a:r>
              <a:rPr lang="hu-HU" sz="1400" dirty="0"/>
              <a:t>	</a:t>
            </a:r>
            <a:r>
              <a:rPr lang="hu-HU" sz="1400" dirty="0" smtClean="0">
                <a:hlinkClick r:id="rId7"/>
              </a:rPr>
              <a:t>http</a:t>
            </a:r>
            <a:r>
              <a:rPr lang="hu-HU" sz="1400" dirty="0">
                <a:hlinkClick r:id="rId7"/>
              </a:rPr>
              <a:t>://pcworld.hu/hardver/hogyan-valasszunk-szunetmentes-tapegyseget.html</a:t>
            </a:r>
            <a:endParaRPr lang="hu-HU" sz="1600" dirty="0"/>
          </a:p>
        </p:txBody>
      </p:sp>
      <p:sp>
        <p:nvSpPr>
          <p:cNvPr id="10" name="Téglalap 9"/>
          <p:cNvSpPr/>
          <p:nvPr/>
        </p:nvSpPr>
        <p:spPr>
          <a:xfrm>
            <a:off x="6094414" y="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*Az </a:t>
            </a:r>
            <a:r>
              <a:rPr lang="hu-HU" dirty="0"/>
              <a:t>ár kiszámításához az ELMŰ díj kalkulátort alkalmaztam</a:t>
            </a:r>
            <a:endParaRPr lang="en-US" dirty="0"/>
          </a:p>
          <a:p>
            <a:r>
              <a:rPr lang="hu-HU" dirty="0" smtClean="0"/>
              <a:t>**A </a:t>
            </a:r>
            <a:r>
              <a:rPr lang="hu-HU" dirty="0"/>
              <a:t>fogyasztás 2 óra átlagolt üresjárat, és 2 óra átlagolt terhelés alapján lett </a:t>
            </a:r>
            <a:r>
              <a:rPr lang="hu-HU" dirty="0" smtClean="0"/>
              <a:t>kiszámítva. </a:t>
            </a:r>
            <a:r>
              <a:rPr lang="hu-HU" dirty="0" smtClean="0">
                <a:hlinkClick r:id="rId8" action="ppaction://hlinksldjump"/>
              </a:rPr>
              <a:t>Vissza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45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69876" y="303312"/>
            <a:ext cx="7543800" cy="1066800"/>
          </a:xfrm>
        </p:spPr>
        <p:txBody>
          <a:bodyPr/>
          <a:lstStyle/>
          <a:p>
            <a:r>
              <a:rPr lang="hu-HU" dirty="0" smtClean="0"/>
              <a:t>Kép források, és megjegyzések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06058" y="836712"/>
            <a:ext cx="109490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Harangi László: Így </a:t>
            </a:r>
            <a:r>
              <a:rPr lang="hu-HU" dirty="0"/>
              <a:t>nyúlnak le a </a:t>
            </a:r>
            <a:r>
              <a:rPr lang="hu-HU" dirty="0" smtClean="0"/>
              <a:t>tévészolgáltatók. (PC World: 2014</a:t>
            </a:r>
            <a:r>
              <a:rPr lang="hu-HU" dirty="0"/>
              <a:t>. február 17</a:t>
            </a:r>
            <a:r>
              <a:rPr lang="hu-HU" dirty="0" smtClean="0"/>
              <a:t>.)</a:t>
            </a:r>
          </a:p>
          <a:p>
            <a:pPr lvl="1">
              <a:spcAft>
                <a:spcPts val="1200"/>
              </a:spcAft>
            </a:pPr>
            <a:r>
              <a:rPr lang="hu-HU" sz="1400" dirty="0" smtClean="0">
                <a:hlinkClick r:id="rId2"/>
              </a:rPr>
              <a:t>http</a:t>
            </a:r>
            <a:r>
              <a:rPr lang="hu-HU" sz="1400" dirty="0">
                <a:hlinkClick r:id="rId2"/>
              </a:rPr>
              <a:t>://</a:t>
            </a:r>
            <a:r>
              <a:rPr lang="hu-HU" sz="1400" dirty="0" smtClean="0">
                <a:hlinkClick r:id="rId2"/>
              </a:rPr>
              <a:t>pcworld.hu/hardver/igy-nyulnak-le-a-teveszolgaltatok.html</a:t>
            </a:r>
            <a:r>
              <a:rPr lang="hu-HU" sz="1400" dirty="0" smtClean="0"/>
              <a:t>  1. Kép (Letöltve:  2014. 2. 18.)</a:t>
            </a:r>
          </a:p>
          <a:p>
            <a:r>
              <a:rPr lang="hu-HU" dirty="0" smtClean="0"/>
              <a:t>Wiezner István: Napenergiára </a:t>
            </a:r>
            <a:r>
              <a:rPr lang="hu-HU" dirty="0"/>
              <a:t>váltott egy apró </a:t>
            </a:r>
            <a:r>
              <a:rPr lang="hu-HU" dirty="0" smtClean="0"/>
              <a:t>szigetcsoport. (PC World: 2012</a:t>
            </a:r>
            <a:r>
              <a:rPr lang="hu-HU" dirty="0"/>
              <a:t>. november </a:t>
            </a:r>
            <a:r>
              <a:rPr lang="hu-HU" dirty="0" smtClean="0"/>
              <a:t>8.)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3"/>
              </a:rPr>
              <a:t>http://</a:t>
            </a:r>
            <a:r>
              <a:rPr lang="hu-HU" sz="1400" dirty="0" smtClean="0">
                <a:hlinkClick r:id="rId3"/>
              </a:rPr>
              <a:t>pcworld.hu/tudomany/napenergiara-valtott-egy-szigetcsoport.html</a:t>
            </a:r>
            <a:r>
              <a:rPr lang="hu-HU" sz="1400" dirty="0" smtClean="0"/>
              <a:t>  1.  Kép (Letöltve: 2014. 02.  18)</a:t>
            </a:r>
            <a:endParaRPr lang="hu-HU" dirty="0"/>
          </a:p>
          <a:p>
            <a:r>
              <a:rPr lang="hu-HU" dirty="0" smtClean="0"/>
              <a:t>Molnár </a:t>
            </a:r>
            <a:r>
              <a:rPr lang="hu-HU" dirty="0"/>
              <a:t>József: Spóroljunk az árammal! (PC World: 2013. március 23</a:t>
            </a:r>
            <a:r>
              <a:rPr lang="hu-HU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4"/>
              </a:rPr>
              <a:t>http://pcworld.hu/hardver/energiatakarekossag-pc-zold-it-fold-oraja.html</a:t>
            </a:r>
            <a:r>
              <a:rPr lang="hu-HU" sz="1400" dirty="0"/>
              <a:t>  1., 2., 4., 5., 7. Kép (Letöltve: 2014. 02. 18)</a:t>
            </a:r>
          </a:p>
          <a:p>
            <a:r>
              <a:rPr lang="hu-HU" dirty="0" smtClean="0"/>
              <a:t>Harangi László: Egyre </a:t>
            </a:r>
            <a:r>
              <a:rPr lang="hu-HU" dirty="0"/>
              <a:t>népszerűbb a Windows </a:t>
            </a:r>
            <a:r>
              <a:rPr lang="hu-HU" dirty="0" smtClean="0"/>
              <a:t>8. (PC World: 2013</a:t>
            </a:r>
            <a:r>
              <a:rPr lang="hu-HU" dirty="0"/>
              <a:t>. október 2</a:t>
            </a:r>
            <a:r>
              <a:rPr lang="hu-HU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5"/>
              </a:rPr>
              <a:t>http://pcworld.hu/szoftver/egyre-kedveltebb-a-windows-8.html</a:t>
            </a:r>
            <a:r>
              <a:rPr lang="hu-HU" sz="1400" dirty="0"/>
              <a:t>  1. Kép (Letöltve: 2014. 02. 19.)</a:t>
            </a:r>
          </a:p>
          <a:p>
            <a:r>
              <a:rPr lang="hu-HU" dirty="0" smtClean="0"/>
              <a:t>Váraljai Krisztián: Akku-punktúra akut-problémákra. (PC World: </a:t>
            </a:r>
            <a:r>
              <a:rPr lang="hu-HU" dirty="0"/>
              <a:t>2011. június 10</a:t>
            </a:r>
            <a:r>
              <a:rPr lang="hu-HU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6"/>
              </a:rPr>
              <a:t>http://pcworld.hu/hardver/akku-punktura-akut-problemakra.html</a:t>
            </a:r>
            <a:r>
              <a:rPr lang="hu-HU" sz="1400" dirty="0"/>
              <a:t>  3. Kép (Letöltve: 2014. 02. 19.)</a:t>
            </a:r>
          </a:p>
          <a:p>
            <a:r>
              <a:rPr lang="hu-HU" dirty="0" smtClean="0"/>
              <a:t>Dávid Imre: A </a:t>
            </a:r>
            <a:r>
              <a:rPr lang="hu-HU" dirty="0"/>
              <a:t>Nokia a villámok energiájával töltené a </a:t>
            </a:r>
            <a:r>
              <a:rPr lang="hu-HU" dirty="0" smtClean="0"/>
              <a:t>mobiltelefonokat. (PC World: 2013</a:t>
            </a:r>
            <a:r>
              <a:rPr lang="hu-HU" dirty="0"/>
              <a:t>. október 7</a:t>
            </a:r>
            <a:r>
              <a:rPr lang="hu-HU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7"/>
              </a:rPr>
              <a:t>http://pcworld.hu/mobil/a-nokia-a-villamok-energiajaval-toltene-a-mobiltelefonokat.html</a:t>
            </a:r>
            <a:r>
              <a:rPr lang="hu-HU" sz="1400" dirty="0"/>
              <a:t>  1. Kép (Letöltve: 2014. 02. 20. )</a:t>
            </a:r>
          </a:p>
          <a:p>
            <a:r>
              <a:rPr lang="hu-HU" dirty="0" smtClean="0"/>
              <a:t>Harangi </a:t>
            </a:r>
            <a:r>
              <a:rPr lang="hu-HU" dirty="0"/>
              <a:t>László: Egyre népszerűbb a Windows 8. (PC World: 2013. október 2.)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5"/>
              </a:rPr>
              <a:t>http://pcworld.hu/szoftver/egyre-kedveltebb-a-windows-8.html</a:t>
            </a:r>
            <a:r>
              <a:rPr lang="hu-HU" sz="1400" dirty="0"/>
              <a:t>  1. Kép (Letöltve: 2014. 02. 20. )</a:t>
            </a:r>
          </a:p>
          <a:p>
            <a:r>
              <a:rPr lang="hu-HU" dirty="0" smtClean="0"/>
              <a:t>Harangi </a:t>
            </a:r>
            <a:r>
              <a:rPr lang="hu-HU" dirty="0"/>
              <a:t>László: Hogyan kapcsoljuk a monitort készenléti állapotba? (PC World: 2013. </a:t>
            </a:r>
            <a:r>
              <a:rPr lang="hu-HU" dirty="0" smtClean="0"/>
              <a:t>július 19.)</a:t>
            </a:r>
            <a:endParaRPr lang="hu-HU" dirty="0"/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5"/>
              </a:rPr>
              <a:t>http://pcworld.hu/szoftver/egyre-kedveltebb-a-windows-8.html</a:t>
            </a:r>
            <a:r>
              <a:rPr lang="hu-HU" sz="1400" dirty="0"/>
              <a:t>  1. Kép (Letöltve: 2014. 02. 20. )</a:t>
            </a:r>
          </a:p>
          <a:p>
            <a:r>
              <a:rPr lang="hu-HU" dirty="0"/>
              <a:t>Dávid </a:t>
            </a:r>
            <a:r>
              <a:rPr lang="hu-HU" dirty="0" smtClean="0"/>
              <a:t>Imre: HP</a:t>
            </a:r>
            <a:r>
              <a:rPr lang="hu-HU" dirty="0"/>
              <a:t>: Az Apple lemaradt, mint a </a:t>
            </a:r>
            <a:r>
              <a:rPr lang="hu-HU" dirty="0" smtClean="0"/>
              <a:t>borravaló. (PC World: </a:t>
            </a:r>
            <a:r>
              <a:rPr lang="hu-HU" dirty="0"/>
              <a:t>2012. december 8</a:t>
            </a:r>
            <a:r>
              <a:rPr lang="hu-HU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hu-HU" sz="1400" dirty="0">
                <a:hlinkClick r:id="rId8"/>
              </a:rPr>
              <a:t>http://pcworld.hu/hardver/hp-az-apple-lemaradt-mint-a-borravalo.html</a:t>
            </a:r>
            <a:r>
              <a:rPr lang="hu-HU" sz="1400" dirty="0"/>
              <a:t>  1. Kép (Letöltve: 2014. 02. 27.)</a:t>
            </a:r>
          </a:p>
          <a:p>
            <a:pPr lvl="1"/>
            <a:r>
              <a:rPr lang="hu-HU" sz="1400" dirty="0" smtClean="0"/>
              <a:t/>
            </a:r>
            <a:br>
              <a:rPr lang="hu-HU" sz="1400" dirty="0" smtClean="0"/>
            </a:br>
            <a:endParaRPr lang="hu-HU" sz="1400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sz="1600" dirty="0" smtClean="0"/>
          </a:p>
          <a:p>
            <a:pPr lvl="1"/>
            <a:endParaRPr lang="hu-HU" sz="1600" dirty="0"/>
          </a:p>
        </p:txBody>
      </p:sp>
      <p:sp>
        <p:nvSpPr>
          <p:cNvPr id="5" name="Téglalap 4"/>
          <p:cNvSpPr/>
          <p:nvPr/>
        </p:nvSpPr>
        <p:spPr>
          <a:xfrm>
            <a:off x="4942284" y="6220658"/>
            <a:ext cx="5374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Linkek utoljára megtekintve: 2014. március 2.</a:t>
            </a:r>
          </a:p>
          <a:p>
            <a:pPr fontAlgn="base"/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3568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692696"/>
            <a:ext cx="4267200" cy="1159024"/>
          </a:xfrm>
        </p:spPr>
        <p:txBody>
          <a:bodyPr/>
          <a:lstStyle/>
          <a:p>
            <a:r>
              <a:rPr lang="hu-HU" dirty="0" err="1" smtClean="0">
                <a:hlinkClick r:id="rId2"/>
              </a:rPr>
              <a:t>Blacktop</a:t>
            </a:r>
            <a:r>
              <a:rPr lang="hu-HU" dirty="0" smtClean="0"/>
              <a:t> </a:t>
            </a:r>
            <a:r>
              <a:rPr lang="hu-HU" sz="1800" dirty="0" smtClean="0"/>
              <a:t>(PC World)</a:t>
            </a:r>
            <a:endParaRPr lang="en-US" sz="1800" dirty="0"/>
          </a:p>
        </p:txBody>
      </p:sp>
      <p:pic>
        <p:nvPicPr>
          <p:cNvPr id="4098" name="Picture 2" descr="Hogyan kapcsoljuk a monitort készenléti állapotba?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r="23667"/>
          <a:stretch>
            <a:fillRect/>
          </a:stretch>
        </p:blipFill>
        <p:spPr bwMode="auto">
          <a:xfrm>
            <a:off x="7102524" y="1412776"/>
            <a:ext cx="3672407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2060848"/>
            <a:ext cx="4267200" cy="4608512"/>
          </a:xfrm>
        </p:spPr>
        <p:txBody>
          <a:bodyPr>
            <a:normAutofit/>
          </a:bodyPr>
          <a:lstStyle/>
          <a:p>
            <a:r>
              <a:rPr lang="hu-HU" dirty="0" smtClean="0"/>
              <a:t>A monitorok fontos energiafogyasztók, így nem árt odafigyelni rájuk is. </a:t>
            </a:r>
          </a:p>
          <a:p>
            <a:r>
              <a:rPr lang="hu-HU" dirty="0" smtClean="0"/>
              <a:t>Ha gépünket csak rövid időre hagyjuk ott, és nem akarjuk kikapcsolni, akkor a monitor kikapcsolásával is csökkenthetjük a fogyasztását is.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Blacktop</a:t>
            </a:r>
            <a:r>
              <a:rPr lang="hu-HU" dirty="0" smtClean="0"/>
              <a:t> segít egy gyorsbillentyű segítségével ezt gyorsan megtenni, így nem kell a fizikai gombért nyúlni mindig.</a:t>
            </a:r>
          </a:p>
          <a:p>
            <a:endParaRPr lang="hu-HU" dirty="0" smtClean="0"/>
          </a:p>
          <a:p>
            <a:r>
              <a:rPr lang="hu-HU" dirty="0" smtClean="0">
                <a:hlinkClick r:id="rId4" action="ppaction://hlinksldjump"/>
              </a:rPr>
              <a:t>Tovább</a:t>
            </a:r>
            <a:endParaRPr lang="hu-H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energiatakarékosság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884" y="1844824"/>
            <a:ext cx="9601200" cy="4336504"/>
          </a:xfrm>
        </p:spPr>
        <p:txBody>
          <a:bodyPr>
            <a:normAutofit/>
          </a:bodyPr>
          <a:lstStyle/>
          <a:p>
            <a:r>
              <a:rPr lang="hu-HU" dirty="0"/>
              <a:t>Háztartásunkban a </a:t>
            </a:r>
            <a:r>
              <a:rPr lang="hu-HU" dirty="0" smtClean="0"/>
              <a:t>villanyszámla komoly </a:t>
            </a:r>
            <a:br>
              <a:rPr lang="hu-HU" dirty="0" smtClean="0"/>
            </a:br>
            <a:r>
              <a:rPr lang="hu-HU" dirty="0" smtClean="0"/>
              <a:t>összegeket tud elérni.</a:t>
            </a:r>
          </a:p>
          <a:p>
            <a:endParaRPr lang="en-US" dirty="0"/>
          </a:p>
          <a:p>
            <a:r>
              <a:rPr lang="hu-HU" dirty="0" smtClean="0"/>
              <a:t>Megfelelő odafigyeléssel nem csak a nagyságát </a:t>
            </a:r>
            <a:br>
              <a:rPr lang="hu-HU" dirty="0" smtClean="0"/>
            </a:br>
            <a:r>
              <a:rPr lang="hu-HU" dirty="0" smtClean="0"/>
              <a:t>tudjuk csökkenteni, hanem a környezetet is tudjuk óvni.</a:t>
            </a:r>
          </a:p>
          <a:p>
            <a:endParaRPr lang="hu-HU" dirty="0" smtClean="0"/>
          </a:p>
          <a:p>
            <a:r>
              <a:rPr lang="hu-HU" dirty="0" smtClean="0"/>
              <a:t>Ma már több nagy cég is komoly erőbefektetéseket tesz azért, hogy energiatakarékosabbak legyenek.</a:t>
            </a:r>
          </a:p>
        </p:txBody>
      </p:sp>
      <p:pic>
        <p:nvPicPr>
          <p:cNvPr id="5" name="Picture 2" descr="Csökkenthetjük villanyszámlánkat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15">
            <a:off x="7894612" y="836711"/>
            <a:ext cx="3672408" cy="2172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798984"/>
          </a:xfrm>
        </p:spPr>
        <p:txBody>
          <a:bodyPr/>
          <a:lstStyle/>
          <a:p>
            <a:r>
              <a:rPr lang="hu-HU" dirty="0" smtClean="0"/>
              <a:t>Windows 8</a:t>
            </a:r>
            <a:endParaRPr lang="hu-HU" dirty="0"/>
          </a:p>
        </p:txBody>
      </p:sp>
      <p:pic>
        <p:nvPicPr>
          <p:cNvPr id="1026" name="Picture 2" descr="http://i.web4.hu/apix_collect/primary/1310/best-windows-8-logo-2013-hd-wallpaper_20131001_195038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r="279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1556792"/>
            <a:ext cx="4267200" cy="4968552"/>
          </a:xfrm>
        </p:spPr>
        <p:txBody>
          <a:bodyPr/>
          <a:lstStyle/>
          <a:p>
            <a:r>
              <a:rPr lang="hu-HU" dirty="0" smtClean="0"/>
              <a:t>Ugyan meglepő lehet egyeseknek, energiaspórolást nem csak hardveresen, hanem szoftveresen is lehet növelni. </a:t>
            </a:r>
          </a:p>
          <a:p>
            <a:r>
              <a:rPr lang="hu-HU" dirty="0" smtClean="0"/>
              <a:t>Az operációs rendszer sok új funkciója az energiagazdálkodásra lett élezve, figyelve arra, hogy a háttérben futó alkalmazások minimális mennyiségű energiát használjanak fel.</a:t>
            </a:r>
          </a:p>
          <a:p>
            <a:r>
              <a:rPr lang="hu-HU" dirty="0" smtClean="0"/>
              <a:t>Tovább fejlesztették az illesztő programokat, így azok elősegíthetik, hogy tétlenség alatt még kevesebbet fogyasszanak az alkalmazások.</a:t>
            </a:r>
          </a:p>
          <a:p>
            <a:r>
              <a:rPr lang="hu-HU" dirty="0">
                <a:hlinkClick r:id="rId3" action="ppaction://hlinksldjump"/>
              </a:rPr>
              <a:t>Vissza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838828" y="6366846"/>
            <a:ext cx="17620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Kép: </a:t>
            </a:r>
            <a:r>
              <a:rPr lang="hu-HU" dirty="0" smtClean="0">
                <a:solidFill>
                  <a:schemeClr val="bg2"/>
                </a:solidFill>
                <a:hlinkClick r:id="rId4"/>
              </a:rPr>
              <a:t>PC 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World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Sajnálom, nem jó válasz!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4" y="1828800"/>
            <a:ext cx="9601200" cy="46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Ha az 1. feladatra nem tudtad a jó megoldást:</a:t>
            </a:r>
          </a:p>
          <a:p>
            <a:pPr marL="0" indent="0">
              <a:buNone/>
            </a:pPr>
            <a:r>
              <a:rPr lang="hu-HU" dirty="0"/>
              <a:t>	 A megoldást a </a:t>
            </a:r>
            <a:r>
              <a:rPr lang="hu-HU" dirty="0">
                <a:hlinkClick r:id="rId2" action="ppaction://hlinksldjump"/>
              </a:rPr>
              <a:t>8.</a:t>
            </a:r>
            <a:r>
              <a:rPr lang="hu-HU" dirty="0"/>
              <a:t> és </a:t>
            </a:r>
            <a:r>
              <a:rPr lang="hu-HU" dirty="0">
                <a:hlinkClick r:id="rId3" action="ppaction://hlinksldjump"/>
              </a:rPr>
              <a:t>9.</a:t>
            </a:r>
            <a:r>
              <a:rPr lang="hu-HU" dirty="0"/>
              <a:t> dián találod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Ha a 2. feladatra nem tudtad a jó megoldást: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megoldást a </a:t>
            </a:r>
            <a:r>
              <a:rPr lang="hu-HU" dirty="0" smtClean="0">
                <a:hlinkClick r:id="rId4" action="ppaction://hlinksldjump"/>
              </a:rPr>
              <a:t>10.</a:t>
            </a:r>
            <a:r>
              <a:rPr lang="hu-HU" dirty="0" smtClean="0"/>
              <a:t> dián találod!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Ha a 3. feladat nem tudtad a jó megoldást: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megoldást a </a:t>
            </a:r>
            <a:r>
              <a:rPr lang="hu-HU" dirty="0" smtClean="0">
                <a:hlinkClick r:id="rId2" action="ppaction://hlinksldjump"/>
              </a:rPr>
              <a:t>8.</a:t>
            </a:r>
            <a:r>
              <a:rPr lang="hu-HU" dirty="0" smtClean="0"/>
              <a:t> dián találod!</a:t>
            </a:r>
          </a:p>
          <a:p>
            <a:pPr marL="0" indent="0">
              <a:buNone/>
            </a:pPr>
            <a:r>
              <a:rPr lang="hu-HU" dirty="0" smtClean="0"/>
              <a:t>	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indent="-4572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51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1884" y="404664"/>
            <a:ext cx="9601200" cy="1143000"/>
          </a:xfrm>
        </p:spPr>
        <p:txBody>
          <a:bodyPr/>
          <a:lstStyle/>
          <a:p>
            <a:r>
              <a:rPr lang="hu-HU" dirty="0" smtClean="0"/>
              <a:t>Mi is az energiatakarékosság?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4" y="1828800"/>
            <a:ext cx="9601200" cy="46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energiaspórolásnak különböző </a:t>
            </a:r>
            <a:br>
              <a:rPr lang="hu-HU" dirty="0" smtClean="0"/>
            </a:br>
            <a:r>
              <a:rPr lang="hu-HU" dirty="0" smtClean="0"/>
              <a:t>módjai, melyek: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Nem járnak komfort csökkenéssel,</a:t>
            </a:r>
            <a:br>
              <a:rPr lang="hu-HU" dirty="0" smtClean="0"/>
            </a:br>
            <a:r>
              <a:rPr lang="hu-HU" dirty="0" smtClean="0"/>
              <a:t>kellemetlenségekkel</a:t>
            </a:r>
          </a:p>
          <a:p>
            <a:endParaRPr lang="hu-HU" dirty="0" smtClean="0"/>
          </a:p>
          <a:p>
            <a:r>
              <a:rPr lang="hu-HU" dirty="0" smtClean="0"/>
              <a:t>Optimalizálja az energiafelhasználást</a:t>
            </a:r>
          </a:p>
          <a:p>
            <a:endParaRPr lang="hu-HU" dirty="0" smtClean="0"/>
          </a:p>
          <a:p>
            <a:r>
              <a:rPr lang="hu-HU" dirty="0" smtClean="0"/>
              <a:t>Biztosítja, hogy mindig annyi áramot fogyasszunk, amennyire szükségünk van</a:t>
            </a:r>
            <a:endParaRPr lang="hu-HU" dirty="0"/>
          </a:p>
        </p:txBody>
      </p:sp>
      <p:pic>
        <p:nvPicPr>
          <p:cNvPr id="3074" name="Picture 2" descr="Spóroljunk az árammal!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1844824"/>
            <a:ext cx="399644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887127" y="64886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használják az áramot?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4" y="1828800"/>
            <a:ext cx="9601200" cy="4768552"/>
          </a:xfrm>
        </p:spPr>
        <p:txBody>
          <a:bodyPr/>
          <a:lstStyle/>
          <a:p>
            <a:r>
              <a:rPr lang="hu-HU" dirty="0" smtClean="0"/>
              <a:t>Konyhai berendezések:</a:t>
            </a:r>
          </a:p>
          <a:p>
            <a:pPr lvl="1"/>
            <a:r>
              <a:rPr lang="hu-HU" dirty="0"/>
              <a:t>h</a:t>
            </a:r>
            <a:r>
              <a:rPr lang="hu-HU" dirty="0" smtClean="0"/>
              <a:t>űtő, </a:t>
            </a:r>
            <a:r>
              <a:rPr lang="hu-HU" dirty="0"/>
              <a:t>m</a:t>
            </a:r>
            <a:r>
              <a:rPr lang="hu-HU" dirty="0" smtClean="0"/>
              <a:t>osogatógép, mikró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Fürdőszobai berendezések: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osógép, bojler, hajszárító</a:t>
            </a:r>
          </a:p>
          <a:p>
            <a:pPr lvl="1"/>
            <a:endParaRPr lang="hu-HU" dirty="0"/>
          </a:p>
          <a:p>
            <a:r>
              <a:rPr lang="hu-HU" dirty="0" smtClean="0"/>
              <a:t>Szórakoztató berendezések:</a:t>
            </a:r>
          </a:p>
          <a:p>
            <a:pPr lvl="1"/>
            <a:r>
              <a:rPr lang="hu-HU" dirty="0"/>
              <a:t>s</a:t>
            </a:r>
            <a:r>
              <a:rPr lang="hu-HU" dirty="0" smtClean="0"/>
              <a:t>zámítógép, TV, modem és </a:t>
            </a:r>
            <a:r>
              <a:rPr lang="hu-HU" dirty="0" err="1"/>
              <a:t>r</a:t>
            </a:r>
            <a:r>
              <a:rPr lang="hu-HU" dirty="0" err="1" smtClean="0"/>
              <a:t>outer</a:t>
            </a:r>
            <a:r>
              <a:rPr lang="hu-HU" dirty="0" smtClean="0"/>
              <a:t>, </a:t>
            </a:r>
            <a:r>
              <a:rPr lang="hu-HU" dirty="0" err="1" smtClean="0"/>
              <a:t>Hi-fi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smtClean="0"/>
              <a:t>Egyéb: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lektromos kályha</a:t>
            </a:r>
            <a:endParaRPr lang="hu-HU" dirty="0"/>
          </a:p>
        </p:txBody>
      </p:sp>
      <p:pic>
        <p:nvPicPr>
          <p:cNvPr id="3078" name="Picture 6" descr="Így nyúlnak le a tévészolgáltató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1913781"/>
            <a:ext cx="5718603" cy="25202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energiatakarékos megoldás?</a:t>
            </a:r>
            <a:endParaRPr lang="en-US" dirty="0"/>
          </a:p>
        </p:txBody>
      </p:sp>
      <p:graphicFrame>
        <p:nvGraphicFramePr>
          <p:cNvPr id="4" name="Content Placeholder 3" descr="Basic Venn" title="SmartArt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4606792"/>
              </p:ext>
            </p:extLst>
          </p:nvPr>
        </p:nvGraphicFramePr>
        <p:xfrm>
          <a:off x="1485900" y="1916832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540625" y="1916113"/>
            <a:ext cx="4648200" cy="4343400"/>
          </a:xfrm>
        </p:spPr>
        <p:txBody>
          <a:bodyPr/>
          <a:lstStyle/>
          <a:p>
            <a:r>
              <a:rPr lang="hu-HU" dirty="0" smtClean="0"/>
              <a:t>Fontos, hogy a megoldásunk hatékony legyen</a:t>
            </a:r>
          </a:p>
          <a:p>
            <a:endParaRPr lang="hu-HU" dirty="0" smtClean="0"/>
          </a:p>
          <a:p>
            <a:r>
              <a:rPr lang="hu-HU" dirty="0" smtClean="0"/>
              <a:t>Nem megy rá minden pénzünk</a:t>
            </a:r>
          </a:p>
          <a:p>
            <a:endParaRPr lang="en-US" dirty="0" smtClean="0"/>
          </a:p>
          <a:p>
            <a:r>
              <a:rPr lang="hu-HU" dirty="0" smtClean="0"/>
              <a:t>Nem lesz tőle kényelmetlenebb a mindennapunk tőlük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az energiatakarékosság?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Költséghatékonyabb, környezetbarát, zöld otthon alakíthatunk ki</a:t>
            </a:r>
          </a:p>
          <a:p>
            <a:r>
              <a:rPr lang="hu-HU" dirty="0" smtClean="0"/>
              <a:t>A villanyszámlánkat akár 30%-al is csökkenthetjük, amivel a pénztárcánk is vastagabb maradhat</a:t>
            </a:r>
          </a:p>
          <a:p>
            <a:r>
              <a:rPr lang="hu-HU" dirty="0" smtClean="0"/>
              <a:t>Tehetünk valamit azért,</a:t>
            </a:r>
            <a:br>
              <a:rPr lang="hu-HU" dirty="0" smtClean="0"/>
            </a:br>
            <a:r>
              <a:rPr lang="hu-HU" dirty="0" smtClean="0"/>
              <a:t> hogy a világ zöldebb maradjon!</a:t>
            </a: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100" name="Picture 4" descr="A Nokia a villámok energiájával töltené a mobiltelefonoka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795">
            <a:off x="6407867" y="3924758"/>
            <a:ext cx="4980274" cy="2264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Napenergiára váltott egy apró szigetcsopor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30">
            <a:off x="1721915" y="4593448"/>
            <a:ext cx="3888368" cy="197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2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mivel tudunk takarékosabbak lenni?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Fogyasztó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69876" y="2636912"/>
            <a:ext cx="4648199" cy="3733800"/>
          </a:xfrm>
        </p:spPr>
        <p:txBody>
          <a:bodyPr/>
          <a:lstStyle/>
          <a:p>
            <a:r>
              <a:rPr lang="hu-HU" dirty="0" smtClean="0">
                <a:hlinkClick r:id="rId2" action="ppaction://hlinksldjump"/>
              </a:rPr>
              <a:t>Villanykörték (általános)</a:t>
            </a:r>
            <a:endParaRPr lang="hu-HU" dirty="0" smtClean="0"/>
          </a:p>
          <a:p>
            <a:r>
              <a:rPr lang="hu-HU" dirty="0" smtClean="0"/>
              <a:t>Konyhai berendezések, mosógépek, elektromos kályhák, és más háztartási eszközök</a:t>
            </a:r>
          </a:p>
          <a:p>
            <a:r>
              <a:rPr lang="hu-HU" dirty="0" smtClean="0">
                <a:hlinkClick r:id="rId2" action="ppaction://hlinksldjump"/>
              </a:rPr>
              <a:t>TV, Számítógép, Hi-Fi és egyéb szórakoztató elektronika</a:t>
            </a:r>
            <a:endParaRPr lang="hu-HU" dirty="0" smtClean="0"/>
          </a:p>
          <a:p>
            <a:r>
              <a:rPr lang="hu-HU" dirty="0" smtClean="0">
                <a:hlinkClick r:id="rId3" action="ppaction://hlinksldjump"/>
              </a:rPr>
              <a:t>Telefon (és egyéb) töltő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Javaslat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428" y="2636912"/>
            <a:ext cx="5248200" cy="3733800"/>
          </a:xfrm>
        </p:spPr>
        <p:txBody>
          <a:bodyPr/>
          <a:lstStyle/>
          <a:p>
            <a:r>
              <a:rPr lang="hu-HU" dirty="0" smtClean="0"/>
              <a:t>Energiatakarékos villanykörték</a:t>
            </a:r>
          </a:p>
          <a:p>
            <a:r>
              <a:rPr lang="hu-HU" dirty="0" smtClean="0"/>
              <a:t>Vásárláskor figyeljünk, hogy A, vagy annál jobb energia besorolású terméket vásároljunk</a:t>
            </a:r>
          </a:p>
          <a:p>
            <a:r>
              <a:rPr lang="hu-HU" dirty="0" smtClean="0"/>
              <a:t>Ha nem használjuk, áramtalanítsuk teljesen</a:t>
            </a:r>
          </a:p>
          <a:p>
            <a:r>
              <a:rPr lang="hu-HU" dirty="0" smtClean="0"/>
              <a:t>Ha nem töltünk, húzzuk ki az elosztóból</a:t>
            </a:r>
          </a:p>
        </p:txBody>
      </p:sp>
    </p:spTree>
    <p:extLst>
      <p:ext uri="{BB962C8B-B14F-4D97-AF65-F5344CB8AC3E}">
        <p14:creationId xmlns:p14="http://schemas.microsoft.com/office/powerpoint/2010/main" val="18200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5860" y="381000"/>
            <a:ext cx="9769152" cy="1143000"/>
          </a:xfrm>
        </p:spPr>
        <p:txBody>
          <a:bodyPr/>
          <a:lstStyle/>
          <a:p>
            <a:r>
              <a:rPr lang="hu-HU" dirty="0" smtClean="0"/>
              <a:t>Villanykörték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3812" y="1828800"/>
            <a:ext cx="10201202" cy="4552528"/>
          </a:xfrm>
        </p:spPr>
        <p:txBody>
          <a:bodyPr>
            <a:normAutofit/>
          </a:bodyPr>
          <a:lstStyle/>
          <a:p>
            <a:r>
              <a:rPr lang="hu-HU" dirty="0" smtClean="0"/>
              <a:t>Egy hagyományos 60 Wattos</a:t>
            </a:r>
            <a:br>
              <a:rPr lang="hu-HU" dirty="0" smtClean="0"/>
            </a:br>
            <a:r>
              <a:rPr lang="hu-HU" dirty="0" smtClean="0"/>
              <a:t>izzó, ha egy nap 6 órát ég, </a:t>
            </a:r>
            <a:br>
              <a:rPr lang="hu-HU" dirty="0" smtClean="0"/>
            </a:br>
            <a:r>
              <a:rPr lang="hu-HU" dirty="0" smtClean="0"/>
              <a:t>havonta körülbelül 11 kWh </a:t>
            </a:r>
            <a:br>
              <a:rPr lang="hu-HU" dirty="0" smtClean="0"/>
            </a:br>
            <a:r>
              <a:rPr lang="hu-HU" dirty="0" smtClean="0"/>
              <a:t>áramot fogyaszt.</a:t>
            </a:r>
          </a:p>
          <a:p>
            <a:pPr lvl="1"/>
            <a:r>
              <a:rPr lang="hu-HU" dirty="0" smtClean="0"/>
              <a:t>Ez </a:t>
            </a:r>
            <a:r>
              <a:rPr lang="hu-HU" dirty="0" smtClean="0">
                <a:hlinkClick r:id="rId2" action="ppaction://hlinksldjump"/>
              </a:rPr>
              <a:t>420 Forint</a:t>
            </a:r>
            <a:r>
              <a:rPr lang="hu-HU" dirty="0" smtClean="0"/>
              <a:t>*, csupán egyetlen </a:t>
            </a:r>
            <a:br>
              <a:rPr lang="hu-HU" dirty="0" smtClean="0"/>
            </a:br>
            <a:r>
              <a:rPr lang="hu-HU" dirty="0" smtClean="0"/>
              <a:t>villanykörte által.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Ezért érdemes beszerezni energiatakarékos izzókat, melyek a hagyományos izzókkal ellentétben 10-20 Wattot fogyasztanak.</a:t>
            </a:r>
          </a:p>
          <a:p>
            <a:pPr lvl="1"/>
            <a:r>
              <a:rPr lang="hu-HU" dirty="0" smtClean="0"/>
              <a:t>Ugyan ezek általában drágábbak, sokkal hosszabb az élettartamuk is.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http://i.web4.hu/apix_collect/1109/energiatakarekossag/energiatakarekossag_screenshot_2012010319375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1484784"/>
            <a:ext cx="524858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000982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Szórakoztató elektronika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Számítógép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dirty="0" smtClean="0"/>
              <a:t>Cseréljük le a régi CRT (képcsöves) monitorjainkat, az az egyik legnagyobb fogyasztó 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dirty="0" smtClean="0"/>
              <a:t>Ha gépünket nem használjuk huzamosabb ideig, kapcsoljuk ki, vagy altassuk el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dirty="0" smtClean="0"/>
              <a:t>Ha nincs szükségünk nagy teljesítményre, akkor használjunk laptopot! Általánosságban tized annyit fogyasztanak, mint egy PC</a:t>
            </a:r>
            <a:endParaRPr lang="hu-HU" dirty="0"/>
          </a:p>
          <a:p>
            <a:pPr marL="822960" lvl="1" indent="-457200">
              <a:buFont typeface="+mj-lt"/>
              <a:buAutoNum type="arabicPeriod"/>
            </a:pPr>
            <a:r>
              <a:rPr lang="hu-HU" dirty="0" smtClean="0"/>
              <a:t>Figyeljünk a monitorunk</a:t>
            </a:r>
            <a:br>
              <a:rPr lang="hu-HU" dirty="0" smtClean="0"/>
            </a:br>
            <a:r>
              <a:rPr lang="hu-HU" dirty="0" smtClean="0"/>
              <a:t>fényerejére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dirty="0" smtClean="0"/>
              <a:t>Hasznos </a:t>
            </a:r>
            <a:r>
              <a:rPr lang="hu-HU" dirty="0" smtClean="0">
                <a:hlinkClick r:id="rId2" action="ppaction://hlinksldjump"/>
              </a:rPr>
              <a:t>programokkal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tovább csökkenthetjük</a:t>
            </a:r>
            <a:br>
              <a:rPr lang="hu-HU" dirty="0" smtClean="0"/>
            </a:br>
            <a:r>
              <a:rPr lang="hu-HU" dirty="0" smtClean="0"/>
              <a:t>a fogyasztást</a:t>
            </a:r>
          </a:p>
        </p:txBody>
      </p:sp>
      <p:graphicFrame>
        <p:nvGraphicFramePr>
          <p:cNvPr id="4" name="Content Placeholder 5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592455"/>
              </p:ext>
            </p:extLst>
          </p:nvPr>
        </p:nvGraphicFramePr>
        <p:xfrm>
          <a:off x="5662364" y="4293096"/>
          <a:ext cx="4648200" cy="23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02335">
                <a:tc>
                  <a:txBody>
                    <a:bodyPr/>
                    <a:lstStyle/>
                    <a:p>
                      <a:r>
                        <a:rPr lang="hu-HU" dirty="0" smtClean="0">
                          <a:hlinkClick r:id="rId3" action="ppaction://hlinksldjump"/>
                        </a:rPr>
                        <a:t>Fogyasztás</a:t>
                      </a:r>
                      <a:r>
                        <a:rPr lang="hu-HU" dirty="0" smtClean="0"/>
                        <a:t>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Laptop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PC</a:t>
                      </a:r>
                      <a:endParaRPr lang="en-US" dirty="0"/>
                    </a:p>
                  </a:txBody>
                  <a:tcPr anchor="ctr"/>
                </a:tc>
              </a:tr>
              <a:tr h="704087">
                <a:tc>
                  <a:txBody>
                    <a:bodyPr/>
                    <a:lstStyle/>
                    <a:p>
                      <a:r>
                        <a:rPr lang="hu-HU" dirty="0" smtClean="0"/>
                        <a:t>Üresjárat (Watt)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20-40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250-350</a:t>
                      </a:r>
                      <a:endParaRPr lang="en-US" dirty="0"/>
                    </a:p>
                  </a:txBody>
                  <a:tcPr anchor="ctr"/>
                </a:tc>
              </a:tr>
              <a:tr h="704087">
                <a:tc>
                  <a:txBody>
                    <a:bodyPr/>
                    <a:lstStyle/>
                    <a:p>
                      <a:r>
                        <a:rPr lang="hu-HU" dirty="0" smtClean="0"/>
                        <a:t>Terhelés</a:t>
                      </a:r>
                    </a:p>
                    <a:p>
                      <a:r>
                        <a:rPr lang="hu-HU" dirty="0" smtClean="0"/>
                        <a:t>(Watt)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65-250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450-600</a:t>
                      </a:r>
                      <a:endParaRPr lang="en-US" dirty="0"/>
                    </a:p>
                  </a:txBody>
                  <a:tcPr anchor="ctr"/>
                </a:tc>
              </a:tr>
              <a:tr h="565784">
                <a:tc>
                  <a:txBody>
                    <a:bodyPr/>
                    <a:lstStyle/>
                    <a:p>
                      <a:r>
                        <a:rPr lang="hu-HU" dirty="0" smtClean="0"/>
                        <a:t>Ár/Hó (Ft)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3990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7612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33772" y="6093296"/>
            <a:ext cx="483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 PC </a:t>
            </a:r>
            <a:r>
              <a:rPr lang="hu-HU" sz="1600" dirty="0"/>
              <a:t>World </a:t>
            </a:r>
            <a:r>
              <a:rPr lang="hu-HU" sz="1600" dirty="0" smtClean="0"/>
              <a:t>„</a:t>
            </a:r>
            <a:r>
              <a:rPr lang="hu-HU" sz="1600" dirty="0" smtClean="0">
                <a:hlinkClick r:id="rId4"/>
              </a:rPr>
              <a:t>Csökkenthetjük villanyszámlánkat</a:t>
            </a:r>
            <a:r>
              <a:rPr lang="hu-HU" sz="1600" dirty="0" smtClean="0"/>
              <a:t>”</a:t>
            </a:r>
          </a:p>
          <a:p>
            <a:r>
              <a:rPr lang="hu-HU" sz="1600" dirty="0"/>
              <a:t>c</a:t>
            </a:r>
            <a:r>
              <a:rPr lang="hu-HU" sz="1600" dirty="0" smtClean="0"/>
              <a:t>ikkének nyomán</a:t>
            </a:r>
            <a:endParaRPr lang="hu-HU" sz="1600" dirty="0"/>
          </a:p>
        </p:txBody>
      </p:sp>
      <p:pic>
        <p:nvPicPr>
          <p:cNvPr id="6" name="Picture 2" descr="Spóroljunk az árammal!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3" b="95134" l="6167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88640"/>
            <a:ext cx="321877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FulemuleVerseny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FulemuleVerseny</Template>
  <TotalTime>0</TotalTime>
  <Words>1078</Words>
  <Application>Microsoft Office PowerPoint</Application>
  <PresentationFormat>Egyéni</PresentationFormat>
  <Paragraphs>203</Paragraphs>
  <Slides>21</Slides>
  <Notes>1</Notes>
  <HiddenSlides>3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FulemuleVerseny</vt:lpstr>
      <vt:lpstr>Energiatakarékos Megoldások</vt:lpstr>
      <vt:lpstr>Az energiatakarékosság</vt:lpstr>
      <vt:lpstr>Mi is az energiatakarékosság? </vt:lpstr>
      <vt:lpstr>Mik használják az áramot? </vt:lpstr>
      <vt:lpstr>Milyen a jó energiatakarékos megoldás?</vt:lpstr>
      <vt:lpstr>Miért jó az energiatakarékosság? </vt:lpstr>
      <vt:lpstr>Mit mivel tudunk takarékosabbak lenni?</vt:lpstr>
      <vt:lpstr>Villanykörték</vt:lpstr>
      <vt:lpstr>Szórakoztató elektronika</vt:lpstr>
      <vt:lpstr>PowerPoint bemutató</vt:lpstr>
      <vt:lpstr>PowerPoint bemutató</vt:lpstr>
      <vt:lpstr>Fogyasztásmérők</vt:lpstr>
      <vt:lpstr>Kérdések</vt:lpstr>
      <vt:lpstr>Jó válasz! Jöhet a következő kérdés!</vt:lpstr>
      <vt:lpstr>Jó válasz! Jöhet egy kis matek?</vt:lpstr>
      <vt:lpstr>Gratulálok, minden kérdésre jól válaszoltál!</vt:lpstr>
      <vt:lpstr>PowerPoint bemutató</vt:lpstr>
      <vt:lpstr>PowerPoint bemutató</vt:lpstr>
      <vt:lpstr>Blacktop (PC World)</vt:lpstr>
      <vt:lpstr>Windows 8</vt:lpstr>
      <vt:lpstr>Sajnálom, nem jó válasz!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2014-02-10T08:57:22Z</dcterms:created>
  <dcterms:modified xsi:type="dcterms:W3CDTF">2014-03-07T10:12:18Z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