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4" r:id="rId3"/>
    <p:sldId id="258" r:id="rId4"/>
    <p:sldId id="259" r:id="rId5"/>
    <p:sldId id="260" r:id="rId6"/>
    <p:sldId id="261" r:id="rId7"/>
    <p:sldId id="264" r:id="rId8"/>
    <p:sldId id="262" r:id="rId9"/>
    <p:sldId id="265" r:id="rId10"/>
    <p:sldId id="271" r:id="rId11"/>
    <p:sldId id="267" r:id="rId12"/>
    <p:sldId id="277" r:id="rId13"/>
    <p:sldId id="268" r:id="rId14"/>
    <p:sldId id="269" r:id="rId15"/>
    <p:sldId id="266" r:id="rId16"/>
    <p:sldId id="278" r:id="rId17"/>
    <p:sldId id="27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4617"/>
    <a:srgbClr val="FF6600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62" autoAdjust="0"/>
    <p:restoredTop sz="94660"/>
  </p:normalViewPr>
  <p:slideViewPr>
    <p:cSldViewPr>
      <p:cViewPr varScale="1">
        <p:scale>
          <a:sx n="107" d="100"/>
          <a:sy n="107" d="100"/>
        </p:scale>
        <p:origin x="114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2AAA1-0842-49FD-86DA-664C6CECC266}" type="datetimeFigureOut">
              <a:rPr lang="en-US" smtClean="0"/>
              <a:t>1/16/2014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1DF4F8-7999-47B4-973E-6C056FD60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168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DF4F8-7999-47B4-973E-6C056FD60EA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271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DF4F8-7999-47B4-973E-6C056FD60EA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43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DF4F8-7999-47B4-973E-6C056FD60EA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190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DF4F8-7999-47B4-973E-6C056FD60EA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732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A352B-E2FB-4C97-AC28-42E9B2058143}" type="datetimeFigureOut">
              <a:rPr lang="en-US" smtClean="0"/>
              <a:t>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6797-5200-4908-8E16-6BD12B622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00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A352B-E2FB-4C97-AC28-42E9B2058143}" type="datetimeFigureOut">
              <a:rPr lang="en-US" smtClean="0"/>
              <a:t>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6797-5200-4908-8E16-6BD12B622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49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A352B-E2FB-4C97-AC28-42E9B2058143}" type="datetimeFigureOut">
              <a:rPr lang="en-US" smtClean="0"/>
              <a:t>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6797-5200-4908-8E16-6BD12B622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15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196" y="116632"/>
            <a:ext cx="8229600" cy="77809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A352B-E2FB-4C97-AC28-42E9B2058143}" type="datetimeFigureOut">
              <a:rPr lang="en-US" smtClean="0"/>
              <a:t>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6797-5200-4908-8E16-6BD12B62251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ounded Rectangle 7"/>
          <p:cNvSpPr/>
          <p:nvPr userDrawn="1"/>
        </p:nvSpPr>
        <p:spPr>
          <a:xfrm>
            <a:off x="395536" y="836712"/>
            <a:ext cx="8280920" cy="5688632"/>
          </a:xfrm>
          <a:prstGeom prst="roundRect">
            <a:avLst/>
          </a:prstGeom>
          <a:solidFill>
            <a:srgbClr val="FFD347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91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A352B-E2FB-4C97-AC28-42E9B2058143}" type="datetimeFigureOut">
              <a:rPr lang="en-US" smtClean="0"/>
              <a:t>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6797-5200-4908-8E16-6BD12B622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85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A352B-E2FB-4C97-AC28-42E9B2058143}" type="datetimeFigureOut">
              <a:rPr lang="en-US" smtClean="0"/>
              <a:t>1/16/2014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6797-5200-4908-8E16-6BD12B622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33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A352B-E2FB-4C97-AC28-42E9B2058143}" type="datetimeFigureOut">
              <a:rPr lang="en-US" smtClean="0"/>
              <a:t>1/16/2014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6797-5200-4908-8E16-6BD12B622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2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A352B-E2FB-4C97-AC28-42E9B2058143}" type="datetimeFigureOut">
              <a:rPr lang="en-US" smtClean="0"/>
              <a:t>1/16/2014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6797-5200-4908-8E16-6BD12B622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1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A352B-E2FB-4C97-AC28-42E9B2058143}" type="datetimeFigureOut">
              <a:rPr lang="en-US" smtClean="0"/>
              <a:t>1/16/2014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6797-5200-4908-8E16-6BD12B622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18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A352B-E2FB-4C97-AC28-42E9B2058143}" type="datetimeFigureOut">
              <a:rPr lang="en-US" smtClean="0"/>
              <a:t>1/16/2014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6797-5200-4908-8E16-6BD12B622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51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A352B-E2FB-4C97-AC28-42E9B2058143}" type="datetimeFigureOut">
              <a:rPr lang="en-US" smtClean="0"/>
              <a:t>1/16/2014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6797-5200-4908-8E16-6BD12B622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8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rgbClr val="92D050"/>
            </a:gs>
            <a:gs pos="78000">
              <a:srgbClr val="FFC000"/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A352B-E2FB-4C97-AC28-42E9B2058143}" type="datetimeFigureOut">
              <a:rPr lang="en-US" smtClean="0"/>
              <a:t>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E6797-5200-4908-8E16-6BD12B622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43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20.png"/><Relationship Id="rId9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.png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25.png"/><Relationship Id="rId5" Type="http://schemas.openxmlformats.org/officeDocument/2006/relationships/image" Target="../media/image13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27.png"/><Relationship Id="rId5" Type="http://schemas.openxmlformats.org/officeDocument/2006/relationships/image" Target="../media/image2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2.png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6" Type="http://schemas.openxmlformats.org/officeDocument/2006/relationships/image" Target="../media/image31.png"/><Relationship Id="rId5" Type="http://schemas.openxmlformats.org/officeDocument/2006/relationships/image" Target="../media/image13.png"/><Relationship Id="rId10" Type="http://schemas.openxmlformats.org/officeDocument/2006/relationships/image" Target="../media/image1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8.png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6" Type="http://schemas.openxmlformats.org/officeDocument/2006/relationships/hyperlink" Target="ftp://ftp.novell.hu/pub/huedu/openOffice_writer_final.pdf" TargetMode="External"/><Relationship Id="rId5" Type="http://schemas.openxmlformats.org/officeDocument/2006/relationships/hyperlink" Target="http://hu.wikipedia.org/wiki/Kolozsv%C3%A1r" TargetMode="External"/><Relationship Id="rId4" Type="http://schemas.openxmlformats.org/officeDocument/2006/relationships/hyperlink" Target="http://edu.ubuntu.h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3.mp3"/><Relationship Id="rId7" Type="http://schemas.openxmlformats.org/officeDocument/2006/relationships/image" Target="../media/image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mp3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5.mp3"/><Relationship Id="rId7" Type="http://schemas.openxmlformats.org/officeDocument/2006/relationships/slide" Target="slide4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slide" Target="slide9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5.mp3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2475707"/>
          </a:xfrm>
        </p:spPr>
        <p:txBody>
          <a:bodyPr>
            <a:normAutofit/>
          </a:bodyPr>
          <a:lstStyle/>
          <a:p>
            <a:r>
              <a:rPr lang="en-US" sz="8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OpenOffice</a:t>
            </a:r>
            <a:r>
              <a:rPr lang="en-US" sz="6600" b="1" dirty="0"/>
              <a:t/>
            </a:r>
            <a:br>
              <a:rPr lang="en-US" sz="6600" b="1" dirty="0"/>
            </a:br>
            <a:r>
              <a:rPr lang="en-US" b="1" dirty="0" err="1" smtClean="0"/>
              <a:t>Bekezd</a:t>
            </a:r>
            <a:r>
              <a:rPr lang="hu-HU" b="1" dirty="0" smtClean="0"/>
              <a:t>ésformázás</a:t>
            </a:r>
            <a:endParaRPr lang="en-US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15816" y="5157192"/>
            <a:ext cx="6008712" cy="1561728"/>
          </a:xfrm>
          <a:noFill/>
          <a:ln>
            <a:noFill/>
          </a:ln>
        </p:spPr>
        <p:txBody>
          <a:bodyPr>
            <a:normAutofit fontScale="77500" lnSpcReduction="20000"/>
          </a:bodyPr>
          <a:lstStyle/>
          <a:p>
            <a:pPr algn="r"/>
            <a:r>
              <a:rPr lang="hu-HU" b="1" dirty="0" smtClean="0">
                <a:solidFill>
                  <a:schemeClr val="tx1"/>
                </a:solidFill>
              </a:rPr>
              <a:t>Szabó-Péter Vivien</a:t>
            </a:r>
          </a:p>
          <a:p>
            <a:pPr algn="r"/>
            <a:r>
              <a:rPr lang="hu-HU" b="1" dirty="0" smtClean="0">
                <a:solidFill>
                  <a:schemeClr val="tx1"/>
                </a:solidFill>
              </a:rPr>
              <a:t>János Zsigmond Kollégium</a:t>
            </a:r>
          </a:p>
          <a:p>
            <a:pPr algn="r"/>
            <a:r>
              <a:rPr lang="hu-HU" b="1" dirty="0" smtClean="0">
                <a:solidFill>
                  <a:schemeClr val="tx1"/>
                </a:solidFill>
              </a:rPr>
              <a:t>1989 December 21 sugárút, 9 szám</a:t>
            </a:r>
          </a:p>
          <a:p>
            <a:pPr algn="r"/>
            <a:r>
              <a:rPr lang="hu-HU" b="1" dirty="0" smtClean="0">
                <a:solidFill>
                  <a:schemeClr val="tx1"/>
                </a:solidFill>
              </a:rPr>
              <a:t>Felkészítő tanár: Kaupert Melinda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hang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55968" y="1221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76146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7" t="16891" r="16511" b="28720"/>
          <a:stretch/>
        </p:blipFill>
        <p:spPr bwMode="auto">
          <a:xfrm>
            <a:off x="1334495" y="3068984"/>
            <a:ext cx="6565678" cy="29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78098"/>
          </a:xfrm>
        </p:spPr>
        <p:txBody>
          <a:bodyPr>
            <a:normAutofit/>
          </a:bodyPr>
          <a:lstStyle/>
          <a:p>
            <a:r>
              <a:rPr lang="hu-HU" b="1" dirty="0">
                <a:latin typeface="Britannic Bold" panose="020B0903060703020204" pitchFamily="34" charset="0"/>
              </a:rPr>
              <a:t>Szegélyek és háttér</a:t>
            </a:r>
            <a:endParaRPr lang="en-US" b="1" dirty="0">
              <a:latin typeface="Britannic Bold" panose="020B0903060703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92929" y="2027741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Formátum</a:t>
            </a:r>
            <a:r>
              <a:rPr lang="hu-HU" sz="2400" dirty="0"/>
              <a:t> </a:t>
            </a:r>
            <a:r>
              <a:rPr lang="hu-HU" sz="2400" dirty="0" smtClean="0"/>
              <a:t>menü</a:t>
            </a:r>
            <a:r>
              <a:rPr lang="en-US" sz="2800" b="1" dirty="0" smtClean="0">
                <a:solidFill>
                  <a:srgbClr val="FF0000"/>
                </a:solidFill>
              </a:rPr>
              <a:t>/</a:t>
            </a:r>
            <a:r>
              <a:rPr lang="hu-HU" sz="2400" b="1" dirty="0" smtClean="0"/>
              <a:t>Bekezdés</a:t>
            </a:r>
            <a:r>
              <a:rPr lang="hu-HU" sz="2400" dirty="0"/>
              <a:t> </a:t>
            </a:r>
            <a:r>
              <a:rPr lang="hu-HU" sz="2400" dirty="0" smtClean="0"/>
              <a:t>pont</a:t>
            </a:r>
            <a:r>
              <a:rPr lang="en-US" sz="2800" b="1" dirty="0" smtClean="0">
                <a:solidFill>
                  <a:srgbClr val="FF0000"/>
                </a:solidFill>
              </a:rPr>
              <a:t>/</a:t>
            </a:r>
            <a:r>
              <a:rPr lang="en-US" sz="2400" dirty="0" smtClean="0"/>
              <a:t> 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603737" y="2104245"/>
            <a:ext cx="2287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b="1" dirty="0" smtClean="0"/>
              <a:t>Szegélyek</a:t>
            </a:r>
            <a:r>
              <a:rPr lang="en-US" sz="2400" b="1" dirty="0" smtClean="0"/>
              <a:t> </a:t>
            </a:r>
            <a:r>
              <a:rPr lang="en-US" sz="2400" dirty="0" smtClean="0"/>
              <a:t>lap</a:t>
            </a:r>
            <a:r>
              <a:rPr lang="hu-HU" sz="2400" dirty="0"/>
              <a:t> </a:t>
            </a:r>
          </a:p>
          <a:p>
            <a:pPr marL="342900" indent="-342900">
              <a:buSzPct val="90000"/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Háttér</a:t>
            </a:r>
            <a:r>
              <a:rPr lang="en-US" sz="2400" b="1" dirty="0" smtClean="0"/>
              <a:t> </a:t>
            </a:r>
            <a:r>
              <a:rPr lang="en-US" sz="2400" dirty="0" smtClean="0"/>
              <a:t>lap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9" y="981820"/>
            <a:ext cx="8972053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V="1">
            <a:off x="1043608" y="1145751"/>
            <a:ext cx="648072" cy="699073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7" t="17157" r="29720" b="22024"/>
          <a:stretch/>
        </p:blipFill>
        <p:spPr bwMode="auto">
          <a:xfrm>
            <a:off x="1477045" y="932956"/>
            <a:ext cx="6280578" cy="52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27" t="17063" r="29722" b="22720"/>
          <a:stretch/>
        </p:blipFill>
        <p:spPr bwMode="auto">
          <a:xfrm>
            <a:off x="1209841" y="923286"/>
            <a:ext cx="6547782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60" t="17116" r="29495" b="22544"/>
          <a:stretch/>
        </p:blipFill>
        <p:spPr bwMode="auto">
          <a:xfrm>
            <a:off x="1227319" y="932956"/>
            <a:ext cx="6512825" cy="54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hang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33593" y="711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9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30000">
        <p:wipe/>
      </p:transition>
    </mc:Choice>
    <mc:Fallback xmlns="">
      <p:transition spd="slow" advClick="0" advTm="30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2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3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3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35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37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5418"/>
            <a:ext cx="8229600" cy="778098"/>
          </a:xfrm>
        </p:spPr>
        <p:txBody>
          <a:bodyPr>
            <a:normAutofit/>
          </a:bodyPr>
          <a:lstStyle/>
          <a:p>
            <a:r>
              <a:rPr lang="hu-HU" b="1" dirty="0" smtClean="0">
                <a:latin typeface="Britannic Bold" panose="020B0903060703020204" pitchFamily="34" charset="0"/>
              </a:rPr>
              <a:t>Felsorolás és számozás</a:t>
            </a:r>
            <a:endParaRPr lang="en-US" b="1" dirty="0">
              <a:latin typeface="Britannic Bold" panose="020B0903060703020204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" t="20549" r="60223" b="71656"/>
          <a:stretch/>
        </p:blipFill>
        <p:spPr bwMode="auto">
          <a:xfrm>
            <a:off x="806507" y="3429000"/>
            <a:ext cx="7410534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2655" y="1940774"/>
            <a:ext cx="64973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/>
              <a:t>Formázás</a:t>
            </a:r>
            <a:r>
              <a:rPr lang="hu-HU" sz="2400" dirty="0" smtClean="0"/>
              <a:t> eszköztár</a:t>
            </a:r>
            <a:r>
              <a:rPr lang="en-US" sz="2800" b="1" dirty="0" smtClean="0">
                <a:solidFill>
                  <a:srgbClr val="FF0000"/>
                </a:solidFill>
              </a:rPr>
              <a:t>/</a:t>
            </a:r>
            <a:r>
              <a:rPr lang="en-US" sz="2400" dirty="0" smtClean="0"/>
              <a:t> </a:t>
            </a:r>
            <a:r>
              <a:rPr lang="hu-HU" sz="2800" b="1" dirty="0" smtClean="0"/>
              <a:t>Felsorolás </a:t>
            </a:r>
            <a:r>
              <a:rPr lang="hu-HU" sz="2800" b="1" dirty="0"/>
              <a:t>be/ki</a:t>
            </a:r>
            <a:r>
              <a:rPr lang="hu-HU" sz="2400" dirty="0"/>
              <a:t> </a:t>
            </a:r>
            <a:r>
              <a:rPr lang="hu-HU" sz="2400" dirty="0" smtClean="0"/>
              <a:t>ikon</a:t>
            </a:r>
            <a:r>
              <a:rPr lang="en-US" sz="2800" b="1" dirty="0">
                <a:solidFill>
                  <a:srgbClr val="FF0000"/>
                </a:solidFill>
              </a:rPr>
              <a:t>/ </a:t>
            </a:r>
            <a:r>
              <a:rPr lang="en-US" sz="2800" b="1" dirty="0" err="1" smtClean="0"/>
              <a:t>Felsorolás</a:t>
            </a:r>
            <a:r>
              <a:rPr lang="en-US" sz="2800" b="1" dirty="0" smtClean="0"/>
              <a:t> </a:t>
            </a:r>
            <a:r>
              <a:rPr lang="en-US" sz="2800" b="1" dirty="0" err="1"/>
              <a:t>és</a:t>
            </a:r>
            <a:r>
              <a:rPr lang="en-US" sz="2800" b="1" dirty="0"/>
              <a:t> </a:t>
            </a:r>
            <a:r>
              <a:rPr lang="en-US" sz="2800" b="1" dirty="0" err="1"/>
              <a:t>számozás</a:t>
            </a:r>
            <a:r>
              <a:rPr lang="en-US" sz="2800" b="1" dirty="0"/>
              <a:t> </a:t>
            </a:r>
            <a:r>
              <a:rPr lang="en-US" sz="2800" b="1" dirty="0" err="1" smtClean="0"/>
              <a:t>eszköztár</a:t>
            </a:r>
            <a:endParaRPr lang="hu-HU" sz="2800" b="1" dirty="0" smtClean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87" y="889957"/>
            <a:ext cx="9190594" cy="10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H="1" flipV="1">
            <a:off x="6850414" y="1813580"/>
            <a:ext cx="397717" cy="504055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62"/>
          <a:stretch/>
        </p:blipFill>
        <p:spPr bwMode="auto">
          <a:xfrm>
            <a:off x="0" y="0"/>
            <a:ext cx="9200532" cy="6877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Arrow Connector 15"/>
          <p:cNvCxnSpPr/>
          <p:nvPr/>
        </p:nvCxnSpPr>
        <p:spPr>
          <a:xfrm flipV="1">
            <a:off x="1403648" y="1052736"/>
            <a:ext cx="288032" cy="50405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9" t="18175" r="30093" b="24808"/>
          <a:stretch/>
        </p:blipFill>
        <p:spPr bwMode="auto">
          <a:xfrm>
            <a:off x="1302939" y="888934"/>
            <a:ext cx="6862306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hang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492381" y="2793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33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30000">
        <p:wipe/>
      </p:transition>
    </mc:Choice>
    <mc:Fallback xmlns="">
      <p:transition spd="slow" advClick="0" advTm="30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7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15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3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4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4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4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45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  <p:bldP spid="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64803"/>
            <a:ext cx="6789529" cy="96815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err="1" smtClean="0"/>
              <a:t>Formázás</a:t>
            </a:r>
            <a:r>
              <a:rPr lang="en-US" sz="2800" dirty="0"/>
              <a:t> </a:t>
            </a:r>
            <a:r>
              <a:rPr lang="en-US" sz="2400" dirty="0" err="1" smtClean="0"/>
              <a:t>eszköztár</a:t>
            </a:r>
            <a:r>
              <a:rPr lang="en-US" sz="24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2800" dirty="0" smtClean="0"/>
              <a:t> </a:t>
            </a:r>
            <a:r>
              <a:rPr lang="en-US" sz="2800" b="1" dirty="0" err="1" smtClean="0"/>
              <a:t>Számozás</a:t>
            </a:r>
            <a:r>
              <a:rPr lang="en-US" sz="2800" b="1" dirty="0" smtClean="0"/>
              <a:t> </a:t>
            </a:r>
            <a:r>
              <a:rPr lang="en-US" sz="2800" b="1" dirty="0"/>
              <a:t>be/</a:t>
            </a:r>
            <a:r>
              <a:rPr lang="en-US" sz="2800" b="1" dirty="0" err="1"/>
              <a:t>ki</a:t>
            </a:r>
            <a:r>
              <a:rPr lang="en-US" sz="2800" dirty="0"/>
              <a:t> </a:t>
            </a:r>
            <a:r>
              <a:rPr lang="en-US" sz="2800" dirty="0" err="1" smtClean="0"/>
              <a:t>ikon</a:t>
            </a:r>
            <a:r>
              <a:rPr lang="en-US" sz="24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/ </a:t>
            </a:r>
            <a:br>
              <a:rPr lang="en-US" sz="24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</a:br>
            <a:r>
              <a:rPr lang="en-US" sz="2400" b="1" dirty="0" err="1" smtClean="0"/>
              <a:t>Felsorolás</a:t>
            </a:r>
            <a:r>
              <a:rPr lang="en-US" sz="2400" b="1" dirty="0" smtClean="0"/>
              <a:t> </a:t>
            </a:r>
            <a:r>
              <a:rPr lang="en-US" sz="2400" b="1" dirty="0" err="1"/>
              <a:t>és</a:t>
            </a:r>
            <a:r>
              <a:rPr lang="en-US" sz="2400" b="1" dirty="0"/>
              <a:t> </a:t>
            </a:r>
            <a:r>
              <a:rPr lang="en-US" sz="2400" b="1" dirty="0" err="1"/>
              <a:t>számozás</a:t>
            </a:r>
            <a:r>
              <a:rPr lang="en-US" sz="2400" b="1" dirty="0"/>
              <a:t> </a:t>
            </a:r>
            <a:r>
              <a:rPr lang="en-US" sz="2400" b="1" dirty="0" err="1"/>
              <a:t>eszköztár</a:t>
            </a:r>
            <a:r>
              <a:rPr lang="en-US" sz="24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endParaRPr lang="en-US" sz="2400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6" y="903719"/>
            <a:ext cx="8972053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6516216" y="1844824"/>
            <a:ext cx="576064" cy="50405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" t="20549" r="60223" b="71656"/>
          <a:stretch/>
        </p:blipFill>
        <p:spPr bwMode="auto">
          <a:xfrm>
            <a:off x="806507" y="3429000"/>
            <a:ext cx="7410534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 flipV="1">
            <a:off x="1331640" y="1052736"/>
            <a:ext cx="360040" cy="43204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84" t="17461" r="29723" b="23214"/>
          <a:stretch/>
        </p:blipFill>
        <p:spPr bwMode="auto">
          <a:xfrm>
            <a:off x="1187624" y="836712"/>
            <a:ext cx="6905509" cy="56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hang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31339" y="671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9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6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1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3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3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34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5" t="17832" r="29277" b="23260"/>
          <a:stretch/>
        </p:blipFill>
        <p:spPr bwMode="auto">
          <a:xfrm>
            <a:off x="1306082" y="980728"/>
            <a:ext cx="6561949" cy="52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55" t="17934" r="29345" b="23189"/>
          <a:stretch/>
        </p:blipFill>
        <p:spPr bwMode="auto">
          <a:xfrm>
            <a:off x="1306082" y="980728"/>
            <a:ext cx="6557712" cy="52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63" t="17957" r="29481" b="23249"/>
          <a:stretch/>
        </p:blipFill>
        <p:spPr bwMode="auto">
          <a:xfrm>
            <a:off x="1303769" y="980728"/>
            <a:ext cx="6560025" cy="52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" t="20549" r="60223" b="71656"/>
          <a:stretch/>
        </p:blipFill>
        <p:spPr bwMode="auto">
          <a:xfrm>
            <a:off x="828630" y="3176728"/>
            <a:ext cx="7410534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4788024" y="3933056"/>
            <a:ext cx="288032" cy="72008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hang1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34400" y="1166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46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30000">
        <p:wipe/>
      </p:transition>
    </mc:Choice>
    <mc:Fallback xmlns="">
      <p:transition spd="slow" advClick="0" advTm="30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8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15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5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3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78098"/>
          </a:xfrm>
        </p:spPr>
        <p:txBody>
          <a:bodyPr/>
          <a:lstStyle/>
          <a:p>
            <a:r>
              <a:rPr lang="hu-HU" b="1" dirty="0">
                <a:latin typeface="Britannic Bold" panose="020B0903060703020204" pitchFamily="34" charset="0"/>
              </a:rPr>
              <a:t>Tabulátorok</a:t>
            </a:r>
            <a:endParaRPr lang="en-US" b="1" dirty="0">
              <a:latin typeface="Britannic Bold" panose="020B0903060703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4822" y="1913957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Formátum</a:t>
            </a:r>
            <a:r>
              <a:rPr lang="hu-HU" sz="2400" dirty="0"/>
              <a:t> </a:t>
            </a:r>
            <a:r>
              <a:rPr lang="hu-HU" sz="2400" dirty="0" smtClean="0"/>
              <a:t>menü</a:t>
            </a:r>
            <a:r>
              <a:rPr lang="en-US" sz="2800" b="1" dirty="0" smtClean="0">
                <a:solidFill>
                  <a:srgbClr val="FF0000"/>
                </a:solidFill>
              </a:rPr>
              <a:t>/</a:t>
            </a:r>
            <a:r>
              <a:rPr lang="en-US" sz="2400" dirty="0" smtClean="0"/>
              <a:t> </a:t>
            </a:r>
            <a:r>
              <a:rPr lang="hu-HU" sz="2400" b="1" dirty="0" smtClean="0"/>
              <a:t>Bekezdés</a:t>
            </a:r>
            <a:r>
              <a:rPr lang="hu-HU" sz="2400" dirty="0"/>
              <a:t> </a:t>
            </a:r>
            <a:r>
              <a:rPr lang="hu-HU" sz="2400" dirty="0" smtClean="0"/>
              <a:t>pont</a:t>
            </a:r>
            <a:r>
              <a:rPr lang="en-US" sz="2800" b="1" dirty="0" smtClean="0">
                <a:solidFill>
                  <a:srgbClr val="FF0000"/>
                </a:solidFill>
              </a:rPr>
              <a:t>/</a:t>
            </a:r>
            <a:r>
              <a:rPr lang="en-US" sz="2400" dirty="0" smtClean="0"/>
              <a:t> </a:t>
            </a:r>
            <a:r>
              <a:rPr lang="hu-HU" sz="2400" b="1" dirty="0" smtClean="0"/>
              <a:t>Tabulátorok </a:t>
            </a:r>
            <a:r>
              <a:rPr lang="en-US" sz="2400" b="1" dirty="0" smtClean="0"/>
              <a:t> </a:t>
            </a:r>
            <a:r>
              <a:rPr lang="hu-HU" sz="2400" dirty="0" smtClean="0"/>
              <a:t>fül 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6" y="903719"/>
            <a:ext cx="8972053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V="1">
            <a:off x="1414753" y="1052736"/>
            <a:ext cx="348935" cy="36004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47" t="21170" r="30260" b="17478"/>
          <a:stretch/>
        </p:blipFill>
        <p:spPr bwMode="auto">
          <a:xfrm>
            <a:off x="1540408" y="883976"/>
            <a:ext cx="6319716" cy="52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9" t="17656" r="34180" b="63031"/>
          <a:stretch/>
        </p:blipFill>
        <p:spPr bwMode="auto">
          <a:xfrm>
            <a:off x="1437631" y="3398709"/>
            <a:ext cx="6698369" cy="141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7" t="17090" r="34178" b="59392"/>
          <a:stretch/>
        </p:blipFill>
        <p:spPr bwMode="auto">
          <a:xfrm>
            <a:off x="1235527" y="1413306"/>
            <a:ext cx="6900473" cy="1720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21"/>
          <a:stretch/>
        </p:blipFill>
        <p:spPr bwMode="auto">
          <a:xfrm>
            <a:off x="-30915" y="15381"/>
            <a:ext cx="917165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hang1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493807" y="2719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20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30000">
        <p:wipe/>
      </p:transition>
    </mc:Choice>
    <mc:Fallback xmlns="">
      <p:transition spd="slow" advClick="0" advTm="30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7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1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2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2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2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23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4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46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56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  <p:bldP spid="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78098"/>
          </a:xfrm>
        </p:spPr>
        <p:txBody>
          <a:bodyPr>
            <a:normAutofit/>
          </a:bodyPr>
          <a:lstStyle/>
          <a:p>
            <a:r>
              <a:rPr lang="en-US" b="1" dirty="0" err="1">
                <a:latin typeface="Britannic Bold" panose="020B0903060703020204" pitchFamily="34" charset="0"/>
              </a:rPr>
              <a:t>Árvasorok</a:t>
            </a:r>
            <a:r>
              <a:rPr lang="en-US" b="1" dirty="0">
                <a:latin typeface="Britannic Bold" panose="020B0903060703020204" pitchFamily="34" charset="0"/>
              </a:rPr>
              <a:t>, </a:t>
            </a:r>
            <a:r>
              <a:rPr lang="en-US" b="1" dirty="0" err="1">
                <a:latin typeface="Britannic Bold" panose="020B0903060703020204" pitchFamily="34" charset="0"/>
              </a:rPr>
              <a:t>fattyúsorok</a:t>
            </a:r>
            <a:endParaRPr lang="en-US" b="1" dirty="0">
              <a:latin typeface="Britannic Bold" panose="020B0903060703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7215" y="3140616"/>
            <a:ext cx="74888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 </a:t>
            </a:r>
            <a:r>
              <a:rPr lang="en-US" sz="2400" b="1" dirty="0" smtClean="0"/>
              <a:t>Form</a:t>
            </a:r>
            <a:r>
              <a:rPr lang="hu-HU" sz="2400" b="1" dirty="0" smtClean="0"/>
              <a:t>átum </a:t>
            </a:r>
            <a:r>
              <a:rPr lang="hu-HU" sz="2400" dirty="0" smtClean="0"/>
              <a:t>menü</a:t>
            </a:r>
            <a:r>
              <a:rPr lang="hu-HU" sz="2800" b="1" dirty="0">
                <a:solidFill>
                  <a:srgbClr val="FF0000"/>
                </a:solidFill>
              </a:rPr>
              <a:t>/</a:t>
            </a:r>
            <a:r>
              <a:rPr lang="hu-HU" sz="2400" dirty="0" smtClean="0"/>
              <a:t> </a:t>
            </a:r>
            <a:r>
              <a:rPr lang="en-US" sz="2400" b="1" dirty="0" err="1" smtClean="0"/>
              <a:t>Stílusok</a:t>
            </a:r>
            <a:r>
              <a:rPr lang="en-US" sz="2400" b="1" dirty="0" smtClean="0"/>
              <a:t> </a:t>
            </a:r>
            <a:r>
              <a:rPr lang="en-US" sz="2400" b="1" dirty="0" err="1"/>
              <a:t>és</a:t>
            </a:r>
            <a:r>
              <a:rPr lang="en-US" sz="2400" b="1" dirty="0"/>
              <a:t> </a:t>
            </a:r>
            <a:r>
              <a:rPr lang="en-US" sz="2400" b="1" dirty="0" err="1"/>
              <a:t>formázás</a:t>
            </a:r>
            <a:r>
              <a:rPr lang="en-US" sz="2400" dirty="0"/>
              <a:t> </a:t>
            </a:r>
            <a:r>
              <a:rPr lang="hu-HU" sz="2400" dirty="0" smtClean="0"/>
              <a:t>pont</a:t>
            </a:r>
            <a:r>
              <a:rPr lang="en-US" sz="2800" b="1" dirty="0" smtClean="0">
                <a:solidFill>
                  <a:srgbClr val="FF0000"/>
                </a:solidFill>
              </a:rPr>
              <a:t>/</a:t>
            </a:r>
            <a:r>
              <a:rPr lang="en-US" sz="2400" dirty="0" smtClean="0"/>
              <a:t> </a:t>
            </a:r>
            <a:r>
              <a:rPr lang="en-US" sz="2400" b="1" dirty="0" err="1" smtClean="0"/>
              <a:t>bekezdésstílus</a:t>
            </a:r>
            <a:r>
              <a:rPr lang="en-US" sz="2400" dirty="0" smtClean="0"/>
              <a:t> </a:t>
            </a:r>
            <a:r>
              <a:rPr lang="en-US" sz="2400" dirty="0" err="1" smtClean="0"/>
              <a:t>nev</a:t>
            </a:r>
            <a:r>
              <a:rPr lang="hu-HU" sz="2400" dirty="0" smtClean="0"/>
              <a:t>e</a:t>
            </a:r>
            <a:r>
              <a:rPr lang="en-US" sz="2800" b="1" dirty="0">
                <a:solidFill>
                  <a:srgbClr val="FF0000"/>
                </a:solidFill>
              </a:rPr>
              <a:t>/</a:t>
            </a:r>
            <a:r>
              <a:rPr lang="en-US" sz="2400" dirty="0" smtClean="0"/>
              <a:t> </a:t>
            </a:r>
            <a:r>
              <a:rPr lang="en-US" sz="2400" b="1" dirty="0" err="1" smtClean="0"/>
              <a:t>Módosítás</a:t>
            </a:r>
            <a:r>
              <a:rPr lang="en-US" sz="2400" dirty="0"/>
              <a:t> </a:t>
            </a:r>
            <a:r>
              <a:rPr lang="en-US" sz="2400" dirty="0" err="1" smtClean="0"/>
              <a:t>opció</a:t>
            </a:r>
            <a:r>
              <a:rPr lang="en-US" sz="2800" b="1" dirty="0">
                <a:solidFill>
                  <a:srgbClr val="FF0000"/>
                </a:solidFill>
              </a:rPr>
              <a:t>/</a:t>
            </a:r>
            <a:r>
              <a:rPr lang="en-US" sz="2400" dirty="0" smtClean="0"/>
              <a:t> </a:t>
            </a:r>
            <a:r>
              <a:rPr lang="en-US" sz="2400" b="1" dirty="0" err="1" smtClean="0"/>
              <a:t>Szövegbeosztás</a:t>
            </a:r>
            <a:r>
              <a:rPr lang="en-US" sz="2400" dirty="0"/>
              <a:t> </a:t>
            </a:r>
            <a:r>
              <a:rPr lang="en-US" sz="2400" dirty="0" err="1" smtClean="0"/>
              <a:t>fülre</a:t>
            </a:r>
            <a:endParaRPr lang="en-US" sz="2400" dirty="0"/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" t="3490" r="18376" b="63806"/>
          <a:stretch/>
        </p:blipFill>
        <p:spPr bwMode="auto">
          <a:xfrm>
            <a:off x="23935" y="877289"/>
            <a:ext cx="9090617" cy="20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 flipV="1">
            <a:off x="1259632" y="1052736"/>
            <a:ext cx="432048" cy="70193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5" t="16982" r="29711" b="22110"/>
          <a:stretch/>
        </p:blipFill>
        <p:spPr bwMode="auto">
          <a:xfrm>
            <a:off x="918141" y="1207487"/>
            <a:ext cx="5312991" cy="4455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59" t="15145" r="717" b="28872"/>
          <a:stretch/>
        </p:blipFill>
        <p:spPr bwMode="auto">
          <a:xfrm>
            <a:off x="6516216" y="1387612"/>
            <a:ext cx="2293081" cy="4095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Arrow Connector 15"/>
          <p:cNvCxnSpPr/>
          <p:nvPr/>
        </p:nvCxnSpPr>
        <p:spPr>
          <a:xfrm flipV="1">
            <a:off x="6876256" y="4797152"/>
            <a:ext cx="360040" cy="79208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50301" y="4725144"/>
            <a:ext cx="709331" cy="197363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683568" y="4994516"/>
            <a:ext cx="576064" cy="594724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0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26"/>
          <a:stretch/>
        </p:blipFill>
        <p:spPr bwMode="auto">
          <a:xfrm>
            <a:off x="1361" y="2985"/>
            <a:ext cx="9144000" cy="6864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569504" y="2185538"/>
            <a:ext cx="6026832" cy="371714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71"/>
          <a:stretch/>
        </p:blipFill>
        <p:spPr bwMode="auto">
          <a:xfrm>
            <a:off x="-27529" y="-20483"/>
            <a:ext cx="919354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619672" y="2174010"/>
            <a:ext cx="6048672" cy="396044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hang1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419912" y="2013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03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30000">
        <p:wipe/>
      </p:transition>
    </mc:Choice>
    <mc:Fallback xmlns="">
      <p:transition spd="slow" advClick="0" advTm="30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7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3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3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4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4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4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4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5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5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58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  <p:bldP spid="12" grpId="0" animBg="1"/>
      <p:bldP spid="12" grpId="1" animBg="1"/>
      <p:bldP spid="11" grpId="0" animBg="1"/>
      <p:bldP spid="1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>
            <a:normAutofit/>
          </a:bodyPr>
          <a:lstStyle/>
          <a:p>
            <a:r>
              <a:rPr lang="hu-HU" b="1" dirty="0">
                <a:latin typeface="Britannic Bold" panose="020B0903060703020204" pitchFamily="34" charset="0"/>
              </a:rPr>
              <a:t>Tudod-e?</a:t>
            </a:r>
            <a:endParaRPr lang="en-US" b="1" dirty="0">
              <a:latin typeface="Britannic Bold" panose="020B0903060703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1052736"/>
            <a:ext cx="741682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600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Baskerville Old Face" panose="02020602080505020303" pitchFamily="18" charset="0"/>
                <a:cs typeface="Andalus" panose="02020603050405020304" pitchFamily="18" charset="-78"/>
              </a:rPr>
              <a:t>Mi</a:t>
            </a:r>
            <a:r>
              <a:rPr lang="hu-HU" sz="2800" dirty="0" smtClean="0">
                <a:latin typeface="Baskerville Old Face" panose="02020602080505020303" pitchFamily="18" charset="0"/>
                <a:cs typeface="Andalus" panose="02020603050405020304" pitchFamily="18" charset="-78"/>
              </a:rPr>
              <a:t>t nevezünk bekezdésnek</a:t>
            </a:r>
            <a:r>
              <a:rPr lang="hu-HU" sz="4400" b="1" dirty="0">
                <a:latin typeface="Algerian" panose="04020705040A02060702" pitchFamily="82" charset="0"/>
                <a:cs typeface="Andalus" panose="02020603050405020304" pitchFamily="18" charset="-78"/>
              </a:rPr>
              <a:t>?</a:t>
            </a:r>
            <a:endParaRPr lang="hu-HU" sz="4000" b="1" dirty="0">
              <a:latin typeface="Algerian" panose="04020705040A02060702" pitchFamily="82" charset="0"/>
              <a:cs typeface="Andalus" panose="02020603050405020304" pitchFamily="18" charset="-78"/>
            </a:endParaRPr>
          </a:p>
          <a:p>
            <a:pPr indent="-3600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Baskerville Old Face" panose="02020602080505020303" pitchFamily="18" charset="0"/>
                <a:cs typeface="Andalus" panose="02020603050405020304" pitchFamily="18" charset="-78"/>
              </a:rPr>
              <a:t>Milyen műveleteket tudunk végrehajtani a bekezdésformázás keretén belül</a:t>
            </a:r>
            <a:r>
              <a:rPr lang="hu-HU" sz="4400" b="1" dirty="0">
                <a:latin typeface="Algerian" panose="04020705040A02060702" pitchFamily="82" charset="0"/>
                <a:cs typeface="Andalus" panose="02020603050405020304" pitchFamily="18" charset="-78"/>
              </a:rPr>
              <a:t>?</a:t>
            </a:r>
            <a:endParaRPr lang="hu-HU" sz="4000" b="1" dirty="0">
              <a:latin typeface="Algerian" panose="04020705040A02060702" pitchFamily="82" charset="0"/>
              <a:cs typeface="Andalus" panose="02020603050405020304" pitchFamily="18" charset="-78"/>
            </a:endParaRPr>
          </a:p>
          <a:p>
            <a:pPr indent="-3600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Baskerville Old Face" panose="02020602080505020303" pitchFamily="18" charset="0"/>
                <a:cs typeface="Andalus" panose="02020603050405020304" pitchFamily="18" charset="-78"/>
              </a:rPr>
              <a:t>Mi az árvasor illetve fattyúsor</a:t>
            </a:r>
            <a:r>
              <a:rPr lang="hu-HU" sz="4400" b="1" dirty="0">
                <a:latin typeface="Algerian" panose="04020705040A02060702" pitchFamily="82" charset="0"/>
                <a:cs typeface="Andalus" panose="02020603050405020304" pitchFamily="18" charset="-78"/>
              </a:rPr>
              <a:t>?</a:t>
            </a:r>
            <a:endParaRPr lang="hu-HU" sz="4000" b="1" dirty="0">
              <a:latin typeface="Algerian" panose="04020705040A02060702" pitchFamily="82" charset="0"/>
              <a:cs typeface="Andalus" panose="02020603050405020304" pitchFamily="18" charset="-78"/>
            </a:endParaRPr>
          </a:p>
          <a:p>
            <a:pPr indent="-3600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Baskerville Old Face" panose="02020602080505020303" pitchFamily="18" charset="0"/>
                <a:cs typeface="Andalus" panose="02020603050405020304" pitchFamily="18" charset="-78"/>
              </a:rPr>
              <a:t>Melyik billentyűkombinációval tudunk könnyen sortörést létrehozni anélkül, hogy a bekezdés megtörne</a:t>
            </a:r>
            <a:r>
              <a:rPr lang="hu-HU" sz="4400" b="1" dirty="0">
                <a:latin typeface="Algerian" panose="04020705040A02060702" pitchFamily="82" charset="0"/>
                <a:cs typeface="Andalus" panose="02020603050405020304" pitchFamily="18" charset="-78"/>
              </a:rPr>
              <a:t>?</a:t>
            </a:r>
            <a:endParaRPr lang="hu-HU" sz="4000" b="1" dirty="0">
              <a:latin typeface="Algerian" panose="04020705040A02060702" pitchFamily="82" charset="0"/>
              <a:cs typeface="Andalus" panose="02020603050405020304" pitchFamily="18" charset="-78"/>
            </a:endParaRPr>
          </a:p>
          <a:p>
            <a:pPr indent="-3600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Baskerville Old Face" panose="02020602080505020303" pitchFamily="18" charset="0"/>
                <a:cs typeface="Andalus" panose="02020603050405020304" pitchFamily="18" charset="-78"/>
              </a:rPr>
              <a:t>Minek </a:t>
            </a:r>
            <a:r>
              <a:rPr lang="hu-HU" sz="2800" dirty="0" smtClean="0">
                <a:latin typeface="Baskerville Old Face" panose="02020602080505020303" pitchFamily="18" charset="0"/>
                <a:cs typeface="Andalus" panose="02020603050405020304" pitchFamily="18" charset="-78"/>
              </a:rPr>
              <a:t>a segítségével tehetjük a kijelölt vagy aktuális bekezdéseket színesebbé, kiemelkedővé</a:t>
            </a:r>
            <a:r>
              <a:rPr lang="hu-HU" sz="4400" b="1" dirty="0" smtClean="0">
                <a:latin typeface="Algerian" panose="04020705040A02060702" pitchFamily="82" charset="0"/>
                <a:cs typeface="Andalus" panose="02020603050405020304" pitchFamily="18" charset="-78"/>
              </a:rPr>
              <a:t>?</a:t>
            </a:r>
            <a:endParaRPr lang="en-US" sz="3200" b="1" dirty="0">
              <a:latin typeface="Algerian" panose="04020705040A02060702" pitchFamily="82" charset="0"/>
              <a:cs typeface="Andalus" panose="02020603050405020304" pitchFamily="18" charset="-78"/>
            </a:endParaRPr>
          </a:p>
        </p:txBody>
      </p:sp>
      <p:pic>
        <p:nvPicPr>
          <p:cNvPr id="3" name="hang1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34400" y="446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21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78098"/>
          </a:xfrm>
        </p:spPr>
        <p:txBody>
          <a:bodyPr>
            <a:normAutofit/>
          </a:bodyPr>
          <a:lstStyle/>
          <a:p>
            <a:r>
              <a:rPr lang="hu-HU" b="1" dirty="0">
                <a:latin typeface="Britannic Bold" panose="020B0903060703020204" pitchFamily="34" charset="0"/>
              </a:rPr>
              <a:t>Felhasznált források</a:t>
            </a:r>
            <a:endParaRPr lang="en-US" b="1" dirty="0">
              <a:latin typeface="Britannic Bold" panose="020B0903060703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1505738"/>
            <a:ext cx="69127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Ubuntu </a:t>
            </a:r>
            <a:r>
              <a:rPr lang="en-US" sz="2400" b="1" dirty="0" err="1"/>
              <a:t>tananyag</a:t>
            </a:r>
            <a:r>
              <a:rPr lang="en-US" sz="2400" b="1" dirty="0"/>
              <a:t>: </a:t>
            </a:r>
            <a:r>
              <a:rPr lang="en-US" sz="2400" dirty="0">
                <a:hlinkClick r:id="rId4"/>
              </a:rPr>
              <a:t>http://edu.ubuntu.hu</a:t>
            </a:r>
            <a:r>
              <a:rPr lang="en-US" sz="2400" dirty="0" smtClean="0">
                <a:hlinkClick r:id="rId4"/>
              </a:rPr>
              <a:t>/</a:t>
            </a:r>
            <a:endParaRPr lang="hu-H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b="1" dirty="0" smtClean="0"/>
              <a:t>Wikipedia: </a:t>
            </a:r>
            <a:r>
              <a:rPr lang="en-US" sz="2400" dirty="0" smtClean="0">
                <a:hlinkClick r:id="rId5"/>
              </a:rPr>
              <a:t>http</a:t>
            </a:r>
            <a:r>
              <a:rPr lang="en-US" sz="2400" dirty="0">
                <a:hlinkClick r:id="rId5"/>
              </a:rPr>
              <a:t>://</a:t>
            </a:r>
            <a:r>
              <a:rPr lang="en-US" sz="2400" dirty="0" smtClean="0">
                <a:hlinkClick r:id="rId5"/>
              </a:rPr>
              <a:t>hu.wikipedia.org/wiki/Kolozsv%C3%A1r</a:t>
            </a:r>
            <a:endParaRPr lang="hu-H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b="1" dirty="0"/>
              <a:t>Novell HUEDU </a:t>
            </a:r>
            <a:r>
              <a:rPr lang="hu-HU" sz="2400" b="1" dirty="0" smtClean="0"/>
              <a:t>tananyag: </a:t>
            </a:r>
            <a:r>
              <a:rPr lang="en-US" sz="2400" dirty="0" smtClean="0">
                <a:hlinkClick r:id="rId6"/>
              </a:rPr>
              <a:t>ftp</a:t>
            </a:r>
            <a:r>
              <a:rPr lang="en-US" sz="2400" dirty="0">
                <a:hlinkClick r:id="rId6"/>
              </a:rPr>
              <a:t>://ftp.novell.hu/pub/huedu/openOffice_writer_final.pdf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3" name="hang2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26367" y="1023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29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9"/>
          <a:stretch/>
        </p:blipFill>
        <p:spPr bwMode="auto">
          <a:xfrm>
            <a:off x="19505" y="0"/>
            <a:ext cx="9144000" cy="6887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79712" y="3789040"/>
            <a:ext cx="5256584" cy="648072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91880" y="836712"/>
            <a:ext cx="2664296" cy="36004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04248" y="836712"/>
            <a:ext cx="576064" cy="3600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7452320" y="1016732"/>
            <a:ext cx="432048" cy="61206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hang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34400" y="227112"/>
            <a:ext cx="609600" cy="609600"/>
          </a:xfrm>
          <a:prstGeom prst="rect">
            <a:avLst/>
          </a:prstGeom>
        </p:spPr>
      </p:pic>
      <p:pic>
        <p:nvPicPr>
          <p:cNvPr id="4" name="hang3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34400" y="2547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192352"/>
      </p:ext>
    </p:extLst>
  </p:cSld>
  <p:clrMapOvr>
    <a:masterClrMapping/>
  </p:clrMapOvr>
  <p:transition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040"/>
                            </p:stCondLst>
                            <p:childTnLst>
                              <p:par>
                                <p:cTn id="11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81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059832" y="2060848"/>
            <a:ext cx="2808312" cy="2736304"/>
          </a:xfrm>
          <a:prstGeom prst="ellipse">
            <a:avLst/>
          </a:prstGeom>
          <a:solidFill>
            <a:srgbClr val="FFC0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491880" y="2828835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Bekezdésformázás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56366" y="463455"/>
            <a:ext cx="136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/>
              <a:t>Kézi sortörés</a:t>
            </a:r>
            <a:endParaRPr lang="en-US" sz="2400" b="1" dirty="0"/>
          </a:p>
        </p:txBody>
      </p:sp>
      <p:cxnSp>
        <p:nvCxnSpPr>
          <p:cNvPr id="13" name="Straight Arrow Connector 12"/>
          <p:cNvCxnSpPr>
            <a:stCxn id="3" idx="3"/>
          </p:cNvCxnSpPr>
          <p:nvPr/>
        </p:nvCxnSpPr>
        <p:spPr>
          <a:xfrm flipH="1">
            <a:off x="1835696" y="4396430"/>
            <a:ext cx="1635404" cy="1120802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592336" y="958950"/>
            <a:ext cx="1369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400" b="1" dirty="0" smtClean="0"/>
              <a:t>Bekezdés igazítása</a:t>
            </a:r>
            <a:endParaRPr lang="en-US" sz="2400" b="1" dirty="0"/>
          </a:p>
        </p:txBody>
      </p:sp>
      <p:sp>
        <p:nvSpPr>
          <p:cNvPr id="21" name="TextBox 20">
            <a:hlinkClick r:id="rId6" action="ppaction://hlinksldjump"/>
          </p:cNvPr>
          <p:cNvSpPr txBox="1"/>
          <p:nvPr/>
        </p:nvSpPr>
        <p:spPr>
          <a:xfrm>
            <a:off x="7480233" y="5126965"/>
            <a:ext cx="1524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Sorköz és térköz</a:t>
            </a:r>
            <a:endParaRPr lang="en-US" sz="2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85639" y="5311630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400" b="1" dirty="0" smtClean="0"/>
              <a:t>Tabulátorok</a:t>
            </a:r>
            <a:endParaRPr lang="en-US" sz="2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80213" y="2869484"/>
            <a:ext cx="1921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Árvasorok, fattyúsorok</a:t>
            </a:r>
            <a:endParaRPr lang="en-US" sz="2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2380590" y="5823142"/>
            <a:ext cx="21810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Felsorolás és számozás</a:t>
            </a:r>
            <a:endParaRPr lang="en-US" sz="2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4908915" y="5753290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/>
              <a:t>Szegélyek és háttér</a:t>
            </a:r>
            <a:endParaRPr lang="en-US" sz="2400" b="1" dirty="0"/>
          </a:p>
        </p:txBody>
      </p:sp>
      <p:cxnSp>
        <p:nvCxnSpPr>
          <p:cNvPr id="10" name="Straight Arrow Connector 9"/>
          <p:cNvCxnSpPr>
            <a:stCxn id="3" idx="1"/>
          </p:cNvCxnSpPr>
          <p:nvPr/>
        </p:nvCxnSpPr>
        <p:spPr>
          <a:xfrm flipH="1" flipV="1">
            <a:off x="1979712" y="1340768"/>
            <a:ext cx="1491388" cy="1120802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3" idx="7"/>
          </p:cNvCxnSpPr>
          <p:nvPr/>
        </p:nvCxnSpPr>
        <p:spPr>
          <a:xfrm flipV="1">
            <a:off x="5456876" y="1340768"/>
            <a:ext cx="1131348" cy="1120802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hlinkClick r:id="rId7" action="ppaction://hlinksldjump"/>
          </p:cNvPr>
          <p:cNvSpPr txBox="1"/>
          <p:nvPr/>
        </p:nvSpPr>
        <p:spPr>
          <a:xfrm>
            <a:off x="319603" y="325104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400" b="1" dirty="0" smtClean="0"/>
              <a:t>Bekezdés létrehozása, egyesítése</a:t>
            </a:r>
            <a:endParaRPr lang="en-US" sz="2400" b="1" dirty="0"/>
          </a:p>
        </p:txBody>
      </p:sp>
      <p:cxnSp>
        <p:nvCxnSpPr>
          <p:cNvPr id="20" name="Straight Arrow Connector 19"/>
          <p:cNvCxnSpPr>
            <a:stCxn id="3" idx="6"/>
          </p:cNvCxnSpPr>
          <p:nvPr/>
        </p:nvCxnSpPr>
        <p:spPr>
          <a:xfrm flipV="1">
            <a:off x="5868144" y="3140968"/>
            <a:ext cx="1152128" cy="288032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3" idx="5"/>
          </p:cNvCxnSpPr>
          <p:nvPr/>
        </p:nvCxnSpPr>
        <p:spPr>
          <a:xfrm>
            <a:off x="5484789" y="4396430"/>
            <a:ext cx="1995444" cy="1120802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053793" y="2970060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Behúzás</a:t>
            </a:r>
            <a:endParaRPr lang="en-US" sz="2400" b="1" dirty="0"/>
          </a:p>
        </p:txBody>
      </p:sp>
      <p:cxnSp>
        <p:nvCxnSpPr>
          <p:cNvPr id="29" name="Straight Arrow Connector 28"/>
          <p:cNvCxnSpPr>
            <a:stCxn id="3" idx="0"/>
          </p:cNvCxnSpPr>
          <p:nvPr/>
        </p:nvCxnSpPr>
        <p:spPr>
          <a:xfrm flipV="1">
            <a:off x="4463988" y="1256419"/>
            <a:ext cx="0" cy="804429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860032" y="4722820"/>
            <a:ext cx="702078" cy="1100322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3558332" y="4734409"/>
            <a:ext cx="531019" cy="1186391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3" idx="2"/>
          </p:cNvCxnSpPr>
          <p:nvPr/>
        </p:nvCxnSpPr>
        <p:spPr>
          <a:xfrm flipH="1" flipV="1">
            <a:off x="1979712" y="3284983"/>
            <a:ext cx="1080120" cy="144017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hang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04447" y="39029"/>
            <a:ext cx="609600" cy="609600"/>
          </a:xfrm>
          <a:prstGeom prst="rect">
            <a:avLst/>
          </a:prstGeom>
        </p:spPr>
      </p:pic>
      <p:pic>
        <p:nvPicPr>
          <p:cNvPr id="7" name="hang5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04447" y="476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673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 advClick="0" advTm="34000">
        <p:wipe/>
      </p:transition>
    </mc:Choice>
    <mc:Fallback>
      <p:transition spd="slow" advClick="0" advTm="34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3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57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601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23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36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37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45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46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5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5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1" grpId="0"/>
      <p:bldP spid="15" grpId="0"/>
      <p:bldP spid="21" grpId="0"/>
      <p:bldP spid="24" grpId="0"/>
      <p:bldP spid="27" grpId="0"/>
      <p:bldP spid="30" grpId="0"/>
      <p:bldP spid="37" grpId="0"/>
      <p:bldP spid="8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latin typeface="Britannic Bold" panose="020B0903060703020204" pitchFamily="34" charset="0"/>
              </a:rPr>
              <a:t>Bekezdés létrehozása,</a:t>
            </a:r>
            <a:r>
              <a:rPr lang="en-US" b="1" dirty="0" smtClean="0">
                <a:latin typeface="Britannic Bold" panose="020B0903060703020204" pitchFamily="34" charset="0"/>
              </a:rPr>
              <a:t> </a:t>
            </a:r>
            <a:r>
              <a:rPr lang="hu-HU" b="1" dirty="0" smtClean="0">
                <a:latin typeface="Britannic Bold" panose="020B0903060703020204" pitchFamily="34" charset="0"/>
              </a:rPr>
              <a:t>egyesítése</a:t>
            </a:r>
            <a:endParaRPr lang="en-US" b="1" dirty="0">
              <a:latin typeface="Britannic Bold" panose="020B0903060703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8268" t="15935" r="27811" b="67604"/>
          <a:stretch/>
        </p:blipFill>
        <p:spPr>
          <a:xfrm>
            <a:off x="755576" y="1340768"/>
            <a:ext cx="7548394" cy="155503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308593" y="1890982"/>
            <a:ext cx="1008112" cy="454604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52120" y="1307664"/>
            <a:ext cx="664585" cy="387424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812649" y="1628800"/>
            <a:ext cx="631559" cy="36004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19" y="4725280"/>
            <a:ext cx="7187745" cy="12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23" y="2929474"/>
            <a:ext cx="78105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Bent-Up Arrow 10"/>
          <p:cNvSpPr/>
          <p:nvPr/>
        </p:nvSpPr>
        <p:spPr>
          <a:xfrm>
            <a:off x="4844693" y="3717032"/>
            <a:ext cx="3199030" cy="806546"/>
          </a:xfrm>
          <a:prstGeom prst="bentUpArrow">
            <a:avLst>
              <a:gd name="adj1" fmla="val 44161"/>
              <a:gd name="adj2" fmla="val 50000"/>
              <a:gd name="adj3" fmla="val 50000"/>
            </a:avLst>
          </a:prstGeom>
          <a:ln>
            <a:solidFill>
              <a:srgbClr val="124617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C00000"/>
                </a:solidFill>
              </a:rPr>
              <a:t>Bekezd</a:t>
            </a:r>
            <a:r>
              <a:rPr lang="hu-HU" sz="2000" b="1" dirty="0" smtClean="0">
                <a:solidFill>
                  <a:srgbClr val="C00000"/>
                </a:solidFill>
              </a:rPr>
              <a:t>és tör</a:t>
            </a:r>
            <a:r>
              <a:rPr lang="en-US" sz="2000" b="1" dirty="0" err="1" smtClean="0">
                <a:solidFill>
                  <a:srgbClr val="C00000"/>
                </a:solidFill>
              </a:rPr>
              <a:t>etlen</a:t>
            </a:r>
            <a:r>
              <a:rPr lang="hu-HU" sz="2000" b="1" smtClean="0">
                <a:solidFill>
                  <a:srgbClr val="C00000"/>
                </a:solidFill>
              </a:rPr>
              <a:t>ül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2" name="Bent-Up Arrow 11"/>
          <p:cNvSpPr/>
          <p:nvPr/>
        </p:nvSpPr>
        <p:spPr>
          <a:xfrm>
            <a:off x="4087943" y="5661248"/>
            <a:ext cx="2741284" cy="786683"/>
          </a:xfrm>
          <a:prstGeom prst="bentUpArrow">
            <a:avLst>
              <a:gd name="adj1" fmla="val 42335"/>
              <a:gd name="adj2" fmla="val 50000"/>
              <a:gd name="adj3" fmla="val 50000"/>
            </a:avLst>
          </a:prstGeom>
          <a:ln>
            <a:solidFill>
              <a:srgbClr val="124617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solidFill>
                  <a:srgbClr val="C00000"/>
                </a:solidFill>
              </a:rPr>
              <a:t>Bekezdés megtörve</a:t>
            </a:r>
            <a:endParaRPr lang="en-US" sz="2000" b="1" dirty="0">
              <a:solidFill>
                <a:srgbClr val="C00000"/>
              </a:solidFill>
            </a:endParaRPr>
          </a:p>
        </p:txBody>
      </p:sp>
      <p:pic>
        <p:nvPicPr>
          <p:cNvPr id="5" name="hang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18148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56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>
        <p:wipe/>
      </p:transition>
    </mc:Choice>
    <mc:Fallback xmlns="">
      <p:transition spd="slow" advClick="0" advTm="30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8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1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1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2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3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2" grpId="0" animBg="1"/>
      <p:bldP spid="1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78098"/>
          </a:xfrm>
        </p:spPr>
        <p:txBody>
          <a:bodyPr>
            <a:normAutofit/>
          </a:bodyPr>
          <a:lstStyle/>
          <a:p>
            <a:r>
              <a:rPr lang="hu-HU" b="1" dirty="0">
                <a:latin typeface="Britannic Bold" panose="020B0903060703020204" pitchFamily="34" charset="0"/>
              </a:rPr>
              <a:t>Kézi sortörés</a:t>
            </a:r>
            <a:endParaRPr lang="en-US" b="1" dirty="0">
              <a:latin typeface="Britannic Bold" panose="020B0903060703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8268" t="15935" r="27811" b="67604"/>
          <a:stretch/>
        </p:blipFill>
        <p:spPr>
          <a:xfrm>
            <a:off x="797803" y="1061728"/>
            <a:ext cx="7548394" cy="155503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292080" y="1592796"/>
            <a:ext cx="1008112" cy="396044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28857" y="1890904"/>
            <a:ext cx="1051868" cy="411896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3" y="4295289"/>
            <a:ext cx="860107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8463801" y="5017806"/>
            <a:ext cx="353979" cy="42741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1" y="2668513"/>
            <a:ext cx="84201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hang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23918" y="948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9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>
        <p:wipe/>
      </p:transition>
    </mc:Choice>
    <mc:Fallback xmlns="">
      <p:transition spd="slow" advClick="0" advTm="30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1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6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2" nodeType="withEffect">
                                  <p:stCondLst>
                                    <p:cond delay="26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  <p:bldP spid="3" grpId="1" animBg="1"/>
      <p:bldP spid="3" grpId="2" animBg="1"/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03" t="30398" r="37116" b="35322"/>
          <a:stretch/>
        </p:blipFill>
        <p:spPr bwMode="auto">
          <a:xfrm>
            <a:off x="1475656" y="2428664"/>
            <a:ext cx="5532448" cy="410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9865" y="437349"/>
            <a:ext cx="8376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800" b="1" dirty="0" smtClean="0"/>
              <a:t>Beszúrás</a:t>
            </a:r>
            <a:r>
              <a:rPr lang="hu-HU" sz="2400" dirty="0" smtClean="0"/>
              <a:t> menü</a:t>
            </a:r>
            <a:r>
              <a:rPr lang="en-US" sz="2800" b="1" dirty="0" smtClean="0">
                <a:solidFill>
                  <a:srgbClr val="FF0000"/>
                </a:solidFill>
              </a:rPr>
              <a:t>/</a:t>
            </a:r>
            <a:r>
              <a:rPr lang="hu-HU" sz="2800" b="1" dirty="0" smtClean="0"/>
              <a:t>Töréspont</a:t>
            </a:r>
            <a:r>
              <a:rPr lang="en-US" sz="2400" dirty="0" smtClean="0"/>
              <a:t> </a:t>
            </a:r>
            <a:r>
              <a:rPr lang="hu-HU" sz="2400" dirty="0" smtClean="0"/>
              <a:t>pont</a:t>
            </a:r>
            <a:r>
              <a:rPr lang="en-US" sz="2800" b="1" dirty="0">
                <a:solidFill>
                  <a:srgbClr val="FF0000"/>
                </a:solidFill>
              </a:rPr>
              <a:t>/</a:t>
            </a:r>
            <a:r>
              <a:rPr lang="en-US" sz="2400" dirty="0" smtClean="0"/>
              <a:t> </a:t>
            </a:r>
            <a:r>
              <a:rPr lang="hu-HU" sz="2800" b="1" dirty="0" smtClean="0"/>
              <a:t>Sortörés opciót</a:t>
            </a:r>
            <a:r>
              <a:rPr lang="en-US" sz="2800" b="1" dirty="0">
                <a:solidFill>
                  <a:srgbClr val="FF0000"/>
                </a:solidFill>
              </a:rPr>
              <a:t>/</a:t>
            </a:r>
            <a:r>
              <a:rPr lang="hu-HU" sz="2400" dirty="0" smtClean="0"/>
              <a:t> </a:t>
            </a:r>
            <a:r>
              <a:rPr lang="hu-HU" sz="2400" b="1" dirty="0" smtClean="0"/>
              <a:t>OK</a:t>
            </a:r>
            <a:r>
              <a:rPr lang="hu-HU" sz="2400" dirty="0" smtClean="0"/>
              <a:t> gomb</a:t>
            </a:r>
            <a:endParaRPr lang="en-US" sz="2400" dirty="0"/>
          </a:p>
        </p:txBody>
      </p:sp>
      <p:sp>
        <p:nvSpPr>
          <p:cNvPr id="10" name="Oval 9"/>
          <p:cNvSpPr/>
          <p:nvPr/>
        </p:nvSpPr>
        <p:spPr>
          <a:xfrm>
            <a:off x="1979712" y="3284984"/>
            <a:ext cx="1440160" cy="43204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92" b="82785"/>
          <a:stretch/>
        </p:blipFill>
        <p:spPr bwMode="auto">
          <a:xfrm>
            <a:off x="189865" y="1052736"/>
            <a:ext cx="8796450" cy="1259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V="1">
            <a:off x="827584" y="1484784"/>
            <a:ext cx="792088" cy="108012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hang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32653" y="403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00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>
        <p:wipe/>
      </p:transition>
    </mc:Choice>
    <mc:Fallback xmlns="">
      <p:transition spd="slow" advClick="0" advTm="20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78098"/>
          </a:xfrm>
        </p:spPr>
        <p:txBody>
          <a:bodyPr>
            <a:normAutofit/>
          </a:bodyPr>
          <a:lstStyle/>
          <a:p>
            <a:r>
              <a:rPr lang="hu-HU" b="1" dirty="0">
                <a:latin typeface="Britannic Bold" panose="020B0903060703020204" pitchFamily="34" charset="0"/>
              </a:rPr>
              <a:t>Bekezdés igazítása</a:t>
            </a:r>
            <a:endParaRPr lang="en-US" b="1" dirty="0">
              <a:latin typeface="Britannic Bold" panose="020B0903060703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7" t="20436" r="31306" b="37519"/>
          <a:stretch/>
        </p:blipFill>
        <p:spPr bwMode="auto">
          <a:xfrm>
            <a:off x="3309584" y="2853556"/>
            <a:ext cx="5216553" cy="33120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8" t="21775" r="52768" b="71756"/>
          <a:stretch/>
        </p:blipFill>
        <p:spPr bwMode="auto">
          <a:xfrm>
            <a:off x="616111" y="2171150"/>
            <a:ext cx="2439170" cy="7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Up Arrow 5"/>
          <p:cNvSpPr/>
          <p:nvPr/>
        </p:nvSpPr>
        <p:spPr>
          <a:xfrm flipH="1">
            <a:off x="831717" y="2858074"/>
            <a:ext cx="288032" cy="792088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 flipH="1">
            <a:off x="1405073" y="2858074"/>
            <a:ext cx="288032" cy="792088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>
            <a:off x="1975159" y="2859156"/>
            <a:ext cx="292583" cy="792088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p Arrow 15"/>
          <p:cNvSpPr/>
          <p:nvPr/>
        </p:nvSpPr>
        <p:spPr>
          <a:xfrm>
            <a:off x="2486453" y="2859156"/>
            <a:ext cx="292583" cy="792088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564360" y="2027077"/>
            <a:ext cx="4013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Formátum</a:t>
            </a:r>
            <a:r>
              <a:rPr lang="hu-HU" dirty="0" smtClean="0"/>
              <a:t> menü</a:t>
            </a:r>
            <a:r>
              <a:rPr lang="en-US" sz="2400" b="1" dirty="0" smtClean="0">
                <a:solidFill>
                  <a:srgbClr val="FF0000"/>
                </a:solidFill>
              </a:rPr>
              <a:t>/</a:t>
            </a:r>
            <a:r>
              <a:rPr lang="en-US" dirty="0" smtClean="0"/>
              <a:t> </a:t>
            </a:r>
            <a:r>
              <a:rPr lang="hu-HU" b="1" dirty="0" smtClean="0"/>
              <a:t>Bekezdés</a:t>
            </a:r>
            <a:r>
              <a:rPr lang="hu-HU" dirty="0" smtClean="0"/>
              <a:t> pont</a:t>
            </a:r>
          </a:p>
          <a:p>
            <a:r>
              <a:rPr lang="hu-HU" b="1" dirty="0" smtClean="0">
                <a:solidFill>
                  <a:srgbClr val="FF0000"/>
                </a:solidFill>
              </a:rPr>
              <a:t>Vagy:</a:t>
            </a:r>
            <a:r>
              <a:rPr lang="hu-HU" dirty="0" smtClean="0"/>
              <a:t> </a:t>
            </a:r>
            <a:r>
              <a:rPr lang="hu-HU" b="1" dirty="0" smtClean="0"/>
              <a:t>Helyi</a:t>
            </a:r>
            <a:r>
              <a:rPr lang="hu-HU" dirty="0" smtClean="0"/>
              <a:t> menü</a:t>
            </a:r>
            <a:r>
              <a:rPr lang="en-US" sz="2400" b="1" dirty="0">
                <a:solidFill>
                  <a:srgbClr val="FF0000"/>
                </a:solidFill>
              </a:rPr>
              <a:t>/</a:t>
            </a:r>
            <a:r>
              <a:rPr lang="en-US" dirty="0" smtClean="0"/>
              <a:t> </a:t>
            </a:r>
            <a:r>
              <a:rPr lang="hu-HU" b="1" dirty="0" smtClean="0"/>
              <a:t>Bekezdés</a:t>
            </a:r>
            <a:r>
              <a:rPr lang="hu-HU" dirty="0" smtClean="0"/>
              <a:t> pont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8" y="908720"/>
            <a:ext cx="8972053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355976" y="1556792"/>
            <a:ext cx="1152128" cy="371103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368356" y="1094791"/>
            <a:ext cx="361465" cy="36004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hang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26137" y="558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74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30000">
        <p:wipe/>
      </p:transition>
    </mc:Choice>
    <mc:Fallback xmlns="">
      <p:transition spd="slow" advClick="0" advTm="30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3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3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32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4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  <p:bldP spid="12" grpId="0" animBg="1"/>
      <p:bldP spid="10" grpId="0" animBg="1"/>
      <p:bldP spid="16" grpId="0" animBg="1"/>
      <p:bldP spid="13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78098"/>
          </a:xfrm>
        </p:spPr>
        <p:txBody>
          <a:bodyPr>
            <a:normAutofit/>
          </a:bodyPr>
          <a:lstStyle/>
          <a:p>
            <a:r>
              <a:rPr lang="en-US" b="1" dirty="0" err="1">
                <a:latin typeface="Britannic Bold" panose="020B0903060703020204" pitchFamily="34" charset="0"/>
              </a:rPr>
              <a:t>Beh</a:t>
            </a:r>
            <a:r>
              <a:rPr lang="hu-HU" b="1" dirty="0">
                <a:latin typeface="Britannic Bold" panose="020B0903060703020204" pitchFamily="34" charset="0"/>
              </a:rPr>
              <a:t>úzás</a:t>
            </a:r>
            <a:endParaRPr lang="en-US" b="1" dirty="0">
              <a:latin typeface="Britannic Bold" panose="020B0903060703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192377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Form</a:t>
            </a:r>
            <a:r>
              <a:rPr lang="hu-HU" sz="2400" b="1" dirty="0" smtClean="0"/>
              <a:t>átum</a:t>
            </a:r>
            <a:r>
              <a:rPr lang="hu-HU" sz="2000" dirty="0"/>
              <a:t> </a:t>
            </a:r>
            <a:r>
              <a:rPr lang="hu-HU" sz="2000" dirty="0" smtClean="0"/>
              <a:t>menü</a:t>
            </a:r>
            <a:r>
              <a:rPr lang="en-US" sz="2400" b="1" dirty="0" smtClean="0">
                <a:solidFill>
                  <a:srgbClr val="FF0000"/>
                </a:solidFill>
              </a:rPr>
              <a:t>/</a:t>
            </a:r>
            <a:r>
              <a:rPr lang="en-US" sz="2000" dirty="0" smtClean="0"/>
              <a:t> </a:t>
            </a:r>
            <a:r>
              <a:rPr lang="hu-HU" sz="2400" b="1" dirty="0" smtClean="0"/>
              <a:t>Bekezdés</a:t>
            </a:r>
            <a:r>
              <a:rPr lang="hu-HU" sz="2000" dirty="0" smtClean="0"/>
              <a:t> pont</a:t>
            </a:r>
            <a:r>
              <a:rPr lang="hu-HU" sz="2400" b="1" dirty="0" smtClean="0"/>
              <a:t> </a:t>
            </a:r>
            <a:r>
              <a:rPr lang="hu-HU" sz="2000" b="1" dirty="0" smtClean="0">
                <a:solidFill>
                  <a:srgbClr val="FF0000"/>
                </a:solidFill>
              </a:rPr>
              <a:t>Vagy: </a:t>
            </a:r>
            <a:r>
              <a:rPr lang="hu-HU" sz="2400" b="1" dirty="0" smtClean="0"/>
              <a:t>Helyi menü</a:t>
            </a:r>
            <a:r>
              <a:rPr lang="en-US" sz="2400" b="1" dirty="0">
                <a:solidFill>
                  <a:srgbClr val="FF0000"/>
                </a:solidFill>
              </a:rPr>
              <a:t>/</a:t>
            </a:r>
            <a:r>
              <a:rPr lang="en-US" sz="2000" dirty="0" smtClean="0"/>
              <a:t> </a:t>
            </a:r>
            <a:r>
              <a:rPr lang="hu-HU" sz="2400" b="1" dirty="0" smtClean="0"/>
              <a:t>Bekezdés</a:t>
            </a:r>
            <a:r>
              <a:rPr lang="hu-HU" sz="2000" dirty="0" smtClean="0"/>
              <a:t> menüpont</a:t>
            </a:r>
            <a:r>
              <a:rPr lang="en-US" sz="2400" b="1" dirty="0" smtClean="0">
                <a:solidFill>
                  <a:srgbClr val="FF0000"/>
                </a:solidFill>
              </a:rPr>
              <a:t>/ </a:t>
            </a:r>
            <a:r>
              <a:rPr lang="hu-HU" sz="2400" b="1" dirty="0" smtClean="0"/>
              <a:t>Behúzás és térköz</a:t>
            </a:r>
            <a:r>
              <a:rPr lang="hu-HU" sz="2000" dirty="0" smtClean="0"/>
              <a:t> lap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6" t="17855" r="29610" b="22343"/>
          <a:stretch/>
        </p:blipFill>
        <p:spPr bwMode="auto">
          <a:xfrm>
            <a:off x="0" y="2452141"/>
            <a:ext cx="5340288" cy="4374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63"/>
          <a:stretch/>
        </p:blipFill>
        <p:spPr bwMode="auto">
          <a:xfrm>
            <a:off x="4760646" y="1192377"/>
            <a:ext cx="3699786" cy="1019175"/>
          </a:xfrm>
          <a:prstGeom prst="round2DiagRect">
            <a:avLst>
              <a:gd name="adj1" fmla="val 16667"/>
              <a:gd name="adj2" fmla="val 30328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V="1">
            <a:off x="6042644" y="1389834"/>
            <a:ext cx="361465" cy="36004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9" t="16936" r="9746" b="48295"/>
          <a:stretch/>
        </p:blipFill>
        <p:spPr bwMode="auto">
          <a:xfrm>
            <a:off x="193013" y="2242538"/>
            <a:ext cx="8906825" cy="21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 flipV="1">
            <a:off x="663779" y="2452141"/>
            <a:ext cx="360040" cy="400795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1475656" y="1826875"/>
            <a:ext cx="360040" cy="449997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0"/>
          <a:stretch/>
        </p:blipFill>
        <p:spPr bwMode="auto">
          <a:xfrm>
            <a:off x="-55664" y="17385"/>
            <a:ext cx="9188145" cy="6840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hang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92344" y="2620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25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30000">
        <p:wipe/>
      </p:transition>
    </mc:Choice>
    <mc:Fallback xmlns="">
      <p:transition spd="slow" advClick="0" advTm="30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8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26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37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4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4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4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4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46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56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  <p:bldP spid="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8" t="17454" r="29218" b="22088"/>
          <a:stretch/>
        </p:blipFill>
        <p:spPr bwMode="auto">
          <a:xfrm>
            <a:off x="3059832" y="2435358"/>
            <a:ext cx="4956313" cy="4422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1052736"/>
            <a:ext cx="53205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/>
              <a:t>Formátum</a:t>
            </a:r>
            <a:r>
              <a:rPr lang="hu-HU" sz="2400" dirty="0" smtClean="0"/>
              <a:t> menü</a:t>
            </a:r>
            <a:r>
              <a:rPr lang="en-US" sz="2800" b="1" dirty="0" smtClean="0">
                <a:solidFill>
                  <a:srgbClr val="FF0000"/>
                </a:solidFill>
              </a:rPr>
              <a:t>/</a:t>
            </a:r>
            <a:r>
              <a:rPr lang="en-US" sz="2400" dirty="0" smtClean="0"/>
              <a:t> </a:t>
            </a:r>
            <a:r>
              <a:rPr lang="hu-HU" sz="2800" b="1" dirty="0" smtClean="0"/>
              <a:t>Bekezdés</a:t>
            </a:r>
            <a:r>
              <a:rPr lang="hu-HU" sz="2400" dirty="0" smtClean="0"/>
              <a:t> pont</a:t>
            </a:r>
            <a:r>
              <a:rPr lang="en-US" sz="2800" b="1" dirty="0">
                <a:solidFill>
                  <a:srgbClr val="FF0000"/>
                </a:solidFill>
              </a:rPr>
              <a:t>/</a:t>
            </a:r>
            <a:r>
              <a:rPr lang="en-US" sz="2400" dirty="0" smtClean="0"/>
              <a:t> </a:t>
            </a:r>
            <a:r>
              <a:rPr lang="hu-HU" sz="2800" b="1" dirty="0" smtClean="0"/>
              <a:t>Behúzás és térköz</a:t>
            </a:r>
            <a:r>
              <a:rPr lang="hu-HU" sz="2400" dirty="0" smtClean="0"/>
              <a:t> lap</a:t>
            </a:r>
          </a:p>
          <a:p>
            <a:r>
              <a:rPr lang="hu-HU" sz="2400" dirty="0" smtClean="0">
                <a:solidFill>
                  <a:srgbClr val="FF0000"/>
                </a:solidFill>
              </a:rPr>
              <a:t>Vagy: </a:t>
            </a:r>
            <a:r>
              <a:rPr lang="hu-HU" sz="2800" b="1" dirty="0" smtClean="0"/>
              <a:t>H</a:t>
            </a:r>
            <a:r>
              <a:rPr lang="en-US" sz="2800" b="1" dirty="0" err="1" smtClean="0"/>
              <a:t>elyi</a:t>
            </a:r>
            <a:r>
              <a:rPr lang="hu-HU" sz="2400" dirty="0"/>
              <a:t> </a:t>
            </a:r>
            <a:r>
              <a:rPr lang="en-US" sz="2400" dirty="0" err="1" smtClean="0"/>
              <a:t>menü</a:t>
            </a:r>
            <a:r>
              <a:rPr lang="en-US" sz="2800" b="1" dirty="0">
                <a:solidFill>
                  <a:srgbClr val="FF0000"/>
                </a:solidFill>
              </a:rPr>
              <a:t>/</a:t>
            </a:r>
            <a:r>
              <a:rPr lang="en-US" sz="2400" dirty="0" smtClean="0"/>
              <a:t> </a:t>
            </a:r>
            <a:r>
              <a:rPr lang="hu-HU" sz="2800" b="1" dirty="0" smtClean="0"/>
              <a:t>Bekezdés</a:t>
            </a:r>
            <a:r>
              <a:rPr lang="hu-HU" sz="2400" dirty="0" smtClean="0"/>
              <a:t> pont</a:t>
            </a:r>
            <a:r>
              <a:rPr lang="en-US" sz="2400" dirty="0"/>
              <a:t> </a:t>
            </a:r>
            <a:r>
              <a:rPr lang="en-US" sz="2800" b="1" dirty="0">
                <a:solidFill>
                  <a:srgbClr val="FF0000"/>
                </a:solidFill>
              </a:rPr>
              <a:t>/ </a:t>
            </a:r>
            <a:r>
              <a:rPr lang="en-US" sz="2800" b="1" dirty="0" err="1" smtClean="0"/>
              <a:t>Sorköz</a:t>
            </a:r>
            <a:r>
              <a:rPr lang="en-US" sz="2400" dirty="0"/>
              <a:t> </a:t>
            </a:r>
            <a:r>
              <a:rPr lang="en-US" sz="2400" dirty="0" err="1" smtClean="0"/>
              <a:t>csoport</a:t>
            </a:r>
            <a:r>
              <a:rPr lang="en-US" sz="2400" dirty="0" smtClean="0"/>
              <a:t> </a:t>
            </a:r>
            <a:endParaRPr lang="hu-HU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78098"/>
          </a:xfrm>
        </p:spPr>
        <p:txBody>
          <a:bodyPr>
            <a:normAutofit/>
          </a:bodyPr>
          <a:lstStyle/>
          <a:p>
            <a:r>
              <a:rPr lang="hu-HU" b="1" dirty="0">
                <a:latin typeface="Britannic Bold" panose="020B0903060703020204" pitchFamily="34" charset="0"/>
              </a:rPr>
              <a:t>Sorköz és térköz</a:t>
            </a:r>
            <a:endParaRPr lang="en-US" b="1" dirty="0">
              <a:latin typeface="Britannic Bold" panose="020B0903060703020204" pitchFamily="34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6"/>
          <a:stretch/>
        </p:blipFill>
        <p:spPr bwMode="auto">
          <a:xfrm>
            <a:off x="0" y="0"/>
            <a:ext cx="9158385" cy="687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3"/>
          <a:stretch/>
        </p:blipFill>
        <p:spPr bwMode="auto">
          <a:xfrm>
            <a:off x="-28329" y="0"/>
            <a:ext cx="9164936" cy="6995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971600" y="387896"/>
            <a:ext cx="432048" cy="520824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hang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433374" y="2633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80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30000">
        <p:wipe/>
      </p:transition>
    </mc:Choice>
    <mc:Fallback xmlns="">
      <p:transition spd="slow" advClick="0" advTm="30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9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3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3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3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38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1894</TotalTime>
  <Words>219</Words>
  <Application>Microsoft Office PowerPoint</Application>
  <PresentationFormat>Expunere pe ecran (4:3)</PresentationFormat>
  <Paragraphs>53</Paragraphs>
  <Slides>17</Slides>
  <Notes>4</Notes>
  <HiddenSlides>0</HiddenSlides>
  <MMClips>19</MMClips>
  <ScaleCrop>false</ScaleCrop>
  <HeadingPairs>
    <vt:vector size="6" baseType="variant">
      <vt:variant>
        <vt:lpstr>Fonturi utilizate</vt:lpstr>
      </vt:variant>
      <vt:variant>
        <vt:i4>6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17</vt:i4>
      </vt:variant>
    </vt:vector>
  </HeadingPairs>
  <TitlesOfParts>
    <vt:vector size="24" baseType="lpstr">
      <vt:lpstr>Algerian</vt:lpstr>
      <vt:lpstr>Andalus</vt:lpstr>
      <vt:lpstr>Arial</vt:lpstr>
      <vt:lpstr>Baskerville Old Face</vt:lpstr>
      <vt:lpstr>Britannic Bold</vt:lpstr>
      <vt:lpstr>Calibri</vt:lpstr>
      <vt:lpstr>Office Theme</vt:lpstr>
      <vt:lpstr>OpenOffice Bekezdésformázás</vt:lpstr>
      <vt:lpstr>Prezentare PowerPoint</vt:lpstr>
      <vt:lpstr>Prezentare PowerPoint</vt:lpstr>
      <vt:lpstr>Bekezdés létrehozása, egyesítése</vt:lpstr>
      <vt:lpstr>Kézi sortörés</vt:lpstr>
      <vt:lpstr>Prezentare PowerPoint</vt:lpstr>
      <vt:lpstr>Bekezdés igazítása</vt:lpstr>
      <vt:lpstr>Behúzás</vt:lpstr>
      <vt:lpstr>Sorköz és térköz</vt:lpstr>
      <vt:lpstr>Szegélyek és háttér</vt:lpstr>
      <vt:lpstr>Felsorolás és számozás</vt:lpstr>
      <vt:lpstr>Formázás eszköztár/ Számozás be/ki ikon/  Felsorolás és számozás eszköztár </vt:lpstr>
      <vt:lpstr>Prezentare PowerPoint</vt:lpstr>
      <vt:lpstr>Tabulátorok</vt:lpstr>
      <vt:lpstr>Árvasorok, fattyúsorok</vt:lpstr>
      <vt:lpstr>Tudod-e?</vt:lpstr>
      <vt:lpstr>Felhasznált források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OpenOffice Bekezdésformázás</dc:title>
  <dc:creator>Vivien</dc:creator>
  <cp:lastModifiedBy>melinda</cp:lastModifiedBy>
  <cp:revision>153</cp:revision>
  <dcterms:created xsi:type="dcterms:W3CDTF">2013-11-16T14:37:39Z</dcterms:created>
  <dcterms:modified xsi:type="dcterms:W3CDTF">2014-01-16T10:20:59Z</dcterms:modified>
</cp:coreProperties>
</file>