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66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7" autoAdjust="0"/>
    <p:restoredTop sz="94660"/>
  </p:normalViewPr>
  <p:slideViewPr>
    <p:cSldViewPr>
      <p:cViewPr>
        <p:scale>
          <a:sx n="106" d="100"/>
          <a:sy n="106" d="100"/>
        </p:scale>
        <p:origin x="-7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1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11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86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1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35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9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74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29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4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84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2">
                <a:lumMod val="60000"/>
                <a:lumOff val="40000"/>
              </a:schemeClr>
            </a:gs>
            <a:gs pos="0">
              <a:srgbClr val="FFFF00"/>
            </a:gs>
            <a:gs pos="57000">
              <a:schemeClr val="accent3">
                <a:lumMod val="70000"/>
                <a:lumOff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E97A-A590-4605-92D5-BB371D24B16D}" type="datetimeFigureOut">
              <a:rPr lang="hu-HU" smtClean="0"/>
              <a:t>2014.01.13.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CA82-157E-4458-A5C4-25960AE935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9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LibreOffice" TargetMode="External"/><Relationship Id="rId2" Type="http://schemas.openxmlformats.org/officeDocument/2006/relationships/hyperlink" Target="http://hu.libreoffice.org/termekbemutat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hu/search?site=&amp;tbm=isch&amp;source=hp&amp;biw=1680&amp;bih=865&amp;q=libre+office&amp;oq=libre+office&amp;gs_l=img.3..0j0i10i24l9.4399.7942.0.8177.12.12.0.0.0.0.255.1703.2j8j2.12.0....0...1ac.1.32.img..2.10.1364.oMNS_bWER3Q" TargetMode="External"/><Relationship Id="rId4" Type="http://schemas.openxmlformats.org/officeDocument/2006/relationships/hyperlink" Target="http://pcworld.hu/szoftver/libreoffice-40-teszt-baratsagosabb-ingyenes-irod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013520" y="1268760"/>
            <a:ext cx="68435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LIBRE OFFICE</a:t>
            </a:r>
            <a:endParaRPr lang="hu-H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5656" y="422108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Centaur" pitchFamily="18" charset="0"/>
              </a:rPr>
              <a:t>Készítette: </a:t>
            </a:r>
            <a:r>
              <a:rPr lang="hu-HU" sz="2000" dirty="0" smtClean="0">
                <a:latin typeface="Centaur" pitchFamily="18" charset="0"/>
              </a:rPr>
              <a:t>Lagzi Dorka</a:t>
            </a:r>
          </a:p>
          <a:p>
            <a:r>
              <a:rPr lang="hu-HU" sz="2000" b="1" dirty="0" smtClean="0">
                <a:latin typeface="Centaur" pitchFamily="18" charset="0"/>
              </a:rPr>
              <a:t>Felkészítő tanár: </a:t>
            </a:r>
            <a:r>
              <a:rPr lang="hu-HU" sz="2000" dirty="0">
                <a:latin typeface="Centaur" pitchFamily="18" charset="0"/>
              </a:rPr>
              <a:t>Dr. </a:t>
            </a:r>
            <a:r>
              <a:rPr lang="hu-HU" sz="2000" dirty="0" err="1" smtClean="0">
                <a:latin typeface="Centaur" pitchFamily="18" charset="0"/>
              </a:rPr>
              <a:t>Endrészné</a:t>
            </a:r>
            <a:r>
              <a:rPr lang="hu-HU" sz="2000" dirty="0" smtClean="0">
                <a:latin typeface="Centaur" pitchFamily="18" charset="0"/>
              </a:rPr>
              <a:t> Monori Gyöngyi</a:t>
            </a:r>
            <a:endParaRPr lang="hu-HU" sz="2000" dirty="0" smtClean="0">
              <a:latin typeface="Centaur" pitchFamily="18" charset="0"/>
            </a:endParaRPr>
          </a:p>
          <a:p>
            <a:r>
              <a:rPr lang="hu-HU" sz="2000" b="1" dirty="0" smtClean="0">
                <a:latin typeface="Centaur" pitchFamily="18" charset="0"/>
              </a:rPr>
              <a:t>Iskola neve: </a:t>
            </a:r>
            <a:r>
              <a:rPr lang="hu-HU" sz="2000" dirty="0" smtClean="0">
                <a:latin typeface="Centaur" pitchFamily="18" charset="0"/>
              </a:rPr>
              <a:t>Békéscsabai Kazinczy Ferenc Általános Iskola</a:t>
            </a:r>
          </a:p>
          <a:p>
            <a:r>
              <a:rPr lang="hu-HU" sz="2000" b="1" dirty="0" smtClean="0">
                <a:latin typeface="Centaur" pitchFamily="18" charset="0"/>
              </a:rPr>
              <a:t>Iskola címe: </a:t>
            </a:r>
            <a:r>
              <a:rPr lang="hu-HU" sz="2000" dirty="0" smtClean="0">
                <a:latin typeface="Centaur" pitchFamily="18" charset="0"/>
              </a:rPr>
              <a:t>5600 Békéscsaba Irányi utca 14</a:t>
            </a:r>
            <a:endParaRPr lang="hu-HU" sz="2000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4" y="1268760"/>
            <a:ext cx="62293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2884122" y="1048951"/>
            <a:ext cx="18002" cy="6527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619672" y="7945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Franklin Gothic Heavy" pitchFamily="34" charset="0"/>
              </a:rPr>
              <a:t>Ha lenyitjuk a nyíl által mutatott legördülő listamezőt, kiválaszthatjuk a betűszínt</a:t>
            </a:r>
            <a:endParaRPr lang="hu-HU" sz="2000" dirty="0">
              <a:latin typeface="Franklin Gothic Heavy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48264" y="125621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4.1.2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95536" y="60212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Pár előnye véleményem szerint: </a:t>
            </a:r>
            <a:r>
              <a:rPr lang="hu-HU" dirty="0" smtClean="0"/>
              <a:t>Könnyen értelmezhető, kezelhető nyílt forráskódú és ingyenes.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2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12768" cy="47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5743922" y="1367458"/>
            <a:ext cx="28803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237012" y="59340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Franklin Gothic Heavy" pitchFamily="34" charset="0"/>
              </a:rPr>
              <a:t>A szöveg elrendezését lehet megadni. (balra, középre, jobbra, sorkizárás)</a:t>
            </a:r>
            <a:endParaRPr lang="hu-HU" sz="2000" dirty="0">
              <a:latin typeface="Franklin Gothic Heavy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236296" y="135546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4.1.2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3166" y="467380"/>
            <a:ext cx="307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Franklin Gothic Heavy" pitchFamily="34" charset="0"/>
              </a:rPr>
              <a:t>Nyomtatási lehetőség</a:t>
            </a:r>
            <a:endParaRPr lang="hu-HU" sz="2000" dirty="0">
              <a:latin typeface="Franklin Gothic Heavy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259632" y="836712"/>
            <a:ext cx="360040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8080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7092280" y="260648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4.1.2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707904" y="722313"/>
            <a:ext cx="72008" cy="1842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591780" y="3140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Franklin Gothic Heavy" pitchFamily="34" charset="0"/>
              </a:rPr>
              <a:t>Betűtípus</a:t>
            </a:r>
            <a:r>
              <a:rPr lang="hu-HU" dirty="0" smtClean="0">
                <a:latin typeface="Franklin Gothic Heavy" pitchFamily="34" charset="0"/>
              </a:rPr>
              <a:t>        </a:t>
            </a:r>
            <a:r>
              <a:rPr lang="hu-HU" sz="2800" dirty="0" smtClean="0">
                <a:latin typeface="Franklin Gothic Heavy" pitchFamily="34" charset="0"/>
              </a:rPr>
              <a:t>Betűméret</a:t>
            </a:r>
          </a:p>
          <a:p>
            <a:r>
              <a:rPr lang="hu-HU" sz="2000" dirty="0">
                <a:latin typeface="Franklin Gothic Heavy" pitchFamily="34" charset="0"/>
              </a:rPr>
              <a:t> </a:t>
            </a:r>
            <a:r>
              <a:rPr lang="hu-HU" sz="2000" dirty="0" smtClean="0">
                <a:latin typeface="Franklin Gothic Heavy" pitchFamily="34" charset="0"/>
              </a:rPr>
              <a:t>                  </a:t>
            </a:r>
            <a:r>
              <a:rPr lang="hu-HU" sz="2000" dirty="0" smtClean="0">
                <a:latin typeface="Franklin Gothic Heavy" pitchFamily="34" charset="0"/>
              </a:rPr>
              <a:t>beállításai</a:t>
            </a:r>
            <a:endParaRPr lang="hu-HU" sz="2000" dirty="0">
              <a:latin typeface="Franklin Gothic Heavy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4644008" y="836712"/>
            <a:ext cx="64807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000">
        <p14:switch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0648"/>
            <a:ext cx="86741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15616" y="580526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Franklin Gothic Heavy" pitchFamily="34" charset="0"/>
              </a:rPr>
              <a:t>Szabadkézi vonal rajzolása a kijelölt vonalvastagsággal.</a:t>
            </a:r>
            <a:endParaRPr lang="hu-HU" sz="2000" dirty="0">
              <a:latin typeface="Franklin Gothic Heavy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1835696" y="4869160"/>
            <a:ext cx="0" cy="826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1187624" y="764704"/>
            <a:ext cx="4176464" cy="4752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004048" y="569074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Franklin Gothic Heavy" pitchFamily="34" charset="0"/>
              </a:rPr>
              <a:t>E-mailben </a:t>
            </a:r>
            <a:r>
              <a:rPr lang="hu-HU" sz="2000" dirty="0" smtClean="0">
                <a:latin typeface="Franklin Gothic Heavy" pitchFamily="34" charset="0"/>
              </a:rPr>
              <a:t>tovább lehet küldeni az anyagot, amit elkészítettünk.</a:t>
            </a:r>
            <a:endParaRPr lang="hu-HU" sz="2000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1" y="548680"/>
            <a:ext cx="57150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4427984" y="3789040"/>
            <a:ext cx="223224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6444208" y="2996952"/>
            <a:ext cx="2592288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  <a:latin typeface="Franklin Gothic Heavy" pitchFamily="34" charset="0"/>
              </a:rPr>
              <a:t>Akár még a kép minőségét is be lehet állítani</a:t>
            </a:r>
            <a:endParaRPr lang="hu-HU" sz="2000" dirty="0">
              <a:solidFill>
                <a:schemeClr val="bg1">
                  <a:lumMod val="9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308304" y="404664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4.0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5772762" cy="3556954"/>
          </a:xfrm>
        </p:spPr>
      </p:pic>
      <p:sp>
        <p:nvSpPr>
          <p:cNvPr id="5" name="Szövegdoboz 4"/>
          <p:cNvSpPr txBox="1"/>
          <p:nvPr/>
        </p:nvSpPr>
        <p:spPr>
          <a:xfrm>
            <a:off x="971600" y="548680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latin typeface="Harlow Solid Italic" pitchFamily="82" charset="0"/>
              </a:rPr>
              <a:t>Mivel mindig újabb és újabb verziót készítettek el, egyre jobban tetszenek az ikonok, egyre több mindent lehet szerkesztgetni, formázni és alakítani.</a:t>
            </a:r>
            <a:endParaRPr lang="hu-HU" sz="32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234888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Hány kiadásban jelent meg?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Elérhető más nyelven is? Ha igen, hány nyelven!?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Milyen irodai programcsomag a </a:t>
            </a:r>
            <a:r>
              <a:rPr lang="hu-HU" sz="2400" dirty="0" err="1" smtClean="0"/>
              <a:t>LibreOffice</a:t>
            </a:r>
            <a:r>
              <a:rPr lang="hu-HU" sz="24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Miért maradt a program neve </a:t>
            </a:r>
            <a:r>
              <a:rPr lang="hu-HU" sz="2400" dirty="0" err="1" smtClean="0"/>
              <a:t>LibreOffice</a:t>
            </a:r>
            <a:r>
              <a:rPr lang="hu-HU" sz="24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Kiknek ajánlott?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Mire használható fel a program?</a:t>
            </a:r>
          </a:p>
          <a:p>
            <a:pPr marL="457200" indent="-457200">
              <a:buFont typeface="+mj-lt"/>
              <a:buAutoNum type="arabicParenR"/>
            </a:pPr>
            <a:r>
              <a:rPr lang="hu-HU" sz="2400" dirty="0" smtClean="0"/>
              <a:t>Melyik volt az első kiadása?</a:t>
            </a:r>
          </a:p>
          <a:p>
            <a:endParaRPr lang="hu-HU" sz="2400" dirty="0" smtClean="0"/>
          </a:p>
          <a:p>
            <a:endParaRPr lang="hu-HU" sz="2400" dirty="0" smtClean="0"/>
          </a:p>
        </p:txBody>
      </p:sp>
      <p:pic>
        <p:nvPicPr>
          <p:cNvPr id="8194" name="Picture 2" descr="C:\Users\Rendszergazda\AppData\Local\Microsoft\Windows\Temporary Internet Files\Content.IE5\WT2ZBRLA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81" y="4365104"/>
            <a:ext cx="2109574" cy="23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27784" y="28317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FF0000"/>
                </a:solidFill>
                <a:latin typeface="Forte" pitchFamily="66" charset="0"/>
              </a:rPr>
              <a:t>K</a:t>
            </a:r>
            <a:r>
              <a:rPr lang="hu-HU" sz="6000" dirty="0" smtClean="0">
                <a:solidFill>
                  <a:srgbClr val="FF0000"/>
                </a:solidFill>
                <a:latin typeface="Forte" pitchFamily="66" charset="0"/>
              </a:rPr>
              <a:t>érdések</a:t>
            </a:r>
            <a:endParaRPr lang="hu-HU" sz="60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8195" name="Picture 3" descr="C:\Users\Rendszergazda\AppData\Local\Microsoft\Windows\Temporary Internet Files\Content.IE5\M76M91UV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759"/>
            <a:ext cx="1323156" cy="1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76470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Szöveg forrása:</a:t>
            </a:r>
          </a:p>
          <a:p>
            <a:r>
              <a:rPr lang="hu-HU" dirty="0">
                <a:hlinkClick r:id="rId2"/>
              </a:rPr>
              <a:t>http://hu.libreoffice.org/termekbemutato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hu.wikipedia.org/wiki/LibreOffice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Kép </a:t>
            </a:r>
            <a:r>
              <a:rPr lang="hu-HU" dirty="0"/>
              <a:t>forrása</a:t>
            </a:r>
            <a:r>
              <a:rPr lang="hu-HU" dirty="0" smtClean="0"/>
              <a:t>:</a:t>
            </a:r>
          </a:p>
          <a:p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pcworld.hu/szoftver/libreoffice-40-teszt-baratsagosabb-ingyenes-iroda.html</a:t>
            </a:r>
            <a:endParaRPr lang="hu-HU" dirty="0" smtClean="0"/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hu.wikipedia.org/wiki/LibreOffice</a:t>
            </a:r>
            <a:endParaRPr lang="hu-HU" dirty="0" smtClean="0"/>
          </a:p>
          <a:p>
            <a:endParaRPr lang="hu-HU" dirty="0" smtClean="0">
              <a:hlinkClick r:id="rId5"/>
            </a:endParaRPr>
          </a:p>
          <a:p>
            <a:r>
              <a:rPr lang="hu-HU" dirty="0" smtClean="0">
                <a:hlinkClick r:id="rId5"/>
              </a:rPr>
              <a:t>https</a:t>
            </a:r>
            <a:r>
              <a:rPr lang="hu-HU" dirty="0">
                <a:hlinkClick r:id="rId5"/>
              </a:rPr>
              <a:t>://www.google.hu/search?site=&amp;tbm=isch&amp;source=hp&amp;biw=1680&amp;bih=865&amp;q=libre+office&amp;oq=libre+office&amp;gs_l=img.3..0j0i10i24l9.4399.7942.0.8177.12.12.0.0.0.0.255.1703.2j8j2.12.0....0...1ac.1.32.img..</a:t>
            </a:r>
            <a:r>
              <a:rPr lang="hu-HU" dirty="0" smtClean="0">
                <a:hlinkClick r:id="rId5"/>
              </a:rPr>
              <a:t>2.10.1364.oMNS_bWER3Q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5"/>
              </a:rPr>
              <a:t>https://www.google.hu/search?site=&amp;tbm=isch&amp;source=hp&amp;biw=1680&amp;bih=865&amp;q=libre+office&amp;oq=libre+office&amp;gs_l=img.3..0j0i10i24l9.4399.7942.0.8177.12.12.0.0.0.0.255.1703.2j8j2.12.0....0...1ac.1.32.img..</a:t>
            </a:r>
            <a:r>
              <a:rPr lang="hu-HU" dirty="0" smtClean="0">
                <a:hlinkClick r:id="rId5"/>
              </a:rPr>
              <a:t>2.10.1364.oMNS_bWER3Q#q=libre+office+logo&amp;tbm=isch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699792" y="26715"/>
            <a:ext cx="297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Források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4000">
        <p14:window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87624" y="260648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 </a:t>
            </a:r>
            <a:r>
              <a:rPr lang="hu-HU" sz="2000" b="1" u="sng" dirty="0" err="1" smtClean="0">
                <a:solidFill>
                  <a:srgbClr val="FF0000"/>
                </a:solidFill>
              </a:rPr>
              <a:t>libre</a:t>
            </a:r>
            <a:r>
              <a:rPr lang="hu-HU" sz="2000" b="1" u="sng" dirty="0" smtClean="0">
                <a:solidFill>
                  <a:srgbClr val="FF0000"/>
                </a:solidFill>
              </a:rPr>
              <a:t> </a:t>
            </a:r>
            <a:r>
              <a:rPr lang="hu-HU" sz="2000" b="1" u="sng" dirty="0" err="1" smtClean="0">
                <a:solidFill>
                  <a:srgbClr val="FF0000"/>
                </a:solidFill>
              </a:rPr>
              <a:t>office</a:t>
            </a:r>
            <a:r>
              <a:rPr lang="hu-HU" sz="2000" b="1" u="sng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egy platform független irodai programcsomag, amely kompatibilis </a:t>
            </a:r>
            <a:r>
              <a:rPr lang="hu-HU" dirty="0" smtClean="0">
                <a:solidFill>
                  <a:srgbClr val="FF0000"/>
                </a:solidFill>
              </a:rPr>
              <a:t>(összeegyeztethető, összeférő, összeillő) </a:t>
            </a:r>
            <a:r>
              <a:rPr lang="hu-HU" sz="2000" dirty="0" smtClean="0">
                <a:solidFill>
                  <a:srgbClr val="FF0000"/>
                </a:solidFill>
              </a:rPr>
              <a:t>más jelentős irodai programcsomagokkal. A projekt célja olyan szállító független irodai szoftvercsomag készítése, amelynek alapértelmezett fájlformátuma az ODF, és mentes minden szerzői jogi kötelezettségtől.  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3522"/>
            <a:ext cx="5760357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275856" y="625058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indítóközpontja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20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>
        <p:wheel spokes="1"/>
      </p:transition>
    </mc:Choice>
    <mc:Fallback xmlns="">
      <p:transition advTm="25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37320" y="45971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 A projekt neve egy szókapcsolás, amelyben a </a:t>
            </a:r>
            <a:r>
              <a:rPr lang="hu-HU" sz="2000" dirty="0" err="1" smtClean="0">
                <a:solidFill>
                  <a:srgbClr val="FF0000"/>
                </a:solidFill>
              </a:rPr>
              <a:t>Libre</a:t>
            </a:r>
            <a:r>
              <a:rPr lang="hu-HU" sz="2000" dirty="0" smtClean="0">
                <a:solidFill>
                  <a:srgbClr val="FF0000"/>
                </a:solidFill>
              </a:rPr>
              <a:t> azt jelenti, hogy „szabad” és az angol „Office” szó, amely az irodai programcsomagra utal. Mint szabad szoftver, a felhasználók szabadon letölthetik, módosíthatják, használhatják környezettől függetlenül és terjeszthetik a </a:t>
            </a:r>
            <a:r>
              <a:rPr lang="hu-HU" sz="2000" dirty="0" err="1" smtClean="0">
                <a:solidFill>
                  <a:srgbClr val="FF0000"/>
                </a:solidFill>
              </a:rPr>
              <a:t>LibreOffice-t</a:t>
            </a:r>
            <a:r>
              <a:rPr lang="hu-HU" sz="2000" dirty="0" smtClean="0">
                <a:solidFill>
                  <a:srgbClr val="FF0000"/>
                </a:solidFill>
              </a:rPr>
              <a:t>. A </a:t>
            </a:r>
            <a:r>
              <a:rPr lang="hu-HU" sz="2000" dirty="0" err="1" smtClean="0">
                <a:solidFill>
                  <a:srgbClr val="FF0000"/>
                </a:solidFill>
              </a:rPr>
              <a:t>LibreOffice</a:t>
            </a:r>
            <a:r>
              <a:rPr lang="hu-HU" sz="2000" dirty="0" smtClean="0">
                <a:solidFill>
                  <a:srgbClr val="FF0000"/>
                </a:solidFill>
              </a:rPr>
              <a:t> teljes körű magyar támogatással rendelkezik, ezen túl több mint száz más nyelven is elérhető.</a:t>
            </a:r>
            <a:endParaRPr lang="hu-HU" sz="2000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560687" y="2627784"/>
            <a:ext cx="10081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660232" y="217643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796136" y="2526829"/>
            <a:ext cx="86409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789548" y="32758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itchFamily="18" charset="2"/>
              <a:buChar char=""/>
            </a:pPr>
            <a:r>
              <a:rPr lang="hu-HU" b="1" u="sng" dirty="0" err="1" smtClean="0">
                <a:solidFill>
                  <a:srgbClr val="FF0000"/>
                </a:solidFill>
              </a:rPr>
              <a:t>Libre</a:t>
            </a:r>
            <a:r>
              <a:rPr lang="hu-HU" b="1" u="sng" dirty="0" smtClean="0">
                <a:solidFill>
                  <a:srgbClr val="FF0000"/>
                </a:solidFill>
              </a:rPr>
              <a:t> -&gt; szabad</a:t>
            </a:r>
          </a:p>
          <a:p>
            <a:pPr marL="285750" indent="-285750">
              <a:buFont typeface="Wingdings 2" pitchFamily="18" charset="2"/>
              <a:buChar char=""/>
            </a:pPr>
            <a:r>
              <a:rPr lang="hu-HU" b="1" u="sng" dirty="0" smtClean="0">
                <a:solidFill>
                  <a:srgbClr val="FF0000"/>
                </a:solidFill>
              </a:rPr>
              <a:t>Office </a:t>
            </a:r>
            <a:r>
              <a:rPr lang="hu-HU" b="1" u="sng" dirty="0" smtClean="0">
                <a:solidFill>
                  <a:srgbClr val="FF0000"/>
                </a:solidFill>
                <a:sym typeface="Wingdings" pitchFamily="2" charset="2"/>
              </a:rPr>
              <a:t>-&gt; irodai programcsomag</a:t>
            </a:r>
            <a:endParaRPr lang="hu-HU" b="1" u="sng" dirty="0">
              <a:solidFill>
                <a:srgbClr val="FF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691680" y="4509120"/>
            <a:ext cx="5724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latin typeface="Arial Black" pitchFamily="34" charset="0"/>
              </a:rPr>
              <a:t>A </a:t>
            </a:r>
            <a:r>
              <a:rPr lang="hu-HU" sz="2000" dirty="0" err="1" smtClean="0">
                <a:latin typeface="Arial Black" pitchFamily="34" charset="0"/>
              </a:rPr>
              <a:t>LibreOffice</a:t>
            </a:r>
            <a:r>
              <a:rPr lang="hu-HU" sz="2000" dirty="0" smtClean="0">
                <a:latin typeface="Arial Black" pitchFamily="34" charset="0"/>
              </a:rPr>
              <a:t> támogatását és dokumentálását felhasználók és fejlesztők elkötelezett közössége végzi. Ehhez a közösséghez bárki csatlakozhat. </a:t>
            </a:r>
            <a:endParaRPr lang="hu-H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260648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2010. szeptember 28-án az </a:t>
            </a:r>
            <a:r>
              <a:rPr lang="hu-HU" sz="2000" dirty="0" err="1" smtClean="0">
                <a:solidFill>
                  <a:srgbClr val="FF0000"/>
                </a:solidFill>
              </a:rPr>
              <a:t>OpenOffice</a:t>
            </a:r>
            <a:r>
              <a:rPr lang="hu-HU" sz="2000" dirty="0" smtClean="0">
                <a:solidFill>
                  <a:srgbClr val="FF0000"/>
                </a:solidFill>
              </a:rPr>
              <a:t> projekt több tagja megalapította a The </a:t>
            </a:r>
            <a:r>
              <a:rPr lang="hu-HU" sz="2000" dirty="0" err="1" smtClean="0">
                <a:solidFill>
                  <a:srgbClr val="FF0000"/>
                </a:solidFill>
              </a:rPr>
              <a:t>Document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Foundation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i="1" dirty="0" smtClean="0">
                <a:solidFill>
                  <a:srgbClr val="FF0000"/>
                </a:solidFill>
              </a:rPr>
              <a:t>(a dokumentum alapítvány) </a:t>
            </a:r>
            <a:r>
              <a:rPr lang="hu-HU" sz="2000" dirty="0" smtClean="0">
                <a:solidFill>
                  <a:srgbClr val="FF0000"/>
                </a:solidFill>
              </a:rPr>
              <a:t>szervezetet, és létrehozta az </a:t>
            </a:r>
            <a:r>
              <a:rPr lang="hu-HU" sz="2000" dirty="0" err="1" smtClean="0">
                <a:solidFill>
                  <a:srgbClr val="FF0000"/>
                </a:solidFill>
              </a:rPr>
              <a:t>OpenOffice</a:t>
            </a:r>
            <a:r>
              <a:rPr lang="hu-HU" sz="2000" dirty="0" smtClean="0">
                <a:solidFill>
                  <a:srgbClr val="FF0000"/>
                </a:solidFill>
              </a:rPr>
              <a:t> 3.3 béta változatának egy származtatott változatát. Az új programcsomag megvalósításához jelentősen hozzájárul az Oracle által keltett bizonytalanság, amelyben tartani lehetett attól, hogy a vállalat megszünteti az </a:t>
            </a:r>
            <a:r>
              <a:rPr lang="hu-HU" sz="2000" dirty="0" err="1" smtClean="0">
                <a:solidFill>
                  <a:srgbClr val="FF0000"/>
                </a:solidFill>
              </a:rPr>
              <a:t>OpenOffice</a:t>
            </a:r>
            <a:r>
              <a:rPr lang="hu-HU" sz="2000" dirty="0" smtClean="0">
                <a:solidFill>
                  <a:srgbClr val="FF0000"/>
                </a:solidFill>
              </a:rPr>
              <a:t> projektet.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Az alapítók remélték, hogy a </a:t>
            </a:r>
            <a:r>
              <a:rPr lang="hu-HU" sz="2000" dirty="0" err="1" smtClean="0">
                <a:solidFill>
                  <a:srgbClr val="FF0000"/>
                </a:solidFill>
              </a:rPr>
              <a:t>LibreOffice</a:t>
            </a:r>
            <a:r>
              <a:rPr lang="hu-HU" sz="2000" dirty="0" smtClean="0">
                <a:solidFill>
                  <a:srgbClr val="FF0000"/>
                </a:solidFill>
              </a:rPr>
              <a:t> név csak átmeneti lesz, mivel felkérték az Oracle-t is, hogy csatlakozzon a szervezethez és adja át nekik az </a:t>
            </a:r>
            <a:r>
              <a:rPr lang="hu-HU" sz="2000" dirty="0" err="1" smtClean="0">
                <a:solidFill>
                  <a:srgbClr val="FF0000"/>
                </a:solidFill>
              </a:rPr>
              <a:t>OpenOffice</a:t>
            </a:r>
            <a:r>
              <a:rPr lang="hu-HU" sz="2000" dirty="0" smtClean="0">
                <a:solidFill>
                  <a:srgbClr val="FF0000"/>
                </a:solidFill>
              </a:rPr>
              <a:t> márkanevet.</a:t>
            </a:r>
          </a:p>
          <a:p>
            <a:r>
              <a:rPr lang="hu-H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az Oracle visszautasította.</a:t>
            </a:r>
            <a:endParaRPr lang="hu-H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63185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2000">
        <p:checker/>
      </p:transition>
    </mc:Choice>
    <mc:Fallback xmlns="">
      <p:transition spd="slow" advTm="4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7652" y="552654"/>
            <a:ext cx="79208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smtClean="0">
                <a:solidFill>
                  <a:srgbClr val="FF0000"/>
                </a:solidFill>
              </a:rPr>
              <a:t>A The </a:t>
            </a:r>
            <a:r>
              <a:rPr lang="hu-HU" sz="1900" dirty="0" err="1" smtClean="0">
                <a:solidFill>
                  <a:srgbClr val="FF0000"/>
                </a:solidFill>
              </a:rPr>
              <a:t>Document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dirty="0" err="1" smtClean="0">
                <a:solidFill>
                  <a:srgbClr val="FF0000"/>
                </a:solidFill>
              </a:rPr>
              <a:t>Foundation</a:t>
            </a:r>
            <a:r>
              <a:rPr lang="hu-HU" sz="1900" dirty="0" smtClean="0">
                <a:solidFill>
                  <a:srgbClr val="FF0000"/>
                </a:solidFill>
              </a:rPr>
              <a:t> fejlesztői </a:t>
            </a:r>
            <a:r>
              <a:rPr lang="hu-HU" sz="1900" b="1" dirty="0" smtClean="0">
                <a:solidFill>
                  <a:srgbClr val="FF0000"/>
                </a:solidFill>
              </a:rPr>
              <a:t>2010. szeptember 28-án </a:t>
            </a:r>
            <a:r>
              <a:rPr lang="hu-HU" sz="1900" dirty="0" smtClean="0">
                <a:solidFill>
                  <a:srgbClr val="FF0000"/>
                </a:solidFill>
              </a:rPr>
              <a:t>kiadták a </a:t>
            </a:r>
            <a:r>
              <a:rPr lang="hu-HU" sz="1900" dirty="0" err="1" smtClean="0">
                <a:solidFill>
                  <a:srgbClr val="FF0000"/>
                </a:solidFill>
              </a:rPr>
              <a:t>Libre</a:t>
            </a:r>
            <a:r>
              <a:rPr lang="hu-HU" sz="1900" dirty="0" smtClean="0">
                <a:solidFill>
                  <a:srgbClr val="FF0000"/>
                </a:solidFill>
              </a:rPr>
              <a:t> Office 3.3.0  1-et.</a:t>
            </a:r>
          </a:p>
          <a:p>
            <a:r>
              <a:rPr lang="hu-HU" sz="1900" dirty="0" err="1" smtClean="0">
                <a:solidFill>
                  <a:srgbClr val="FF0000"/>
                </a:solidFill>
              </a:rPr>
              <a:t>Ryan</a:t>
            </a:r>
            <a:r>
              <a:rPr lang="hu-HU" sz="1900" dirty="0" smtClean="0">
                <a:solidFill>
                  <a:srgbClr val="FF0000"/>
                </a:solidFill>
              </a:rPr>
              <a:t> Paul az Ars </a:t>
            </a:r>
            <a:r>
              <a:rPr lang="hu-HU" sz="1900" dirty="0" err="1" smtClean="0">
                <a:solidFill>
                  <a:srgbClr val="FF0000"/>
                </a:solidFill>
              </a:rPr>
              <a:t>Technica</a:t>
            </a:r>
            <a:r>
              <a:rPr lang="hu-HU" sz="1900" dirty="0" smtClean="0">
                <a:solidFill>
                  <a:srgbClr val="FF0000"/>
                </a:solidFill>
              </a:rPr>
              <a:t> riportere a </a:t>
            </a:r>
            <a:r>
              <a:rPr lang="hu-HU" sz="1900" dirty="0" err="1" smtClean="0">
                <a:solidFill>
                  <a:srgbClr val="FF0000"/>
                </a:solidFill>
              </a:rPr>
              <a:t>Libre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dirty="0" err="1" smtClean="0">
                <a:solidFill>
                  <a:srgbClr val="FF0000"/>
                </a:solidFill>
              </a:rPr>
              <a:t>Offce</a:t>
            </a:r>
            <a:r>
              <a:rPr lang="hu-HU" sz="1900" dirty="0" smtClean="0">
                <a:solidFill>
                  <a:srgbClr val="FF0000"/>
                </a:solidFill>
              </a:rPr>
              <a:t> 3.3.0 kiadásának napján, a következőképpen értékelte a programcsomagot: „Több figyelemre méltó fejlesztés került be a programcsomagba amellyel kibővítik a programcsomag részeként szállított alkalmazásokat. Még ennél is fontosabb az, hogy </a:t>
            </a:r>
            <a:r>
              <a:rPr lang="hu-HU" sz="1900" b="1" dirty="0" smtClean="0">
                <a:solidFill>
                  <a:srgbClr val="FF0000"/>
                </a:solidFill>
              </a:rPr>
              <a:t>a kiadás egyértelműen tükrözi a </a:t>
            </a:r>
            <a:r>
              <a:rPr lang="hu-HU" sz="1900" b="1" dirty="0" err="1" smtClean="0">
                <a:solidFill>
                  <a:srgbClr val="FF0000"/>
                </a:solidFill>
              </a:rPr>
              <a:t>LibreOffice</a:t>
            </a:r>
            <a:r>
              <a:rPr lang="hu-HU" sz="1900" b="1" dirty="0" smtClean="0">
                <a:solidFill>
                  <a:srgbClr val="FF0000"/>
                </a:solidFill>
              </a:rPr>
              <a:t> projektben rejlő hatalmas erőforrásokat.</a:t>
            </a:r>
            <a:endParaRPr lang="hu-HU" sz="19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55776" y="2143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Forte" pitchFamily="66" charset="0"/>
              </a:rPr>
              <a:t>3.3-as kiadás</a:t>
            </a:r>
            <a:endParaRPr lang="hu-HU" sz="3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71" y="2691701"/>
            <a:ext cx="5181561" cy="41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311973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switch dir="r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19946" y="120705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Forte" pitchFamily="66" charset="0"/>
              </a:rPr>
              <a:t>3.4-es kiadás</a:t>
            </a:r>
            <a:endParaRPr lang="hu-HU" sz="3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4644" y="908720"/>
            <a:ext cx="5814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E</a:t>
            </a:r>
            <a:r>
              <a:rPr lang="hu-HU" sz="2000" dirty="0" smtClean="0">
                <a:solidFill>
                  <a:srgbClr val="FF0000"/>
                </a:solidFill>
              </a:rPr>
              <a:t>lsősorban az újdonságok iránti érdeklődőknek szól. Nem feltétlenül tökéletes. A vállalati felhasználóknak illetve azok, akik a stabilitást és a kevés hibát szeretik, célszerű megvárni a későbbi javító kiadásokat, vagy az előző szériát (3.3-as ág) használni. </a:t>
            </a:r>
          </a:p>
        </p:txBody>
      </p:sp>
      <p:sp>
        <p:nvSpPr>
          <p:cNvPr id="6" name="Téglalap 5"/>
          <p:cNvSpPr/>
          <p:nvPr/>
        </p:nvSpPr>
        <p:spPr>
          <a:xfrm>
            <a:off x="3419872" y="3501008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sz="2000" dirty="0" smtClean="0"/>
              <a:t>A memóriahasználat javítása.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 err="1" smtClean="0"/>
              <a:t>Libre</a:t>
            </a:r>
            <a:r>
              <a:rPr lang="hu-HU" sz="2000" dirty="0" smtClean="0"/>
              <a:t> Office Java-függésének csökkentése. (Hosszú távon a teljes Java-függetlenség elérése a cél. Helyette a Python programozási nyelv van előnyben.)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 err="1" smtClean="0"/>
              <a:t>Libre</a:t>
            </a:r>
            <a:r>
              <a:rPr lang="hu-HU" sz="2000" dirty="0" smtClean="0"/>
              <a:t> Office áttérésének folytatása GCC és GNU </a:t>
            </a:r>
            <a:r>
              <a:rPr lang="hu-HU" sz="2000" dirty="0" err="1" smtClean="0"/>
              <a:t>Make</a:t>
            </a:r>
            <a:r>
              <a:rPr lang="hu-HU" sz="2000" dirty="0" smtClean="0"/>
              <a:t> programokra, Windows platformon is.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2000" dirty="0" smtClean="0"/>
              <a:t>A forráskód tisztítása (német nyelvű megjegyzések fordítása angolra, nem használt kódsorok törlése.</a:t>
            </a:r>
            <a:endParaRPr lang="hu-H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94" y="764704"/>
            <a:ext cx="3147879" cy="234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91" y="4825092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zis feliratnak 1"/>
          <p:cNvSpPr/>
          <p:nvPr/>
        </p:nvSpPr>
        <p:spPr>
          <a:xfrm>
            <a:off x="345257" y="2597086"/>
            <a:ext cx="3096344" cy="1584176"/>
          </a:xfrm>
          <a:prstGeom prst="wedgeEllipseCallout">
            <a:avLst>
              <a:gd name="adj1" fmla="val 4392"/>
              <a:gd name="adj2" fmla="val 9857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103933" y="278900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következő újdonságokat hozza a </a:t>
            </a:r>
            <a:r>
              <a:rPr lang="hu-HU" dirty="0" err="1">
                <a:solidFill>
                  <a:schemeClr val="bg1"/>
                </a:solidFill>
              </a:rPr>
              <a:t>LibreOffice</a:t>
            </a:r>
            <a:r>
              <a:rPr lang="hu-HU" dirty="0">
                <a:solidFill>
                  <a:schemeClr val="bg1"/>
                </a:solidFill>
              </a:rPr>
              <a:t> 3.4:</a:t>
            </a:r>
          </a:p>
        </p:txBody>
      </p:sp>
    </p:spTree>
    <p:extLst>
      <p:ext uri="{BB962C8B-B14F-4D97-AF65-F5344CB8AC3E}">
        <p14:creationId xmlns:p14="http://schemas.microsoft.com/office/powerpoint/2010/main" val="16143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000">
        <p14:prism isContent="1" isInverted="1"/>
      </p:transition>
    </mc:Choice>
    <mc:Fallback xmlns="">
      <p:transition spd="slow" advTm="5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7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59832" y="55435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Forte" pitchFamily="66" charset="0"/>
              </a:rPr>
              <a:t>3.5-ös kiadás</a:t>
            </a:r>
            <a:endParaRPr lang="hu-HU" sz="3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6644" y="70176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 3.5-ös verziót </a:t>
            </a:r>
            <a:r>
              <a:rPr lang="hu-HU" sz="2000" b="1" dirty="0" smtClean="0">
                <a:solidFill>
                  <a:srgbClr val="FF0000"/>
                </a:solidFill>
              </a:rPr>
              <a:t>2012. február 14-én </a:t>
            </a:r>
            <a:r>
              <a:rPr lang="hu-HU" sz="2000" dirty="0" smtClean="0">
                <a:solidFill>
                  <a:srgbClr val="FF0000"/>
                </a:solidFill>
              </a:rPr>
              <a:t>adták ki és a főbb funkciói a következők: 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Visio .</a:t>
            </a:r>
            <a:r>
              <a:rPr lang="hu-HU" sz="2000" dirty="0" err="1" smtClean="0">
                <a:solidFill>
                  <a:srgbClr val="FF0000"/>
                </a:solidFill>
              </a:rPr>
              <a:t>vsd</a:t>
            </a:r>
            <a:r>
              <a:rPr lang="hu-HU" sz="2000" dirty="0" smtClean="0">
                <a:solidFill>
                  <a:srgbClr val="FF0000"/>
                </a:solidFill>
              </a:rPr>
              <a:t> importálás </a:t>
            </a:r>
            <a:r>
              <a:rPr lang="hu-HU" sz="2000" i="1" dirty="0" smtClean="0">
                <a:solidFill>
                  <a:srgbClr val="FF0000"/>
                </a:solidFill>
              </a:rPr>
              <a:t>(</a:t>
            </a:r>
            <a:r>
              <a:rPr lang="hu-HU" sz="2000" i="1" dirty="0">
                <a:solidFill>
                  <a:srgbClr val="FF0000"/>
                </a:solidFill>
              </a:rPr>
              <a:t>m</a:t>
            </a:r>
            <a:r>
              <a:rPr lang="nn-NO" sz="2000" i="1" dirty="0" smtClean="0">
                <a:solidFill>
                  <a:srgbClr val="FF0000"/>
                </a:solidFill>
              </a:rPr>
              <a:t>ás programokból kimentett adatok beolvasása.</a:t>
            </a:r>
            <a:r>
              <a:rPr lang="hu-HU" sz="2000" i="1" dirty="0" smtClean="0">
                <a:solidFill>
                  <a:srgbClr val="FF0000"/>
                </a:solidFill>
              </a:rPr>
              <a:t>), </a:t>
            </a:r>
            <a:r>
              <a:rPr lang="hu-HU" sz="2000" dirty="0" smtClean="0">
                <a:solidFill>
                  <a:srgbClr val="FF0000"/>
                </a:solidFill>
              </a:rPr>
              <a:t>natív </a:t>
            </a:r>
            <a:r>
              <a:rPr lang="hu-HU" sz="2000" dirty="0" err="1" smtClean="0">
                <a:solidFill>
                  <a:srgbClr val="FF0000"/>
                </a:solidFill>
              </a:rPr>
              <a:t>PostgreSQL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i="1" dirty="0" smtClean="0">
                <a:solidFill>
                  <a:srgbClr val="FF0000"/>
                </a:solidFill>
              </a:rPr>
              <a:t>(relációs adatbázis-kezelő rendszer)</a:t>
            </a:r>
            <a:r>
              <a:rPr lang="hu-HU" sz="2000" dirty="0" smtClean="0">
                <a:solidFill>
                  <a:srgbClr val="FF0000"/>
                </a:solidFill>
              </a:rPr>
              <a:t> meghajtó, Java 7 támogatás, AES kódolás támogatása az ODF fájlok titkosításához, új Windows </a:t>
            </a:r>
            <a:r>
              <a:rPr lang="hu-HU" sz="2000" dirty="0" err="1" smtClean="0">
                <a:solidFill>
                  <a:srgbClr val="FF0000"/>
                </a:solidFill>
              </a:rPr>
              <a:t>Installer</a:t>
            </a:r>
            <a:r>
              <a:rPr lang="hu-HU" sz="2000" dirty="0" smtClean="0">
                <a:solidFill>
                  <a:srgbClr val="FF0000"/>
                </a:solidFill>
              </a:rPr>
              <a:t>, és jobb Office Open XML támogatás. A kiadás tartalmazott továbbá egy online frissítés ellenőrzőt is. Alapértelmezetten, ez a funkció nem teljesen automatikus.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49" y="2636912"/>
            <a:ext cx="6659510" cy="4053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1000">
        <p14:shred/>
      </p:transition>
    </mc:Choice>
    <mc:Fallback xmlns="">
      <p:transition spd="slow" advTm="4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67744" y="-439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Forte" pitchFamily="66" charset="0"/>
              </a:rPr>
              <a:t>A 3.6-os kiadás</a:t>
            </a:r>
            <a:endParaRPr lang="hu-HU" sz="3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581001"/>
            <a:ext cx="8712968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smtClean="0">
                <a:solidFill>
                  <a:srgbClr val="FF0000"/>
                </a:solidFill>
              </a:rPr>
              <a:t>A </a:t>
            </a:r>
            <a:r>
              <a:rPr lang="hu-HU" sz="1900" dirty="0" err="1" smtClean="0">
                <a:solidFill>
                  <a:srgbClr val="FF0000"/>
                </a:solidFill>
              </a:rPr>
              <a:t>Libre</a:t>
            </a:r>
            <a:r>
              <a:rPr lang="hu-HU" sz="1900" dirty="0" smtClean="0">
                <a:solidFill>
                  <a:srgbClr val="FF0000"/>
                </a:solidFill>
              </a:rPr>
              <a:t> Office negyedik nagy kiadása, a 3.6-os verzió </a:t>
            </a:r>
            <a:r>
              <a:rPr lang="hu-HU" sz="1900" b="1" dirty="0" smtClean="0">
                <a:solidFill>
                  <a:srgbClr val="FF0000"/>
                </a:solidFill>
              </a:rPr>
              <a:t>2012. augusztus 8-án </a:t>
            </a:r>
            <a:r>
              <a:rPr lang="hu-HU" sz="1900" dirty="0" smtClean="0">
                <a:solidFill>
                  <a:srgbClr val="FF0000"/>
                </a:solidFill>
              </a:rPr>
              <a:t>jelent meg. Főbb újdonságai: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err="1" smtClean="0">
                <a:solidFill>
                  <a:srgbClr val="FF0000"/>
                </a:solidFill>
              </a:rPr>
              <a:t>Alfresco</a:t>
            </a:r>
            <a:r>
              <a:rPr lang="hu-HU" sz="1850" dirty="0" smtClean="0">
                <a:solidFill>
                  <a:srgbClr val="FF0000"/>
                </a:solidFill>
              </a:rPr>
              <a:t> integráció a CMIS protokoll használatával,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korlátozott SharePoint integráció, színskálák és adatsávok a táblázatkezelő celláiban,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PDF adatainak lementése olyan formátumba, amit más programok fel tudnak dolgozni vízjelekkel,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tökéletesített automatikus formázási funkció a szöveges dokumentumok táblázataiban,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jó minőségű képátméretezés,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Microsoft </a:t>
            </a:r>
            <a:r>
              <a:rPr lang="hu-HU" sz="1850" dirty="0" err="1" smtClean="0">
                <a:solidFill>
                  <a:srgbClr val="FF0000"/>
                </a:solidFill>
              </a:rPr>
              <a:t>SmartArt</a:t>
            </a:r>
            <a:r>
              <a:rPr lang="hu-HU" sz="1850" dirty="0" smtClean="0">
                <a:solidFill>
                  <a:srgbClr val="FF0000"/>
                </a:solidFill>
              </a:rPr>
              <a:t> importálás szöveges dokumentumokba és javított CSV kezelés.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50" dirty="0" smtClean="0">
                <a:solidFill>
                  <a:srgbClr val="FF0000"/>
                </a:solidFill>
              </a:rPr>
              <a:t>új </a:t>
            </a:r>
            <a:r>
              <a:rPr lang="hu-HU" sz="1850" dirty="0" err="1" smtClean="0">
                <a:solidFill>
                  <a:srgbClr val="FF0000"/>
                </a:solidFill>
              </a:rPr>
              <a:t>CorelDRAW</a:t>
            </a:r>
            <a:r>
              <a:rPr lang="hu-HU" sz="1850" dirty="0" smtClean="0">
                <a:solidFill>
                  <a:srgbClr val="FF0000"/>
                </a:solidFill>
              </a:rPr>
              <a:t> importáló</a:t>
            </a:r>
          </a:p>
          <a:p>
            <a:pPr marL="342900" indent="-342900">
              <a:buFont typeface="+mj-lt"/>
              <a:buAutoNum type="arabicPeriod"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028540" cy="3527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000">
        <p14:ripple/>
      </p:transition>
    </mc:Choice>
    <mc:Fallback xmlns="">
      <p:transition spd="slow" advTm="3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71800" y="146924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Forte" pitchFamily="66" charset="0"/>
              </a:rPr>
              <a:t>A 4.0-s kiadás</a:t>
            </a:r>
            <a:endParaRPr lang="hu-HU" sz="3600" b="1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7853" y="822549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programcsomag ötödik nagy kiadása, a 4.0-s verzió </a:t>
            </a:r>
            <a:r>
              <a:rPr lang="hu-HU" b="1" dirty="0" smtClean="0">
                <a:solidFill>
                  <a:srgbClr val="FF0000"/>
                </a:solidFill>
              </a:rPr>
              <a:t>2013. február 7-én</a:t>
            </a:r>
            <a:r>
              <a:rPr lang="hu-HU" dirty="0" smtClean="0">
                <a:solidFill>
                  <a:srgbClr val="FF0000"/>
                </a:solidFill>
              </a:rPr>
              <a:t> jelent meg. A fejlesztők, a jelentős kódtisztítás mellett, a </a:t>
            </a:r>
            <a:r>
              <a:rPr lang="hu-HU" dirty="0" err="1" smtClean="0">
                <a:solidFill>
                  <a:srgbClr val="FF0000"/>
                </a:solidFill>
              </a:rPr>
              <a:t>LibreOffice-t</a:t>
            </a:r>
            <a:r>
              <a:rPr lang="hu-HU" dirty="0" smtClean="0">
                <a:solidFill>
                  <a:srgbClr val="FF0000"/>
                </a:solidFill>
              </a:rPr>
              <a:t> számos tulajdonsággal ruházták fel: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solidFill>
                  <a:srgbClr val="FF0000"/>
                </a:solidFill>
              </a:rPr>
              <a:t>integráció a tartalom- és dokumentumkezelő rendszerekkel (</a:t>
            </a:r>
            <a:r>
              <a:rPr lang="hu-HU" dirty="0" err="1" smtClean="0">
                <a:solidFill>
                  <a:srgbClr val="FF0000"/>
                </a:solidFill>
              </a:rPr>
              <a:t>Alfresco</a:t>
            </a:r>
            <a:r>
              <a:rPr lang="hu-HU" dirty="0" smtClean="0">
                <a:solidFill>
                  <a:srgbClr val="FF0000"/>
                </a:solidFill>
              </a:rPr>
              <a:t>, IBM </a:t>
            </a:r>
            <a:r>
              <a:rPr lang="hu-HU" dirty="0" err="1" smtClean="0">
                <a:solidFill>
                  <a:srgbClr val="FF0000"/>
                </a:solidFill>
              </a:rPr>
              <a:t>FileNet</a:t>
            </a:r>
            <a:r>
              <a:rPr lang="hu-HU" dirty="0" smtClean="0">
                <a:solidFill>
                  <a:srgbClr val="FF0000"/>
                </a:solidFill>
              </a:rPr>
              <a:t> P8, Microsoft </a:t>
            </a:r>
            <a:r>
              <a:rPr lang="hu-HU" dirty="0" err="1" smtClean="0">
                <a:solidFill>
                  <a:srgbClr val="FF0000"/>
                </a:solidFill>
              </a:rPr>
              <a:t>Sharepoint</a:t>
            </a:r>
            <a:r>
              <a:rPr lang="hu-HU" dirty="0" smtClean="0">
                <a:solidFill>
                  <a:srgbClr val="FF0000"/>
                </a:solidFill>
              </a:rPr>
              <a:t> 2010, </a:t>
            </a:r>
            <a:r>
              <a:rPr lang="hu-HU" dirty="0" err="1" smtClean="0">
                <a:solidFill>
                  <a:srgbClr val="FF0000"/>
                </a:solidFill>
              </a:rPr>
              <a:t>Nuxeo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OpenText</a:t>
            </a:r>
            <a:r>
              <a:rPr lang="hu-HU" dirty="0" smtClean="0">
                <a:solidFill>
                  <a:srgbClr val="FF0000"/>
                </a:solidFill>
              </a:rPr>
              <a:t>, SAP </a:t>
            </a:r>
            <a:r>
              <a:rPr lang="hu-HU" dirty="0" err="1" smtClean="0">
                <a:solidFill>
                  <a:srgbClr val="FF0000"/>
                </a:solidFill>
              </a:rPr>
              <a:t>NetWeaver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Cloud</a:t>
            </a:r>
            <a:r>
              <a:rPr lang="hu-HU" dirty="0" smtClean="0">
                <a:solidFill>
                  <a:srgbClr val="FF0000"/>
                </a:solidFill>
              </a:rPr>
              <a:t> Service és más rendszerekkel) a CMIS szabványon keresztül;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solidFill>
                  <a:srgbClr val="FF0000"/>
                </a:solidFill>
              </a:rPr>
              <a:t>jobb </a:t>
            </a:r>
            <a:r>
              <a:rPr lang="hu-HU" dirty="0" err="1" smtClean="0">
                <a:solidFill>
                  <a:srgbClr val="FF0000"/>
                </a:solidFill>
              </a:rPr>
              <a:t>interoperabilitás</a:t>
            </a:r>
            <a:r>
              <a:rPr lang="hu-HU" dirty="0" smtClean="0">
                <a:solidFill>
                  <a:srgbClr val="FF0000"/>
                </a:solidFill>
              </a:rPr>
              <a:t> a DOCX és RTF dokumentumokkal;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solidFill>
                  <a:srgbClr val="FF0000"/>
                </a:solidFill>
              </a:rPr>
              <a:t>a Microsoft Publisher dokumentumok importálása és a Visio </a:t>
            </a:r>
            <a:r>
              <a:rPr lang="hu-HU" dirty="0" err="1" smtClean="0">
                <a:solidFill>
                  <a:srgbClr val="FF0000"/>
                </a:solidFill>
              </a:rPr>
              <a:t>importálószűrő</a:t>
            </a:r>
            <a:r>
              <a:rPr lang="hu-HU" dirty="0" smtClean="0">
                <a:solidFill>
                  <a:srgbClr val="FF0000"/>
                </a:solidFill>
              </a:rPr>
              <a:t> továbbfejlesztése;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u-HU" dirty="0" smtClean="0">
                <a:solidFill>
                  <a:srgbClr val="FF0000"/>
                </a:solidFill>
              </a:rPr>
              <a:t>mindezekről bővebben és a további újdonságokról a bejelentésben és a kiadási megjegyzésekben olvashatunk.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54648"/>
            <a:ext cx="5392018" cy="30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>
        <p14:ferris dir="l"/>
      </p:transition>
    </mc:Choice>
    <mc:Fallback xmlns="">
      <p:transition spd="slow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874</Words>
  <Application>Microsoft Office PowerPoint</Application>
  <PresentationFormat>Diavetítés a képernyőre (4:3 oldalarány)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felhasznalo</cp:lastModifiedBy>
  <cp:revision>40</cp:revision>
  <dcterms:created xsi:type="dcterms:W3CDTF">2014-01-05T10:43:22Z</dcterms:created>
  <dcterms:modified xsi:type="dcterms:W3CDTF">2014-01-13T07:01:49Z</dcterms:modified>
</cp:coreProperties>
</file>