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0" r:id="rId4"/>
    <p:sldId id="265" r:id="rId5"/>
    <p:sldId id="258" r:id="rId6"/>
    <p:sldId id="259" r:id="rId7"/>
    <p:sldId id="260" r:id="rId8"/>
    <p:sldId id="261" r:id="rId9"/>
    <p:sldId id="264" r:id="rId10"/>
    <p:sldId id="262" r:id="rId11"/>
    <p:sldId id="273" r:id="rId12"/>
    <p:sldId id="274" r:id="rId13"/>
    <p:sldId id="271" r:id="rId14"/>
    <p:sldId id="272" r:id="rId15"/>
    <p:sldId id="268" r:id="rId16"/>
    <p:sldId id="266" r:id="rId17"/>
    <p:sldId id="26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 Imre" initials="GI" lastIdx="1" clrIdx="0">
    <p:extLst>
      <p:ext uri="{19B8F6BF-5375-455C-9EA6-DF929625EA0E}">
        <p15:presenceInfo xmlns:p15="http://schemas.microsoft.com/office/powerpoint/2012/main" xmlns="" userId="58e945dc6d9ee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E25DB-FE9D-42D2-AC56-4AC2F3FD6DA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CA707A1-0564-4C9E-BC3E-F14D913FBA79}">
      <dgm:prSet phldrT="[Szöveg]"/>
      <dgm:spPr/>
      <dgm:t>
        <a:bodyPr/>
        <a:lstStyle/>
        <a:p>
          <a:r>
            <a:rPr lang="hu-HU" dirty="0" smtClean="0"/>
            <a:t>GNU</a:t>
          </a:r>
          <a:endParaRPr lang="hu-HU" dirty="0"/>
        </a:p>
      </dgm:t>
    </dgm:pt>
    <dgm:pt modelId="{0C2B2951-BEF6-4F50-BB52-3A49D2310329}" type="parTrans" cxnId="{C2DE0E8A-3EB8-4100-8154-FFA8D5ADBF55}">
      <dgm:prSet/>
      <dgm:spPr/>
      <dgm:t>
        <a:bodyPr/>
        <a:lstStyle/>
        <a:p>
          <a:endParaRPr lang="hu-HU"/>
        </a:p>
      </dgm:t>
    </dgm:pt>
    <dgm:pt modelId="{EF3EF46C-5723-4277-A291-53C8BAF3A12F}" type="sibTrans" cxnId="{C2DE0E8A-3EB8-4100-8154-FFA8D5ADBF55}">
      <dgm:prSet/>
      <dgm:spPr/>
      <dgm:t>
        <a:bodyPr/>
        <a:lstStyle/>
        <a:p>
          <a:endParaRPr lang="hu-HU"/>
        </a:p>
      </dgm:t>
    </dgm:pt>
    <dgm:pt modelId="{6B6AEE12-BE99-457B-B971-29DE5AC2195D}">
      <dgm:prSet phldrT="[Szöveg]" custT="1"/>
      <dgm:spPr/>
      <dgm:t>
        <a:bodyPr/>
        <a:lstStyle/>
        <a:p>
          <a:r>
            <a:rPr lang="hu-HU" sz="1800" dirty="0" smtClean="0"/>
            <a:t>= Ingyenes szoftverekből álló rendszer</a:t>
          </a:r>
          <a:endParaRPr lang="hu-HU" sz="1800" dirty="0"/>
        </a:p>
      </dgm:t>
    </dgm:pt>
    <dgm:pt modelId="{7C758A98-DD0A-473E-A347-9A2228AB7BDE}" type="parTrans" cxnId="{3ABF661E-294F-4628-9E67-E1FD2ECFEC35}">
      <dgm:prSet/>
      <dgm:spPr/>
      <dgm:t>
        <a:bodyPr/>
        <a:lstStyle/>
        <a:p>
          <a:endParaRPr lang="hu-HU"/>
        </a:p>
      </dgm:t>
    </dgm:pt>
    <dgm:pt modelId="{28E6B837-2B2C-42A0-94AE-729FE91F81CE}" type="sibTrans" cxnId="{3ABF661E-294F-4628-9E67-E1FD2ECFEC35}">
      <dgm:prSet/>
      <dgm:spPr/>
      <dgm:t>
        <a:bodyPr/>
        <a:lstStyle/>
        <a:p>
          <a:endParaRPr lang="hu-HU"/>
        </a:p>
      </dgm:t>
    </dgm:pt>
    <dgm:pt modelId="{84A02AD0-1AE2-459D-90A5-D17A3EFC3FAD}">
      <dgm:prSet phldrT="[Szöveg]" custT="1"/>
      <dgm:spPr/>
      <dgm:t>
        <a:bodyPr/>
        <a:lstStyle/>
        <a:p>
          <a:r>
            <a:rPr lang="hu-HU" sz="1800" dirty="0" smtClean="0"/>
            <a:t>A GIMP is erre íródott, így az is </a:t>
          </a:r>
          <a:r>
            <a:rPr lang="hu-HU" sz="1800" b="1" dirty="0" smtClean="0"/>
            <a:t>ingyenes</a:t>
          </a:r>
          <a:r>
            <a:rPr lang="hu-HU" sz="1800" dirty="0" smtClean="0"/>
            <a:t> és </a:t>
          </a:r>
          <a:r>
            <a:rPr lang="hu-HU" sz="1800" b="1" dirty="0" smtClean="0"/>
            <a:t>szabadon terjeszthető</a:t>
          </a:r>
          <a:endParaRPr lang="hu-HU" sz="1800" b="1" dirty="0"/>
        </a:p>
      </dgm:t>
    </dgm:pt>
    <dgm:pt modelId="{67F2F9B3-33B3-40A6-BF6B-33BF9DB48A88}" type="parTrans" cxnId="{55520643-C52A-42B9-9092-856DE662A5A9}">
      <dgm:prSet/>
      <dgm:spPr/>
      <dgm:t>
        <a:bodyPr/>
        <a:lstStyle/>
        <a:p>
          <a:endParaRPr lang="hu-HU"/>
        </a:p>
      </dgm:t>
    </dgm:pt>
    <dgm:pt modelId="{5E39F415-BED7-415C-8883-B2A2DF44F209}" type="sibTrans" cxnId="{55520643-C52A-42B9-9092-856DE662A5A9}">
      <dgm:prSet/>
      <dgm:spPr/>
      <dgm:t>
        <a:bodyPr/>
        <a:lstStyle/>
        <a:p>
          <a:endParaRPr lang="hu-HU"/>
        </a:p>
      </dgm:t>
    </dgm:pt>
    <dgm:pt modelId="{69BF412F-03EB-4586-AF6F-D03F7AEC78CB}" type="pres">
      <dgm:prSet presAssocID="{5CFE25DB-FE9D-42D2-AC56-4AC2F3FD6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2C5A6E-F17F-4E35-A2B4-614C6F652B80}" type="pres">
      <dgm:prSet presAssocID="{9CA707A1-0564-4C9E-BC3E-F14D913FBA79}" presName="linNode" presStyleCnt="0"/>
      <dgm:spPr/>
    </dgm:pt>
    <dgm:pt modelId="{6E2BF814-23F5-47DE-BCE7-79E37F2CD107}" type="pres">
      <dgm:prSet presAssocID="{9CA707A1-0564-4C9E-BC3E-F14D913FBA79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B14D5A-243B-4E43-B72A-17C3EF708470}" type="pres">
      <dgm:prSet presAssocID="{9CA707A1-0564-4C9E-BC3E-F14D913FBA79}" presName="bracket" presStyleLbl="parChTrans1D1" presStyleIdx="0" presStyleCnt="1"/>
      <dgm:spPr/>
    </dgm:pt>
    <dgm:pt modelId="{24270510-3987-431F-94F1-45CBFD69E441}" type="pres">
      <dgm:prSet presAssocID="{9CA707A1-0564-4C9E-BC3E-F14D913FBA79}" presName="spH" presStyleCnt="0"/>
      <dgm:spPr/>
    </dgm:pt>
    <dgm:pt modelId="{6C4767AE-681F-460C-9EE2-147A17EAB879}" type="pres">
      <dgm:prSet presAssocID="{9CA707A1-0564-4C9E-BC3E-F14D913FBA79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EA0E97-B074-4EDF-943D-10B3EA23C83E}" type="presOf" srcId="{84A02AD0-1AE2-459D-90A5-D17A3EFC3FAD}" destId="{6C4767AE-681F-460C-9EE2-147A17EAB879}" srcOrd="0" destOrd="1" presId="urn:diagrams.loki3.com/BracketList+Icon"/>
    <dgm:cxn modelId="{3ABF661E-294F-4628-9E67-E1FD2ECFEC35}" srcId="{9CA707A1-0564-4C9E-BC3E-F14D913FBA79}" destId="{6B6AEE12-BE99-457B-B971-29DE5AC2195D}" srcOrd="0" destOrd="0" parTransId="{7C758A98-DD0A-473E-A347-9A2228AB7BDE}" sibTransId="{28E6B837-2B2C-42A0-94AE-729FE91F81CE}"/>
    <dgm:cxn modelId="{C2DE0E8A-3EB8-4100-8154-FFA8D5ADBF55}" srcId="{5CFE25DB-FE9D-42D2-AC56-4AC2F3FD6DAB}" destId="{9CA707A1-0564-4C9E-BC3E-F14D913FBA79}" srcOrd="0" destOrd="0" parTransId="{0C2B2951-BEF6-4F50-BB52-3A49D2310329}" sibTransId="{EF3EF46C-5723-4277-A291-53C8BAF3A12F}"/>
    <dgm:cxn modelId="{55520643-C52A-42B9-9092-856DE662A5A9}" srcId="{9CA707A1-0564-4C9E-BC3E-F14D913FBA79}" destId="{84A02AD0-1AE2-459D-90A5-D17A3EFC3FAD}" srcOrd="1" destOrd="0" parTransId="{67F2F9B3-33B3-40A6-BF6B-33BF9DB48A88}" sibTransId="{5E39F415-BED7-415C-8883-B2A2DF44F209}"/>
    <dgm:cxn modelId="{211BB625-4F89-446E-BF06-0D084765544E}" type="presOf" srcId="{9CA707A1-0564-4C9E-BC3E-F14D913FBA79}" destId="{6E2BF814-23F5-47DE-BCE7-79E37F2CD107}" srcOrd="0" destOrd="0" presId="urn:diagrams.loki3.com/BracketList+Icon"/>
    <dgm:cxn modelId="{59424704-8F13-487C-9578-0005513C00A3}" type="presOf" srcId="{5CFE25DB-FE9D-42D2-AC56-4AC2F3FD6DAB}" destId="{69BF412F-03EB-4586-AF6F-D03F7AEC78CB}" srcOrd="0" destOrd="0" presId="urn:diagrams.loki3.com/BracketList+Icon"/>
    <dgm:cxn modelId="{27AB3CEE-9110-4652-A032-01CAA28002DB}" type="presOf" srcId="{6B6AEE12-BE99-457B-B971-29DE5AC2195D}" destId="{6C4767AE-681F-460C-9EE2-147A17EAB879}" srcOrd="0" destOrd="0" presId="urn:diagrams.loki3.com/BracketList+Icon"/>
    <dgm:cxn modelId="{F1C0CD7E-5777-4DF8-923C-4475DCD97863}" type="presParOf" srcId="{69BF412F-03EB-4586-AF6F-D03F7AEC78CB}" destId="{1D2C5A6E-F17F-4E35-A2B4-614C6F652B80}" srcOrd="0" destOrd="0" presId="urn:diagrams.loki3.com/BracketList+Icon"/>
    <dgm:cxn modelId="{6D3089C8-F706-4EB5-9C85-0430DA62D19E}" type="presParOf" srcId="{1D2C5A6E-F17F-4E35-A2B4-614C6F652B80}" destId="{6E2BF814-23F5-47DE-BCE7-79E37F2CD107}" srcOrd="0" destOrd="0" presId="urn:diagrams.loki3.com/BracketList+Icon"/>
    <dgm:cxn modelId="{BAEC6BF7-F254-452D-A031-E10030AB0212}" type="presParOf" srcId="{1D2C5A6E-F17F-4E35-A2B4-614C6F652B80}" destId="{74B14D5A-243B-4E43-B72A-17C3EF708470}" srcOrd="1" destOrd="0" presId="urn:diagrams.loki3.com/BracketList+Icon"/>
    <dgm:cxn modelId="{93CE98CE-9469-45F2-BB08-06B4717267A6}" type="presParOf" srcId="{1D2C5A6E-F17F-4E35-A2B4-614C6F652B80}" destId="{24270510-3987-431F-94F1-45CBFD69E441}" srcOrd="2" destOrd="0" presId="urn:diagrams.loki3.com/BracketList+Icon"/>
    <dgm:cxn modelId="{8CAAF63A-8CF9-48C2-8DBF-D2E3195CA918}" type="presParOf" srcId="{1D2C5A6E-F17F-4E35-A2B4-614C6F652B80}" destId="{6C4767AE-681F-460C-9EE2-147A17EAB87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Függőleges, zárójeles lista"/>
  <dgm:desc val="Egymáshoz kapcsolódó információcsoportok ábrázolása.  Jól használható nagy mennyiségű 2. szintű felirattal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4E493-3D23-492B-B814-139145CE0E9E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C01E-6903-455C-9D47-3388B832BA9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034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01E-6903-455C-9D47-3388B832BA96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27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027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63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80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70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37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497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9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16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878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604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5695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DF08-112B-4B2F-A1AE-B4AD0C35C1D5}" type="datetimeFigureOut">
              <a:rPr lang="hu-HU" smtClean="0"/>
              <a:pPr/>
              <a:t>2014.01.14.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C228-E3F8-49D4-8F9F-8CB8DE961F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75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hotography.about.com/" TargetMode="External"/><Relationship Id="rId4" Type="http://schemas.openxmlformats.org/officeDocument/2006/relationships/hyperlink" Target="http://www.gimp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79" y="203200"/>
            <a:ext cx="3376289" cy="30189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3643086" y="203200"/>
            <a:ext cx="53848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Rétegek használata a </a:t>
            </a:r>
            <a:r>
              <a:rPr lang="hu-HU" sz="2800" u="sng" dirty="0" err="1" smtClean="0"/>
              <a:t>GIMP-ben</a:t>
            </a:r>
            <a:r>
              <a:rPr lang="hu-HU" sz="2800" u="sng" dirty="0" smtClean="0"/>
              <a:t>.</a:t>
            </a:r>
            <a:endParaRPr lang="hu-HU" sz="2800" u="sng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0034">
            <a:off x="6851596" y="395188"/>
            <a:ext cx="1063599" cy="22588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6579" y="5473522"/>
            <a:ext cx="8871307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dk1">
                    <a:alpha val="50000"/>
                  </a:schemeClr>
                </a:solidFill>
              </a:rPr>
              <a:t>Készítette: Gera Imre (11.B)</a:t>
            </a:r>
          </a:p>
          <a:p>
            <a:r>
              <a:rPr lang="hu-HU" dirty="0" smtClean="0">
                <a:solidFill>
                  <a:schemeClr val="dk1">
                    <a:alpha val="50000"/>
                  </a:schemeClr>
                </a:solidFill>
              </a:rPr>
              <a:t>Felkészítő: </a:t>
            </a:r>
            <a:r>
              <a:rPr lang="hu-HU" dirty="0" err="1" smtClean="0">
                <a:solidFill>
                  <a:schemeClr val="dk1">
                    <a:alpha val="50000"/>
                  </a:schemeClr>
                </a:solidFill>
              </a:rPr>
              <a:t>Verasztóné</a:t>
            </a:r>
            <a:r>
              <a:rPr lang="hu-HU" dirty="0" smtClean="0">
                <a:solidFill>
                  <a:schemeClr val="dk1">
                    <a:alpha val="50000"/>
                  </a:schemeClr>
                </a:solidFill>
              </a:rPr>
              <a:t> Kádár Katalin</a:t>
            </a:r>
          </a:p>
          <a:p>
            <a:r>
              <a:rPr lang="hu-HU" dirty="0" smtClean="0">
                <a:solidFill>
                  <a:schemeClr val="dk1">
                    <a:alpha val="50000"/>
                  </a:schemeClr>
                </a:solidFill>
              </a:rPr>
              <a:t>Orosházi Táncsics Mihály Tehetséggondozó Gimnázium, Szakközépiskola, Általános Iskola és Kollégium </a:t>
            </a:r>
            <a:r>
              <a:rPr lang="hu-HU" dirty="0" smtClean="0">
                <a:solidFill>
                  <a:schemeClr val="dk1">
                    <a:alpha val="50000"/>
                  </a:schemeClr>
                </a:solidFill>
              </a:rPr>
              <a:t>Székhelyintézmény, 5900  Orosháza, Táncsics u. </a:t>
            </a:r>
            <a:r>
              <a:rPr lang="hu-HU" smtClean="0">
                <a:solidFill>
                  <a:schemeClr val="dk1">
                    <a:alpha val="50000"/>
                  </a:schemeClr>
                </a:solidFill>
              </a:rPr>
              <a:t>2-4.</a:t>
            </a:r>
            <a:endParaRPr lang="hu-HU" dirty="0">
              <a:solidFill>
                <a:schemeClr val="dk1">
                  <a:alpha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43086" y="862885"/>
            <a:ext cx="5178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Az alapok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723" y="2070922"/>
            <a:ext cx="1367259" cy="1367259"/>
          </a:xfrm>
          <a:prstGeom prst="rect">
            <a:avLst/>
          </a:prstGeom>
        </p:spPr>
      </p:pic>
      <p:sp>
        <p:nvSpPr>
          <p:cNvPr id="8" name="Egy oldalon két sarkán kerekített téglalap 7"/>
          <p:cNvSpPr/>
          <p:nvPr/>
        </p:nvSpPr>
        <p:spPr>
          <a:xfrm>
            <a:off x="6697014" y="4971245"/>
            <a:ext cx="2330872" cy="502277"/>
          </a:xfrm>
          <a:prstGeom prst="round2Same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75000"/>
                    <a:alpha val="30000"/>
                  </a:schemeClr>
                </a:solidFill>
              </a:rPr>
              <a:t>A készítőről</a:t>
            </a:r>
            <a:endParaRPr lang="hu-HU" sz="2400" dirty="0">
              <a:solidFill>
                <a:schemeClr val="accent1">
                  <a:lumMod val="75000"/>
                  <a:alpha val="3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rot="21412295">
            <a:off x="487231" y="4029304"/>
            <a:ext cx="82100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900" dirty="0" smtClean="0"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„Nem olyan vészes, mint amilyennek elsőre hangzik! ;-)” – A prezentáció készítője</a:t>
            </a:r>
            <a:endParaRPr lang="hu-HU" sz="1900" dirty="0"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91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Mi mást csinálhatok még a rétegekkel?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„Továbbá…”?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6607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2"/>
                </a:solidFill>
              </a:rPr>
              <a:t>?</a:t>
            </a:r>
            <a:endParaRPr lang="hu-HU" sz="8000" b="1" dirty="0">
              <a:solidFill>
                <a:schemeClr val="accent2"/>
              </a:solidFill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155241" y="2356834"/>
            <a:ext cx="2381898" cy="528034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Továbbá!</a:t>
            </a:r>
            <a:endParaRPr lang="hu-HU" sz="3200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2511381" y="2382592"/>
            <a:ext cx="6632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84029" y="3066813"/>
            <a:ext cx="58978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Nos, a GIMP eszközei „univerzálisak” = mindent, amit itt látsz: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118" y="2849317"/>
            <a:ext cx="2474768" cy="4506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"/>
              </a:prstClr>
            </a:outerShdw>
          </a:effectLst>
        </p:spPr>
      </p:pic>
      <p:sp>
        <p:nvSpPr>
          <p:cNvPr id="16" name="Átellenes sarkain kerekített téglalap 15"/>
          <p:cNvSpPr/>
          <p:nvPr/>
        </p:nvSpPr>
        <p:spPr>
          <a:xfrm>
            <a:off x="155241" y="4038765"/>
            <a:ext cx="6026618" cy="17180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Kijelölés (téglalap, ellipszis, szabad, szín alapon, egybefüggő területek alapján), útvonalak létrehozása, „színmásolás” [pipetta], nagyítás, mérés, áthelyezés, átméretezés, vágás, forgatás, egyéb transzformációk, szöveg ráírása, kitöltés, színátmenetes kitöltés, ceruzával/ecsettel rajzolás, radírozás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Egy oldalon két sarkán kerekített téglalap 17"/>
          <p:cNvSpPr/>
          <p:nvPr/>
        </p:nvSpPr>
        <p:spPr>
          <a:xfrm>
            <a:off x="3593206" y="3580327"/>
            <a:ext cx="2588653" cy="45843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Vagy amit ide írtam:</a:t>
            </a:r>
            <a:endParaRPr lang="hu-HU" dirty="0"/>
          </a:p>
        </p:txBody>
      </p:sp>
      <p:sp>
        <p:nvSpPr>
          <p:cNvPr id="22" name="Egy oldalon két sarkán kerekített téglalap 21"/>
          <p:cNvSpPr/>
          <p:nvPr/>
        </p:nvSpPr>
        <p:spPr>
          <a:xfrm rot="10800000">
            <a:off x="155240" y="5749542"/>
            <a:ext cx="2781142" cy="45076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38777" y="580524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többi nem fért ki :-/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820473" y="4273843"/>
            <a:ext cx="994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ym typeface="Wingdings" panose="05000000000000000000" pitchFamily="2" charset="2"/>
              </a:rPr>
              <a:t>:-)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40625106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6" grpId="1" animBg="1"/>
      <p:bldP spid="18" grpId="0" animBg="1"/>
      <p:bldP spid="18" grpId="1" animBg="1"/>
      <p:bldP spid="22" grpId="0" animBg="1"/>
      <p:bldP spid="22" grpId="1" animBg="1"/>
      <p:bldP spid="23" grpId="0"/>
      <p:bldP spid="23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Mi a helyzet a „szelektív átlátszósággal”?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6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Rétegmaszkok</a:t>
            </a:r>
            <a:endParaRPr lang="hu-HU" sz="76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6607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2"/>
                </a:solidFill>
              </a:rPr>
              <a:t>?</a:t>
            </a:r>
            <a:endParaRPr lang="hu-HU" sz="8000" b="1" dirty="0">
              <a:solidFill>
                <a:schemeClr val="accent2"/>
              </a:solidFill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155241" y="5235078"/>
            <a:ext cx="8872645" cy="5595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Rétegmaszk = egy fekete-fehér réteg, mely meghatározza, hogy hol mennyire látszik a réteg. Ahol ez fekete, ott teljesen átlátszó, ahol fehér, ott teljesen látható lesz az adott réteg!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925" y="2558252"/>
            <a:ext cx="4123961" cy="25774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41" y="2559556"/>
            <a:ext cx="4123961" cy="2577476"/>
          </a:xfrm>
          <a:prstGeom prst="rect">
            <a:avLst/>
          </a:prstGeom>
        </p:spPr>
      </p:pic>
      <p:sp>
        <p:nvSpPr>
          <p:cNvPr id="11" name="Egy oldalon két sarkán kerekített téglalap 10"/>
          <p:cNvSpPr/>
          <p:nvPr/>
        </p:nvSpPr>
        <p:spPr>
          <a:xfrm>
            <a:off x="1554306" y="2204309"/>
            <a:ext cx="6327563" cy="35394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 különbség? Mi a rétegmaszkok szerepe ezek alapján?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163401" y="3332202"/>
            <a:ext cx="856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↔</a:t>
            </a:r>
          </a:p>
          <a:p>
            <a:pPr algn="ctr"/>
            <a:r>
              <a:rPr lang="hu-HU" sz="4000" b="1" dirty="0" smtClean="0">
                <a:solidFill>
                  <a:schemeClr val="accent2"/>
                </a:solidFill>
              </a:rPr>
              <a:t>?</a:t>
            </a:r>
            <a:endParaRPr lang="hu-HU" sz="4000" b="1" dirty="0">
              <a:solidFill>
                <a:schemeClr val="accent2"/>
              </a:solidFill>
            </a:endParaRPr>
          </a:p>
        </p:txBody>
      </p:sp>
      <p:sp>
        <p:nvSpPr>
          <p:cNvPr id="15" name="Egy sarkán kerekített téglalap 14"/>
          <p:cNvSpPr/>
          <p:nvPr/>
        </p:nvSpPr>
        <p:spPr>
          <a:xfrm>
            <a:off x="153918" y="5878394"/>
            <a:ext cx="1794803" cy="617691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Egyszerűbben:</a:t>
            </a:r>
            <a:endParaRPr lang="hu-HU" dirty="0"/>
          </a:p>
        </p:txBody>
      </p:sp>
      <p:sp>
        <p:nvSpPr>
          <p:cNvPr id="17" name="Egy sarkán kerekített téglalap 16"/>
          <p:cNvSpPr/>
          <p:nvPr/>
        </p:nvSpPr>
        <p:spPr>
          <a:xfrm>
            <a:off x="1948721" y="5878394"/>
            <a:ext cx="7079165" cy="61769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rétegmaszkok a rétegek tartozékai: meghatározzák, hogy hol mennyire átlátszóak</a:t>
            </a:r>
          </a:p>
        </p:txBody>
      </p:sp>
    </p:spTree>
    <p:extLst>
      <p:ext uri="{BB962C8B-B14F-4D97-AF65-F5344CB8AC3E}">
        <p14:creationId xmlns:p14="http://schemas.microsoft.com/office/powerpoint/2010/main" xmlns="" val="71152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Hogy használhatom őket?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6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Rétegmaszkok</a:t>
            </a:r>
            <a:endParaRPr lang="hu-HU" sz="76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6607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2"/>
                </a:solidFill>
              </a:rPr>
              <a:t>?</a:t>
            </a:r>
            <a:endParaRPr lang="hu-HU" sz="8000" b="1" dirty="0">
              <a:solidFill>
                <a:schemeClr val="accent2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717"/>
          <a:stretch/>
        </p:blipFill>
        <p:spPr>
          <a:xfrm>
            <a:off x="6751869" y="2108785"/>
            <a:ext cx="2276017" cy="3997048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8023123" y="3893574"/>
            <a:ext cx="678426" cy="678426"/>
          </a:xfrm>
          <a:prstGeom prst="ellipse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Átellenes sarkain kerekített téglalap 13"/>
          <p:cNvSpPr/>
          <p:nvPr/>
        </p:nvSpPr>
        <p:spPr>
          <a:xfrm>
            <a:off x="461634" y="2238129"/>
            <a:ext cx="4085303" cy="575187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1.</a:t>
            </a:r>
            <a:r>
              <a:rPr lang="hu-HU" dirty="0" smtClean="0"/>
              <a:t> Kattints jobb egérgombbal arra a rétegre, melyhez maszkot szeretnél adni!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3" b="31117"/>
          <a:stretch/>
        </p:blipFill>
        <p:spPr>
          <a:xfrm>
            <a:off x="5142450" y="726420"/>
            <a:ext cx="2747427" cy="4173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Átellenes sarkain kerekített téglalap 17"/>
          <p:cNvSpPr/>
          <p:nvPr/>
        </p:nvSpPr>
        <p:spPr>
          <a:xfrm>
            <a:off x="461633" y="2963885"/>
            <a:ext cx="4085303" cy="575187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2.</a:t>
            </a:r>
            <a:r>
              <a:rPr lang="hu-HU" dirty="0" smtClean="0"/>
              <a:t> Kattints a „Rétegmaszk hozzáadása…” menüpontra és adj hozzá egy maszkot!</a:t>
            </a:r>
            <a:endParaRPr lang="hu-HU" dirty="0"/>
          </a:p>
        </p:txBody>
      </p:sp>
      <p:sp>
        <p:nvSpPr>
          <p:cNvPr id="19" name="Ellipszis 18"/>
          <p:cNvSpPr/>
          <p:nvPr/>
        </p:nvSpPr>
        <p:spPr>
          <a:xfrm>
            <a:off x="5268734" y="3893574"/>
            <a:ext cx="678426" cy="678426"/>
          </a:xfrm>
          <a:prstGeom prst="ellipse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649" y="726420"/>
            <a:ext cx="3898900" cy="4889500"/>
          </a:xfrm>
          <a:prstGeom prst="rect">
            <a:avLst/>
          </a:prstGeom>
        </p:spPr>
      </p:pic>
      <p:sp>
        <p:nvSpPr>
          <p:cNvPr id="21" name="Ellipszis 20"/>
          <p:cNvSpPr/>
          <p:nvPr/>
        </p:nvSpPr>
        <p:spPr>
          <a:xfrm>
            <a:off x="6412656" y="4843238"/>
            <a:ext cx="678426" cy="678426"/>
          </a:xfrm>
          <a:prstGeom prst="ellipse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41933"/>
          <a:stretch/>
        </p:blipFill>
        <p:spPr>
          <a:xfrm>
            <a:off x="6751869" y="2108785"/>
            <a:ext cx="2276017" cy="3982299"/>
          </a:xfrm>
          <a:prstGeom prst="rect">
            <a:avLst/>
          </a:prstGeom>
        </p:spPr>
      </p:pic>
      <p:sp>
        <p:nvSpPr>
          <p:cNvPr id="23" name="Átellenes sarkain kerekített téglalap 22"/>
          <p:cNvSpPr/>
          <p:nvPr/>
        </p:nvSpPr>
        <p:spPr>
          <a:xfrm>
            <a:off x="461633" y="3645400"/>
            <a:ext cx="4085303" cy="810813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3.</a:t>
            </a:r>
            <a:r>
              <a:rPr lang="hu-HU" dirty="0" smtClean="0"/>
              <a:t> Ahová feketével rajzolsz a maszkon, az eltűnik, ahová fehérrel, az újra látható lesz!</a:t>
            </a:r>
            <a:endParaRPr lang="hu-HU" dirty="0"/>
          </a:p>
        </p:txBody>
      </p:sp>
      <p:sp>
        <p:nvSpPr>
          <p:cNvPr id="24" name="Átellenes sarkain kerekített téglalap 23"/>
          <p:cNvSpPr/>
          <p:nvPr/>
        </p:nvSpPr>
        <p:spPr>
          <a:xfrm>
            <a:off x="461633" y="4572000"/>
            <a:ext cx="4085303" cy="32821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Ugye, hogy nem is olyan nehéz? :-)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10245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Konkrétan mire használhatom a </a:t>
            </a:r>
            <a:r>
              <a:rPr lang="hu-HU" sz="2800" u="sng" dirty="0" err="1" smtClean="0"/>
              <a:t>GIMP-et</a:t>
            </a:r>
            <a:r>
              <a:rPr lang="hu-HU" sz="2800" u="sng" dirty="0" smtClean="0"/>
              <a:t>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Érdekességek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284029" y="2246234"/>
            <a:ext cx="2339250" cy="434715"/>
          </a:xfrm>
          <a:prstGeom prst="round2Diag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Néhány hatásos példa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2610579" y="2266304"/>
            <a:ext cx="653342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84"/>
          <a:stretch/>
        </p:blipFill>
        <p:spPr>
          <a:xfrm>
            <a:off x="4036478" y="2463591"/>
            <a:ext cx="4961744" cy="3480008"/>
          </a:xfrm>
          <a:prstGeom prst="rect">
            <a:avLst/>
          </a:prstGeom>
        </p:spPr>
      </p:pic>
      <p:sp>
        <p:nvSpPr>
          <p:cNvPr id="17" name="Lekerekített téglalap 16"/>
          <p:cNvSpPr/>
          <p:nvPr/>
        </p:nvSpPr>
        <p:spPr>
          <a:xfrm>
            <a:off x="509666" y="3237875"/>
            <a:ext cx="3526812" cy="116199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Ezen a képen például egyetlen színt hagytam meg telítettként.</a:t>
            </a:r>
          </a:p>
          <a:p>
            <a:pPr algn="ctr"/>
            <a:r>
              <a:rPr lang="hu-HU" dirty="0" smtClean="0"/>
              <a:t>Két réteg: a teljes kép (szürkeárnyalatosként) és a virág</a:t>
            </a:r>
            <a:endParaRPr lang="hu-HU" dirty="0"/>
          </a:p>
        </p:txBody>
      </p:sp>
      <p:sp>
        <p:nvSpPr>
          <p:cNvPr id="19" name="Átellenes sarkain kerekített téglalap 18"/>
          <p:cNvSpPr/>
          <p:nvPr/>
        </p:nvSpPr>
        <p:spPr>
          <a:xfrm>
            <a:off x="164892" y="6280879"/>
            <a:ext cx="8833330" cy="37475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következő dián a végleges képek is megjelennek majd!</a:t>
            </a:r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08"/>
          <a:stretch/>
        </p:blipFill>
        <p:spPr>
          <a:xfrm>
            <a:off x="4036479" y="2461047"/>
            <a:ext cx="4961744" cy="3453056"/>
          </a:xfrm>
          <a:prstGeom prst="rect">
            <a:avLst/>
          </a:prstGeom>
        </p:spPr>
      </p:pic>
      <p:sp>
        <p:nvSpPr>
          <p:cNvPr id="25" name="Lekerekített téglalap 24"/>
          <p:cNvSpPr/>
          <p:nvPr/>
        </p:nvSpPr>
        <p:spPr>
          <a:xfrm>
            <a:off x="509666" y="3225193"/>
            <a:ext cx="3526812" cy="142527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Itt (talán annyira nem látszik), egy rétegmaszkkal adtam hozzá elmosódást azokhoz a részekhez, amik nem voltak számomra fontosak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04134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Konkrétan mire használhatom a </a:t>
            </a:r>
            <a:r>
              <a:rPr lang="hu-HU" sz="2800" u="sng" dirty="0" err="1" smtClean="0"/>
              <a:t>GIMP-et</a:t>
            </a:r>
            <a:r>
              <a:rPr lang="hu-HU" sz="2800" u="sng" dirty="0" smtClean="0"/>
              <a:t>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Érdekességek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845" y="2192633"/>
            <a:ext cx="5886480" cy="4414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845" y="2192633"/>
            <a:ext cx="5886480" cy="4414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736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Gyakoroljunk!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51809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6"/>
                </a:solidFill>
              </a:rPr>
              <a:t>!</a:t>
            </a:r>
            <a:endParaRPr lang="hu-HU" sz="8000" b="1" dirty="0">
              <a:solidFill>
                <a:schemeClr val="accent6"/>
              </a:solidFill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155240" y="2356834"/>
            <a:ext cx="3437965" cy="528034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Gyakorlófeladat</a:t>
            </a:r>
            <a:endParaRPr lang="hu-HU" sz="3200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3578691" y="2382592"/>
            <a:ext cx="55653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gy oldalon két sarkán kerekített téglalap 14"/>
          <p:cNvSpPr/>
          <p:nvPr/>
        </p:nvSpPr>
        <p:spPr>
          <a:xfrm>
            <a:off x="5341256" y="2382592"/>
            <a:ext cx="3480771" cy="502276"/>
          </a:xfrm>
          <a:prstGeom prst="round2SameRect">
            <a:avLst>
              <a:gd name="adj1" fmla="val 0"/>
              <a:gd name="adj2" fmla="val 231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Gyakorlófájl a prezentáció mellett!</a:t>
            </a:r>
            <a:endParaRPr lang="hu-HU" dirty="0"/>
          </a:p>
        </p:txBody>
      </p:sp>
      <p:sp>
        <p:nvSpPr>
          <p:cNvPr id="17" name="Átellenes sarkain kerekített téglalap 16"/>
          <p:cNvSpPr/>
          <p:nvPr/>
        </p:nvSpPr>
        <p:spPr>
          <a:xfrm>
            <a:off x="5065486" y="3033486"/>
            <a:ext cx="3756541" cy="2148114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155240" y="3033486"/>
            <a:ext cx="475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</a:t>
            </a:r>
            <a:r>
              <a:rPr lang="hu-HU" dirty="0" smtClean="0"/>
              <a:t> Rendezzük át a csíkos réteget, hogy az a kép tetején (teljesen előtérben) legyen!</a:t>
            </a:r>
            <a:endParaRPr lang="hu-HU" b="1" dirty="0" smtClean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107" y="3131037"/>
            <a:ext cx="3038690" cy="189918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411" y="3131036"/>
            <a:ext cx="3038690" cy="1899181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155240" y="3684379"/>
            <a:ext cx="475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</a:t>
            </a:r>
            <a:r>
              <a:rPr lang="hu-HU" dirty="0" smtClean="0"/>
              <a:t>. Változtassuk a réteg átlátszatlanságát 10%-ra!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412" y="3131035"/>
            <a:ext cx="3050082" cy="1906302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155240" y="4110681"/>
            <a:ext cx="475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</a:t>
            </a:r>
            <a:r>
              <a:rPr lang="hu-HU" dirty="0" smtClean="0"/>
              <a:t>. Cseréljük ki a rétegmódot „Különbség”</a:t>
            </a:r>
            <a:r>
              <a:rPr lang="hu-HU" dirty="0" err="1" smtClean="0"/>
              <a:t>-re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802" y="3131036"/>
            <a:ext cx="3038690" cy="18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66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Most én kérdezek!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Még valami?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51809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6"/>
                </a:solidFill>
              </a:rPr>
              <a:t>!</a:t>
            </a:r>
            <a:endParaRPr lang="hu-HU" sz="8000" b="1" dirty="0">
              <a:solidFill>
                <a:schemeClr val="accent6"/>
              </a:solidFill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284030" y="2421285"/>
            <a:ext cx="555420" cy="501797"/>
          </a:xfrm>
          <a:prstGeom prst="round2DiagRect">
            <a:avLst>
              <a:gd name="adj1" fmla="val 5753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0.</a:t>
            </a:r>
            <a:endParaRPr lang="hu-HU" dirty="0"/>
          </a:p>
        </p:txBody>
      </p:sp>
      <p:sp>
        <p:nvSpPr>
          <p:cNvPr id="8" name="Egy sarkán kerekített téglalap 7"/>
          <p:cNvSpPr/>
          <p:nvPr/>
        </p:nvSpPr>
        <p:spPr>
          <a:xfrm>
            <a:off x="839450" y="2421285"/>
            <a:ext cx="7056321" cy="501797"/>
          </a:xfrm>
          <a:prstGeom prst="round1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Mivel jár az, hogy a GIMP egy nyílt forráskódú szoftver?</a:t>
            </a:r>
            <a:endParaRPr lang="hu-HU" dirty="0"/>
          </a:p>
        </p:txBody>
      </p:sp>
      <p:sp>
        <p:nvSpPr>
          <p:cNvPr id="17" name="Átellenes sarkain kerekített téglalap 16"/>
          <p:cNvSpPr/>
          <p:nvPr/>
        </p:nvSpPr>
        <p:spPr>
          <a:xfrm>
            <a:off x="284030" y="3065031"/>
            <a:ext cx="555420" cy="501797"/>
          </a:xfrm>
          <a:prstGeom prst="round2DiagRect">
            <a:avLst>
              <a:gd name="adj1" fmla="val 575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1.</a:t>
            </a:r>
            <a:endParaRPr lang="hu-HU" dirty="0"/>
          </a:p>
        </p:txBody>
      </p:sp>
      <p:sp>
        <p:nvSpPr>
          <p:cNvPr id="19" name="Egy sarkán kerekített téglalap 18"/>
          <p:cNvSpPr/>
          <p:nvPr/>
        </p:nvSpPr>
        <p:spPr>
          <a:xfrm>
            <a:off x="839450" y="3065031"/>
            <a:ext cx="7056321" cy="50179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Mondj két dolgot, amiért előnyös rétegekkel dolgozni!</a:t>
            </a:r>
            <a:endParaRPr lang="hu-HU" dirty="0"/>
          </a:p>
        </p:txBody>
      </p:sp>
      <p:sp>
        <p:nvSpPr>
          <p:cNvPr id="20" name="Átellenes sarkain kerekített téglalap 19"/>
          <p:cNvSpPr/>
          <p:nvPr/>
        </p:nvSpPr>
        <p:spPr>
          <a:xfrm>
            <a:off x="284029" y="3708777"/>
            <a:ext cx="555420" cy="501797"/>
          </a:xfrm>
          <a:prstGeom prst="round2DiagRect">
            <a:avLst>
              <a:gd name="adj1" fmla="val 575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2.</a:t>
            </a:r>
            <a:endParaRPr lang="hu-HU" dirty="0"/>
          </a:p>
        </p:txBody>
      </p:sp>
      <p:sp>
        <p:nvSpPr>
          <p:cNvPr id="21" name="Egy sarkán kerekített téglalap 20"/>
          <p:cNvSpPr/>
          <p:nvPr/>
        </p:nvSpPr>
        <p:spPr>
          <a:xfrm>
            <a:off x="839449" y="3708777"/>
            <a:ext cx="7056321" cy="50179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Pontosan mik is azok a rétegek?</a:t>
            </a:r>
            <a:endParaRPr lang="hu-HU" dirty="0"/>
          </a:p>
        </p:txBody>
      </p:sp>
      <p:sp>
        <p:nvSpPr>
          <p:cNvPr id="24" name="Átellenes sarkain kerekített téglalap 23"/>
          <p:cNvSpPr/>
          <p:nvPr/>
        </p:nvSpPr>
        <p:spPr>
          <a:xfrm>
            <a:off x="284029" y="4352523"/>
            <a:ext cx="555420" cy="501797"/>
          </a:xfrm>
          <a:prstGeom prst="round2DiagRect">
            <a:avLst>
              <a:gd name="adj1" fmla="val 575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3.</a:t>
            </a:r>
            <a:endParaRPr lang="hu-HU" dirty="0"/>
          </a:p>
        </p:txBody>
      </p:sp>
      <p:sp>
        <p:nvSpPr>
          <p:cNvPr id="25" name="Egy sarkán kerekített téglalap 24"/>
          <p:cNvSpPr/>
          <p:nvPr/>
        </p:nvSpPr>
        <p:spPr>
          <a:xfrm>
            <a:off x="839449" y="4352523"/>
            <a:ext cx="7056321" cy="50179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Mire valók a rétegmódok?</a:t>
            </a:r>
          </a:p>
        </p:txBody>
      </p:sp>
      <p:sp>
        <p:nvSpPr>
          <p:cNvPr id="26" name="Átellenes sarkain kerekített téglalap 25"/>
          <p:cNvSpPr/>
          <p:nvPr/>
        </p:nvSpPr>
        <p:spPr>
          <a:xfrm>
            <a:off x="284029" y="4996269"/>
            <a:ext cx="555420" cy="501797"/>
          </a:xfrm>
          <a:prstGeom prst="round2DiagRect">
            <a:avLst>
              <a:gd name="adj1" fmla="val 575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4.</a:t>
            </a:r>
            <a:endParaRPr lang="hu-HU" dirty="0"/>
          </a:p>
        </p:txBody>
      </p:sp>
      <p:sp>
        <p:nvSpPr>
          <p:cNvPr id="27" name="Egy sarkán kerekített téglalap 26"/>
          <p:cNvSpPr/>
          <p:nvPr/>
        </p:nvSpPr>
        <p:spPr>
          <a:xfrm>
            <a:off x="839449" y="4996269"/>
            <a:ext cx="7056321" cy="50179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Mivel állíthatjuk be, hogy mennyire legyen látható egy réteg?</a:t>
            </a:r>
            <a:endParaRPr lang="hu-HU" dirty="0"/>
          </a:p>
        </p:txBody>
      </p:sp>
      <p:sp>
        <p:nvSpPr>
          <p:cNvPr id="16" name="Egy sarkán kerekített téglalap 15"/>
          <p:cNvSpPr/>
          <p:nvPr/>
        </p:nvSpPr>
        <p:spPr>
          <a:xfrm>
            <a:off x="839449" y="2421284"/>
            <a:ext cx="7056321" cy="501797"/>
          </a:xfrm>
          <a:prstGeom prst="round1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Ingyenes, szabadon felhasználható (legális)</a:t>
            </a:r>
            <a:endParaRPr lang="hu-HU" dirty="0"/>
          </a:p>
        </p:txBody>
      </p:sp>
      <p:sp>
        <p:nvSpPr>
          <p:cNvPr id="18" name="Egy sarkán kerekített téglalap 17"/>
          <p:cNvSpPr/>
          <p:nvPr/>
        </p:nvSpPr>
        <p:spPr>
          <a:xfrm>
            <a:off x="839449" y="3065030"/>
            <a:ext cx="7056321" cy="501797"/>
          </a:xfrm>
          <a:prstGeom prst="round1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Pl.: adatveszteség elkerülhető; ott szerkesztem a képet ahol akarom</a:t>
            </a:r>
            <a:endParaRPr lang="hu-HU" dirty="0"/>
          </a:p>
        </p:txBody>
      </p:sp>
      <p:sp>
        <p:nvSpPr>
          <p:cNvPr id="22" name="Egy sarkán kerekített téglalap 21"/>
          <p:cNvSpPr/>
          <p:nvPr/>
        </p:nvSpPr>
        <p:spPr>
          <a:xfrm>
            <a:off x="839448" y="3708776"/>
            <a:ext cx="7056321" cy="501797"/>
          </a:xfrm>
          <a:prstGeom prst="round1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Egymás tetejére illesztett képek („lapok”), melyek együtt képet alkotnak</a:t>
            </a:r>
            <a:endParaRPr lang="hu-HU" dirty="0"/>
          </a:p>
        </p:txBody>
      </p:sp>
      <p:sp>
        <p:nvSpPr>
          <p:cNvPr id="23" name="Egy sarkán kerekített téglalap 22"/>
          <p:cNvSpPr/>
          <p:nvPr/>
        </p:nvSpPr>
        <p:spPr>
          <a:xfrm>
            <a:off x="839447" y="4352522"/>
            <a:ext cx="7056321" cy="501797"/>
          </a:xfrm>
          <a:prstGeom prst="round1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Beállíthatjuk, hogy a program hogyan rajzolja a réteget a képre</a:t>
            </a:r>
            <a:endParaRPr lang="hu-HU" dirty="0"/>
          </a:p>
        </p:txBody>
      </p:sp>
      <p:sp>
        <p:nvSpPr>
          <p:cNvPr id="28" name="Egy sarkán kerekített téglalap 27"/>
          <p:cNvSpPr/>
          <p:nvPr/>
        </p:nvSpPr>
        <p:spPr>
          <a:xfrm>
            <a:off x="839446" y="4996269"/>
            <a:ext cx="7056321" cy="501797"/>
          </a:xfrm>
          <a:prstGeom prst="round1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Az átlátszatlanság sávval/vezérlővel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70948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7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16" grpId="0" animBg="1"/>
      <p:bldP spid="18" grpId="0" animBg="1"/>
      <p:bldP spid="22" grpId="0" animBg="1"/>
      <p:bldP spid="2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Források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4029" y="2356834"/>
            <a:ext cx="8537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GIMP </a:t>
            </a:r>
            <a:r>
              <a:rPr lang="hu-HU" dirty="0"/>
              <a:t>logó © 2001-2013 The GIMP </a:t>
            </a:r>
            <a:r>
              <a:rPr lang="hu-HU" dirty="0" smtClean="0"/>
              <a:t>Team – </a:t>
            </a:r>
            <a:r>
              <a:rPr lang="hu-HU" dirty="0" smtClean="0">
                <a:hlinkClick r:id="rId4"/>
              </a:rPr>
              <a:t>www.gimp.org</a:t>
            </a:r>
            <a:endParaRPr lang="hu-HU" dirty="0" smtClean="0"/>
          </a:p>
          <a:p>
            <a:r>
              <a:rPr lang="hu-HU" dirty="0" smtClean="0"/>
              <a:t>Rétegek felhasználásának pozitívumai (angol) © 2013 </a:t>
            </a:r>
            <a:r>
              <a:rPr lang="hu-HU" dirty="0" err="1" smtClean="0"/>
              <a:t>About.com</a:t>
            </a:r>
            <a:r>
              <a:rPr lang="hu-HU" dirty="0" smtClean="0"/>
              <a:t> </a:t>
            </a:r>
            <a:r>
              <a:rPr lang="hu-HU" dirty="0" err="1" smtClean="0"/>
              <a:t>Photography</a:t>
            </a:r>
            <a:r>
              <a:rPr lang="hu-HU" dirty="0" smtClean="0"/>
              <a:t> – </a:t>
            </a:r>
            <a:r>
              <a:rPr lang="hu-HU" u="sng" dirty="0" err="1" smtClean="0">
                <a:solidFill>
                  <a:srgbClr val="0070C0"/>
                </a:solidFill>
                <a:hlinkClick r:id="rId5"/>
              </a:rPr>
              <a:t>photography.about.com</a:t>
            </a:r>
            <a:endParaRPr lang="hu-HU" u="sng" dirty="0" smtClean="0">
              <a:solidFill>
                <a:srgbClr val="0070C0"/>
              </a:solidFill>
            </a:endParaRPr>
          </a:p>
          <a:p>
            <a:r>
              <a:rPr lang="hu-HU" sz="1600" i="1" dirty="0" smtClean="0">
                <a:solidFill>
                  <a:schemeClr val="accent1">
                    <a:lumMod val="75000"/>
                  </a:schemeClr>
                </a:solidFill>
              </a:rPr>
              <a:t>(A példaként felhasznált képek saját készítésűek!)</a:t>
            </a:r>
          </a:p>
          <a:p>
            <a:endParaRPr lang="hu-HU" u="sng" dirty="0">
              <a:solidFill>
                <a:srgbClr val="0070C0"/>
              </a:solidFill>
            </a:endParaRPr>
          </a:p>
          <a:p>
            <a:r>
              <a:rPr lang="hu-HU" dirty="0" smtClean="0"/>
              <a:t>A GIMP GNU képszerkesztő program letölthető a </a:t>
            </a:r>
            <a:r>
              <a:rPr lang="hu-HU" dirty="0" smtClean="0">
                <a:hlinkClick r:id="rId4"/>
              </a:rPr>
              <a:t>www.gimp.org</a:t>
            </a:r>
            <a:r>
              <a:rPr lang="hu-HU" dirty="0" smtClean="0"/>
              <a:t> webhelyről, vagy az ott listázott tárhelyek bármelyikéről.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4641" y="6504559"/>
            <a:ext cx="916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1">
                    <a:alpha val="5000"/>
                  </a:schemeClr>
                </a:solidFill>
              </a:rPr>
              <a:t>Fényképek (példák), képernyőképek, ábrák, mintadokumentum és prezentáció (+sablon) © Gera Imre, 2013-2014</a:t>
            </a:r>
            <a:endParaRPr lang="hu-HU" sz="1400" dirty="0">
              <a:solidFill>
                <a:schemeClr val="tx1">
                  <a:alpha val="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641" y="46609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38652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Mi az a GIMP?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Csak röviden!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5910" y="2356834"/>
            <a:ext cx="463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GIMP = nyílt forráskódú szoftver = ingyenes</a:t>
            </a:r>
            <a:endParaRPr lang="hu-HU" sz="2000" dirty="0"/>
          </a:p>
        </p:txBody>
      </p:sp>
      <p:sp>
        <p:nvSpPr>
          <p:cNvPr id="12" name="Átellenes sarkain kerekített téglalap 11"/>
          <p:cNvSpPr/>
          <p:nvPr/>
        </p:nvSpPr>
        <p:spPr>
          <a:xfrm>
            <a:off x="4932608" y="2331076"/>
            <a:ext cx="2987899" cy="94015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zövegdoboz 7"/>
              <p:cNvSpPr txBox="1"/>
              <p:nvPr/>
            </p:nvSpPr>
            <p:spPr>
              <a:xfrm>
                <a:off x="4932608" y="235683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08" y="2356834"/>
                <a:ext cx="43473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5523604" y="2374733"/>
            <a:ext cx="153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kalózszoftver</a:t>
            </a:r>
            <a:endParaRPr lang="hu-HU" sz="2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670" y="2737808"/>
            <a:ext cx="171944" cy="2801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224614" y="2756944"/>
            <a:ext cx="155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De tud annyit!</a:t>
            </a:r>
            <a:endParaRPr lang="hu-HU" b="1" dirty="0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873" y="2716237"/>
            <a:ext cx="171944" cy="28013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424671" y="2734927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Szabadon felhasználható</a:t>
            </a:r>
            <a:endParaRPr lang="hu-HU" dirty="0"/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284029" y="3451539"/>
            <a:ext cx="8537999" cy="412124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GIMP egy GNU képmanipuláló program.</a:t>
            </a:r>
            <a:endParaRPr lang="hu-HU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4225727239"/>
              </p:ext>
            </p:extLst>
          </p:nvPr>
        </p:nvGraphicFramePr>
        <p:xfrm>
          <a:off x="-64394" y="3863663"/>
          <a:ext cx="8886422" cy="151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84219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8" grpId="0" animBg="1"/>
      <p:bldP spid="9" grpId="0"/>
      <p:bldP spid="11" grpId="0"/>
      <p:bldP spid="2" grpId="0"/>
      <p:bldP spid="3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Rétegek?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Csak röviden!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0" y="276407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kerekített téglalap 14"/>
          <p:cNvSpPr/>
          <p:nvPr/>
        </p:nvSpPr>
        <p:spPr>
          <a:xfrm>
            <a:off x="7002551" y="2746063"/>
            <a:ext cx="2141449" cy="565276"/>
          </a:xfrm>
          <a:custGeom>
            <a:avLst/>
            <a:gdLst>
              <a:gd name="connsiteX0" fmla="*/ 0 w 2141449"/>
              <a:gd name="connsiteY0" fmla="*/ 92301 h 553792"/>
              <a:gd name="connsiteX1" fmla="*/ 92301 w 2141449"/>
              <a:gd name="connsiteY1" fmla="*/ 0 h 553792"/>
              <a:gd name="connsiteX2" fmla="*/ 2049148 w 2141449"/>
              <a:gd name="connsiteY2" fmla="*/ 0 h 553792"/>
              <a:gd name="connsiteX3" fmla="*/ 2141449 w 2141449"/>
              <a:gd name="connsiteY3" fmla="*/ 92301 h 553792"/>
              <a:gd name="connsiteX4" fmla="*/ 2141449 w 2141449"/>
              <a:gd name="connsiteY4" fmla="*/ 461491 h 553792"/>
              <a:gd name="connsiteX5" fmla="*/ 2049148 w 2141449"/>
              <a:gd name="connsiteY5" fmla="*/ 553792 h 553792"/>
              <a:gd name="connsiteX6" fmla="*/ 92301 w 2141449"/>
              <a:gd name="connsiteY6" fmla="*/ 553792 h 553792"/>
              <a:gd name="connsiteX7" fmla="*/ 0 w 2141449"/>
              <a:gd name="connsiteY7" fmla="*/ 461491 h 553792"/>
              <a:gd name="connsiteX8" fmla="*/ 0 w 2141449"/>
              <a:gd name="connsiteY8" fmla="*/ 92301 h 553792"/>
              <a:gd name="connsiteX0" fmla="*/ 3175 w 2141449"/>
              <a:gd name="connsiteY0" fmla="*/ 37472 h 556113"/>
              <a:gd name="connsiteX1" fmla="*/ 92301 w 2141449"/>
              <a:gd name="connsiteY1" fmla="*/ 2321 h 556113"/>
              <a:gd name="connsiteX2" fmla="*/ 2049148 w 2141449"/>
              <a:gd name="connsiteY2" fmla="*/ 2321 h 556113"/>
              <a:gd name="connsiteX3" fmla="*/ 2141449 w 2141449"/>
              <a:gd name="connsiteY3" fmla="*/ 94622 h 556113"/>
              <a:gd name="connsiteX4" fmla="*/ 2141449 w 2141449"/>
              <a:gd name="connsiteY4" fmla="*/ 463812 h 556113"/>
              <a:gd name="connsiteX5" fmla="*/ 2049148 w 2141449"/>
              <a:gd name="connsiteY5" fmla="*/ 556113 h 556113"/>
              <a:gd name="connsiteX6" fmla="*/ 92301 w 2141449"/>
              <a:gd name="connsiteY6" fmla="*/ 556113 h 556113"/>
              <a:gd name="connsiteX7" fmla="*/ 0 w 2141449"/>
              <a:gd name="connsiteY7" fmla="*/ 463812 h 556113"/>
              <a:gd name="connsiteX8" fmla="*/ 3175 w 2141449"/>
              <a:gd name="connsiteY8" fmla="*/ 37472 h 556113"/>
              <a:gd name="connsiteX0" fmla="*/ 3175 w 2141449"/>
              <a:gd name="connsiteY0" fmla="*/ 35151 h 553792"/>
              <a:gd name="connsiteX1" fmla="*/ 92301 w 2141449"/>
              <a:gd name="connsiteY1" fmla="*/ 0 h 553792"/>
              <a:gd name="connsiteX2" fmla="*/ 2049148 w 2141449"/>
              <a:gd name="connsiteY2" fmla="*/ 0 h 553792"/>
              <a:gd name="connsiteX3" fmla="*/ 2141449 w 2141449"/>
              <a:gd name="connsiteY3" fmla="*/ 92301 h 553792"/>
              <a:gd name="connsiteX4" fmla="*/ 2141449 w 2141449"/>
              <a:gd name="connsiteY4" fmla="*/ 461491 h 553792"/>
              <a:gd name="connsiteX5" fmla="*/ 2049148 w 2141449"/>
              <a:gd name="connsiteY5" fmla="*/ 553792 h 553792"/>
              <a:gd name="connsiteX6" fmla="*/ 92301 w 2141449"/>
              <a:gd name="connsiteY6" fmla="*/ 553792 h 553792"/>
              <a:gd name="connsiteX7" fmla="*/ 0 w 2141449"/>
              <a:gd name="connsiteY7" fmla="*/ 461491 h 553792"/>
              <a:gd name="connsiteX8" fmla="*/ 3175 w 2141449"/>
              <a:gd name="connsiteY8" fmla="*/ 35151 h 553792"/>
              <a:gd name="connsiteX0" fmla="*/ 0 w 2141449"/>
              <a:gd name="connsiteY0" fmla="*/ 21235 h 558926"/>
              <a:gd name="connsiteX1" fmla="*/ 92301 w 2141449"/>
              <a:gd name="connsiteY1" fmla="*/ 5134 h 558926"/>
              <a:gd name="connsiteX2" fmla="*/ 2049148 w 2141449"/>
              <a:gd name="connsiteY2" fmla="*/ 5134 h 558926"/>
              <a:gd name="connsiteX3" fmla="*/ 2141449 w 2141449"/>
              <a:gd name="connsiteY3" fmla="*/ 97435 h 558926"/>
              <a:gd name="connsiteX4" fmla="*/ 2141449 w 2141449"/>
              <a:gd name="connsiteY4" fmla="*/ 466625 h 558926"/>
              <a:gd name="connsiteX5" fmla="*/ 2049148 w 2141449"/>
              <a:gd name="connsiteY5" fmla="*/ 558926 h 558926"/>
              <a:gd name="connsiteX6" fmla="*/ 92301 w 2141449"/>
              <a:gd name="connsiteY6" fmla="*/ 558926 h 558926"/>
              <a:gd name="connsiteX7" fmla="*/ 0 w 2141449"/>
              <a:gd name="connsiteY7" fmla="*/ 466625 h 558926"/>
              <a:gd name="connsiteX8" fmla="*/ 0 w 2141449"/>
              <a:gd name="connsiteY8" fmla="*/ 21235 h 558926"/>
              <a:gd name="connsiteX0" fmla="*/ 0 w 2141449"/>
              <a:gd name="connsiteY0" fmla="*/ 21235 h 558926"/>
              <a:gd name="connsiteX1" fmla="*/ 92301 w 2141449"/>
              <a:gd name="connsiteY1" fmla="*/ 5134 h 558926"/>
              <a:gd name="connsiteX2" fmla="*/ 2049148 w 2141449"/>
              <a:gd name="connsiteY2" fmla="*/ 5134 h 558926"/>
              <a:gd name="connsiteX3" fmla="*/ 2141449 w 2141449"/>
              <a:gd name="connsiteY3" fmla="*/ 33935 h 558926"/>
              <a:gd name="connsiteX4" fmla="*/ 2141449 w 2141449"/>
              <a:gd name="connsiteY4" fmla="*/ 466625 h 558926"/>
              <a:gd name="connsiteX5" fmla="*/ 2049148 w 2141449"/>
              <a:gd name="connsiteY5" fmla="*/ 558926 h 558926"/>
              <a:gd name="connsiteX6" fmla="*/ 92301 w 2141449"/>
              <a:gd name="connsiteY6" fmla="*/ 558926 h 558926"/>
              <a:gd name="connsiteX7" fmla="*/ 0 w 2141449"/>
              <a:gd name="connsiteY7" fmla="*/ 466625 h 558926"/>
              <a:gd name="connsiteX8" fmla="*/ 0 w 2141449"/>
              <a:gd name="connsiteY8" fmla="*/ 21235 h 558926"/>
              <a:gd name="connsiteX0" fmla="*/ 0 w 2148083"/>
              <a:gd name="connsiteY0" fmla="*/ 21235 h 558926"/>
              <a:gd name="connsiteX1" fmla="*/ 92301 w 2148083"/>
              <a:gd name="connsiteY1" fmla="*/ 5134 h 558926"/>
              <a:gd name="connsiteX2" fmla="*/ 2049148 w 2148083"/>
              <a:gd name="connsiteY2" fmla="*/ 5134 h 558926"/>
              <a:gd name="connsiteX3" fmla="*/ 2141449 w 2148083"/>
              <a:gd name="connsiteY3" fmla="*/ 33935 h 558926"/>
              <a:gd name="connsiteX4" fmla="*/ 2141449 w 2148083"/>
              <a:gd name="connsiteY4" fmla="*/ 466625 h 558926"/>
              <a:gd name="connsiteX5" fmla="*/ 2049148 w 2148083"/>
              <a:gd name="connsiteY5" fmla="*/ 558926 h 558926"/>
              <a:gd name="connsiteX6" fmla="*/ 92301 w 2148083"/>
              <a:gd name="connsiteY6" fmla="*/ 558926 h 558926"/>
              <a:gd name="connsiteX7" fmla="*/ 0 w 2148083"/>
              <a:gd name="connsiteY7" fmla="*/ 466625 h 558926"/>
              <a:gd name="connsiteX8" fmla="*/ 0 w 2148083"/>
              <a:gd name="connsiteY8" fmla="*/ 21235 h 558926"/>
              <a:gd name="connsiteX0" fmla="*/ 0 w 2141449"/>
              <a:gd name="connsiteY0" fmla="*/ 21235 h 558926"/>
              <a:gd name="connsiteX1" fmla="*/ 92301 w 2141449"/>
              <a:gd name="connsiteY1" fmla="*/ 5134 h 558926"/>
              <a:gd name="connsiteX2" fmla="*/ 2049148 w 2141449"/>
              <a:gd name="connsiteY2" fmla="*/ 5134 h 558926"/>
              <a:gd name="connsiteX3" fmla="*/ 2141449 w 2141449"/>
              <a:gd name="connsiteY3" fmla="*/ 33935 h 558926"/>
              <a:gd name="connsiteX4" fmla="*/ 2141449 w 2141449"/>
              <a:gd name="connsiteY4" fmla="*/ 466625 h 558926"/>
              <a:gd name="connsiteX5" fmla="*/ 2049148 w 2141449"/>
              <a:gd name="connsiteY5" fmla="*/ 558926 h 558926"/>
              <a:gd name="connsiteX6" fmla="*/ 92301 w 2141449"/>
              <a:gd name="connsiteY6" fmla="*/ 558926 h 558926"/>
              <a:gd name="connsiteX7" fmla="*/ 0 w 2141449"/>
              <a:gd name="connsiteY7" fmla="*/ 466625 h 558926"/>
              <a:gd name="connsiteX8" fmla="*/ 0 w 2141449"/>
              <a:gd name="connsiteY8" fmla="*/ 21235 h 558926"/>
              <a:gd name="connsiteX0" fmla="*/ 0 w 2144914"/>
              <a:gd name="connsiteY0" fmla="*/ 21235 h 565276"/>
              <a:gd name="connsiteX1" fmla="*/ 92301 w 2144914"/>
              <a:gd name="connsiteY1" fmla="*/ 5134 h 565276"/>
              <a:gd name="connsiteX2" fmla="*/ 2049148 w 2144914"/>
              <a:gd name="connsiteY2" fmla="*/ 5134 h 565276"/>
              <a:gd name="connsiteX3" fmla="*/ 2141449 w 2144914"/>
              <a:gd name="connsiteY3" fmla="*/ 33935 h 565276"/>
              <a:gd name="connsiteX4" fmla="*/ 2141449 w 2144914"/>
              <a:gd name="connsiteY4" fmla="*/ 466625 h 565276"/>
              <a:gd name="connsiteX5" fmla="*/ 2109473 w 2144914"/>
              <a:gd name="connsiteY5" fmla="*/ 565276 h 565276"/>
              <a:gd name="connsiteX6" fmla="*/ 92301 w 2144914"/>
              <a:gd name="connsiteY6" fmla="*/ 558926 h 565276"/>
              <a:gd name="connsiteX7" fmla="*/ 0 w 2144914"/>
              <a:gd name="connsiteY7" fmla="*/ 466625 h 565276"/>
              <a:gd name="connsiteX8" fmla="*/ 0 w 2144914"/>
              <a:gd name="connsiteY8" fmla="*/ 21235 h 565276"/>
              <a:gd name="connsiteX0" fmla="*/ 0 w 2141449"/>
              <a:gd name="connsiteY0" fmla="*/ 21235 h 565276"/>
              <a:gd name="connsiteX1" fmla="*/ 92301 w 2141449"/>
              <a:gd name="connsiteY1" fmla="*/ 5134 h 565276"/>
              <a:gd name="connsiteX2" fmla="*/ 2049148 w 2141449"/>
              <a:gd name="connsiteY2" fmla="*/ 5134 h 565276"/>
              <a:gd name="connsiteX3" fmla="*/ 2141449 w 2141449"/>
              <a:gd name="connsiteY3" fmla="*/ 33935 h 565276"/>
              <a:gd name="connsiteX4" fmla="*/ 2141449 w 2141449"/>
              <a:gd name="connsiteY4" fmla="*/ 466625 h 565276"/>
              <a:gd name="connsiteX5" fmla="*/ 2109473 w 2141449"/>
              <a:gd name="connsiteY5" fmla="*/ 565276 h 565276"/>
              <a:gd name="connsiteX6" fmla="*/ 92301 w 2141449"/>
              <a:gd name="connsiteY6" fmla="*/ 558926 h 565276"/>
              <a:gd name="connsiteX7" fmla="*/ 0 w 2141449"/>
              <a:gd name="connsiteY7" fmla="*/ 466625 h 565276"/>
              <a:gd name="connsiteX8" fmla="*/ 0 w 2141449"/>
              <a:gd name="connsiteY8" fmla="*/ 21235 h 565276"/>
              <a:gd name="connsiteX0" fmla="*/ 0 w 2141449"/>
              <a:gd name="connsiteY0" fmla="*/ 21235 h 565276"/>
              <a:gd name="connsiteX1" fmla="*/ 92301 w 2141449"/>
              <a:gd name="connsiteY1" fmla="*/ 5134 h 565276"/>
              <a:gd name="connsiteX2" fmla="*/ 2049148 w 2141449"/>
              <a:gd name="connsiteY2" fmla="*/ 5134 h 565276"/>
              <a:gd name="connsiteX3" fmla="*/ 2141449 w 2141449"/>
              <a:gd name="connsiteY3" fmla="*/ 33935 h 565276"/>
              <a:gd name="connsiteX4" fmla="*/ 2141449 w 2141449"/>
              <a:gd name="connsiteY4" fmla="*/ 466625 h 565276"/>
              <a:gd name="connsiteX5" fmla="*/ 2138048 w 2141449"/>
              <a:gd name="connsiteY5" fmla="*/ 565276 h 565276"/>
              <a:gd name="connsiteX6" fmla="*/ 92301 w 2141449"/>
              <a:gd name="connsiteY6" fmla="*/ 558926 h 565276"/>
              <a:gd name="connsiteX7" fmla="*/ 0 w 2141449"/>
              <a:gd name="connsiteY7" fmla="*/ 466625 h 565276"/>
              <a:gd name="connsiteX8" fmla="*/ 0 w 2141449"/>
              <a:gd name="connsiteY8" fmla="*/ 21235 h 56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449" h="565276">
                <a:moveTo>
                  <a:pt x="0" y="21235"/>
                </a:moveTo>
                <a:cubicBezTo>
                  <a:pt x="123825" y="-13866"/>
                  <a:pt x="41325" y="5134"/>
                  <a:pt x="92301" y="5134"/>
                </a:cubicBezTo>
                <a:lnTo>
                  <a:pt x="2049148" y="5134"/>
                </a:lnTo>
                <a:cubicBezTo>
                  <a:pt x="2100124" y="5134"/>
                  <a:pt x="2090649" y="8359"/>
                  <a:pt x="2141449" y="33935"/>
                </a:cubicBezTo>
                <a:lnTo>
                  <a:pt x="2141449" y="466625"/>
                </a:lnTo>
                <a:cubicBezTo>
                  <a:pt x="2141449" y="517601"/>
                  <a:pt x="2138224" y="460501"/>
                  <a:pt x="2138048" y="565276"/>
                </a:cubicBezTo>
                <a:lnTo>
                  <a:pt x="92301" y="558926"/>
                </a:lnTo>
                <a:cubicBezTo>
                  <a:pt x="41325" y="558926"/>
                  <a:pt x="0" y="517601"/>
                  <a:pt x="0" y="466625"/>
                </a:cubicBezTo>
                <a:lnTo>
                  <a:pt x="0" y="2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Rétegek?</a:t>
            </a:r>
            <a:endParaRPr lang="hu-HU" sz="2400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H="1">
            <a:off x="2962141" y="3047412"/>
            <a:ext cx="40532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gy sarkán kerekített téglalap 19"/>
          <p:cNvSpPr/>
          <p:nvPr/>
        </p:nvSpPr>
        <p:spPr>
          <a:xfrm rot="10800000">
            <a:off x="142364" y="2779640"/>
            <a:ext cx="2709639" cy="467304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Szövegdoboz 17"/>
              <p:cNvSpPr txBox="1"/>
              <p:nvPr/>
            </p:nvSpPr>
            <p:spPr>
              <a:xfrm>
                <a:off x="284029" y="2831156"/>
                <a:ext cx="2426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bg1"/>
                    </a:solidFill>
                  </a:rPr>
                  <a:t>Akárcsak </a:t>
                </a:r>
                <a14:m>
                  <m:oMath xmlns:m="http://schemas.openxmlformats.org/officeDocument/2006/math">
                    <m:r>
                      <a:rPr lang="hu-HU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1+2+3=6</m:t>
                    </m:r>
                  </m:oMath>
                </a14:m>
                <a:endParaRPr lang="hu-H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9" y="2831156"/>
                <a:ext cx="242630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61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Átellenes sarkain kerekített téglalap 21"/>
          <p:cNvSpPr/>
          <p:nvPr/>
        </p:nvSpPr>
        <p:spPr>
          <a:xfrm>
            <a:off x="142364" y="3626572"/>
            <a:ext cx="2851614" cy="3693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142364" y="3626572"/>
            <a:ext cx="285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[Réteg] + [Réteg] + … = [Kép]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962141" y="361369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4122444"/>
            <a:ext cx="1364805" cy="853003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1648834" y="421206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=</a:t>
            </a:r>
            <a:endParaRPr lang="hu-HU" sz="36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947" y="4103792"/>
            <a:ext cx="1394648" cy="87165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718" y="4099456"/>
            <a:ext cx="1394474" cy="8715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836" y="4099458"/>
            <a:ext cx="1394474" cy="871547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3517822" y="423169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+</a:t>
            </a:r>
            <a:endParaRPr lang="hu-HU" sz="36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181137" y="421206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+</a:t>
            </a:r>
            <a:endParaRPr lang="hu-HU" sz="3600" dirty="0"/>
          </a:p>
        </p:txBody>
      </p:sp>
      <p:sp>
        <p:nvSpPr>
          <p:cNvPr id="32" name="Átellenes sarkain kerekített téglalap 31"/>
          <p:cNvSpPr/>
          <p:nvPr/>
        </p:nvSpPr>
        <p:spPr>
          <a:xfrm>
            <a:off x="142364" y="5833258"/>
            <a:ext cx="8782695" cy="6463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A rétegek pontosan azok, aminek hangzanak: </a:t>
            </a:r>
            <a:r>
              <a:rPr lang="hu-HU" i="1" dirty="0">
                <a:solidFill>
                  <a:schemeClr val="bg1"/>
                </a:solidFill>
              </a:rPr>
              <a:t>egymás tetejére helyezett képek vagy hatások.</a:t>
            </a:r>
          </a:p>
          <a:p>
            <a:r>
              <a:rPr lang="hu-HU" dirty="0">
                <a:solidFill>
                  <a:schemeClr val="bg1"/>
                </a:solidFill>
              </a:rPr>
              <a:t>(Mintha külön átlátszó lapokra rajzolnánk, majd egymásra ragasztanánk őket a legvégén!)</a:t>
            </a:r>
          </a:p>
        </p:txBody>
      </p:sp>
      <p:sp>
        <p:nvSpPr>
          <p:cNvPr id="33" name="Egy oldalon két sarkán kerekített téglalap 32"/>
          <p:cNvSpPr/>
          <p:nvPr/>
        </p:nvSpPr>
        <p:spPr>
          <a:xfrm>
            <a:off x="7105582" y="5330982"/>
            <a:ext cx="1819477" cy="50227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SZAVAKKAL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732518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8" grpId="0" animBg="1"/>
      <p:bldP spid="22" grpId="0" animBg="1"/>
      <p:bldP spid="21" grpId="0"/>
      <p:bldP spid="23" grpId="0"/>
      <p:bldP spid="25" grpId="0"/>
      <p:bldP spid="29" grpId="0"/>
      <p:bldP spid="30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Egyszerű használni? Hát persze, hogy az!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Hogy néz ki?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pic>
        <p:nvPicPr>
          <p:cNvPr id="2" name="Kép 1" descr="GIMPPres_SampleImage.xcf-1.0 (RGB szín, 3 réteg) 640x400 – GI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829" y="2356834"/>
            <a:ext cx="5606321" cy="4010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098" y="2593299"/>
            <a:ext cx="2472788" cy="5000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2" y="2705049"/>
            <a:ext cx="2404870" cy="4378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sp>
        <p:nvSpPr>
          <p:cNvPr id="34" name="Átellenes sarkain kerekített téglalap 33"/>
          <p:cNvSpPr/>
          <p:nvPr/>
        </p:nvSpPr>
        <p:spPr>
          <a:xfrm>
            <a:off x="32793" y="2356834"/>
            <a:ext cx="2404870" cy="3418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Mit akarsz csinálni?</a:t>
            </a:r>
            <a:endParaRPr lang="hu-HU" dirty="0"/>
          </a:p>
        </p:txBody>
      </p:sp>
      <p:sp>
        <p:nvSpPr>
          <p:cNvPr id="35" name="Átellenes sarkain kerekített téglalap 34"/>
          <p:cNvSpPr/>
          <p:nvPr/>
        </p:nvSpPr>
        <p:spPr>
          <a:xfrm>
            <a:off x="4007001" y="1967605"/>
            <a:ext cx="1813810" cy="3892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Itt dolgozol!</a:t>
            </a:r>
            <a:endParaRPr lang="hu-HU" dirty="0"/>
          </a:p>
        </p:txBody>
      </p:sp>
      <p:sp>
        <p:nvSpPr>
          <p:cNvPr id="36" name="Átellenes sarkain kerekített téglalap 35"/>
          <p:cNvSpPr/>
          <p:nvPr/>
        </p:nvSpPr>
        <p:spPr>
          <a:xfrm>
            <a:off x="6445770" y="2014955"/>
            <a:ext cx="2582116" cy="5749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kép melyik részével akarsz dolgozni?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83837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2750" y="5042101"/>
            <a:ext cx="3047942" cy="22859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Rétegek?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Mire jók?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235683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Ideiglenes módosítások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Anélkül végezhetünk módosításokat a képen, hogy az alatta lévő dolgokat tönkretennénk.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Adatveszteség elkerülése</a:t>
            </a:r>
            <a:br>
              <a:rPr lang="hu-HU" sz="2400" b="1" dirty="0" smtClean="0"/>
            </a:br>
            <a:r>
              <a:rPr lang="hu-HU" dirty="0" smtClean="0"/>
              <a:t>	Minden egyes „Mentés” vagy „Mentés másként” paranccsal a képből elveszítünk egy keveset (minőségét tekintve). Ha rétegekkel dolgozunk, az információk teljes egészében megmaradnak, így erre nem kerül sor!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Módosítások végzése kizárólag az adott pontokon</a:t>
            </a:r>
            <a:br>
              <a:rPr lang="hu-HU" sz="2400" b="1" dirty="0" smtClean="0"/>
            </a:br>
            <a:r>
              <a:rPr lang="hu-HU" b="1" dirty="0" smtClean="0"/>
              <a:t>	</a:t>
            </a:r>
            <a:r>
              <a:rPr lang="hu-HU" dirty="0" smtClean="0"/>
              <a:t>A rétegek segítségével kiválaszthatjuk, hogy csak az előteret, a hátteret, az alanyokat akarjuk-e szerkeszteni.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Gyorsszerkesztések egyszerre több képen</a:t>
            </a:r>
            <a:br>
              <a:rPr lang="hu-HU" sz="2400" b="1" dirty="0" smtClean="0"/>
            </a:br>
            <a:r>
              <a:rPr lang="hu-HU" dirty="0" smtClean="0"/>
              <a:t>	Ha bizonyos rétegeket átmásolunk egy másik képre, azzal ugyanazokat a szerkesztéseket azon is elvégezzük.</a:t>
            </a:r>
            <a:endParaRPr lang="hu-HU" sz="2400" b="1" dirty="0"/>
          </a:p>
        </p:txBody>
      </p:sp>
      <p:sp>
        <p:nvSpPr>
          <p:cNvPr id="13" name="Egy oldalon lekerekített és levágott sarkú téglalap 12"/>
          <p:cNvSpPr/>
          <p:nvPr/>
        </p:nvSpPr>
        <p:spPr>
          <a:xfrm>
            <a:off x="5048519" y="6511818"/>
            <a:ext cx="2034862" cy="34618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Szóval?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3333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Szóval?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698" y="2933162"/>
            <a:ext cx="3497330" cy="21858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48" y="2942976"/>
            <a:ext cx="3482062" cy="21762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48" y="2942704"/>
            <a:ext cx="3481627" cy="217601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48" y="2942976"/>
            <a:ext cx="3481627" cy="217601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56297" y="2478319"/>
            <a:ext cx="176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Rétegekkel</a:t>
            </a:r>
            <a:endParaRPr lang="hu-HU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15321" y="2478319"/>
            <a:ext cx="2316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Rétegek nélkül</a:t>
            </a:r>
            <a:endParaRPr lang="hu-HU" sz="28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61291" y="2884897"/>
            <a:ext cx="1518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hu-HU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920" y="2945900"/>
            <a:ext cx="3498108" cy="218631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484" y="2933162"/>
            <a:ext cx="3518489" cy="219905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987" y="4270362"/>
            <a:ext cx="1654880" cy="14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27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Csak egymásra helyezett lapok?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Ezen felül…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3" name="Egy sarkán kerekített téglalap 2"/>
          <p:cNvSpPr/>
          <p:nvPr/>
        </p:nvSpPr>
        <p:spPr>
          <a:xfrm>
            <a:off x="0" y="2356834"/>
            <a:ext cx="2163651" cy="42500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u="sng" dirty="0" smtClean="0"/>
              <a:t>Rétegmódok</a:t>
            </a:r>
            <a:endParaRPr lang="hu-HU" sz="2000" u="sng" dirty="0"/>
          </a:p>
        </p:txBody>
      </p:sp>
      <p:sp>
        <p:nvSpPr>
          <p:cNvPr id="7" name="Téglalap 6"/>
          <p:cNvSpPr/>
          <p:nvPr/>
        </p:nvSpPr>
        <p:spPr>
          <a:xfrm>
            <a:off x="0" y="2781837"/>
            <a:ext cx="9144000" cy="515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Megadják, hogy a program milyen módszerrel rajzolja rá az adott réteget az alatta lévőkre.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91" y="3485627"/>
            <a:ext cx="3471572" cy="2169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083" y="3485627"/>
            <a:ext cx="3471572" cy="2169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Átellenes sarkain kerekített téglalap 11"/>
          <p:cNvSpPr/>
          <p:nvPr/>
        </p:nvSpPr>
        <p:spPr>
          <a:xfrm>
            <a:off x="82997" y="5843995"/>
            <a:ext cx="1629893" cy="476518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Különbség?</a:t>
            </a:r>
            <a:endParaRPr lang="hu-HU" sz="2000" dirty="0"/>
          </a:p>
        </p:txBody>
      </p:sp>
      <p:sp>
        <p:nvSpPr>
          <p:cNvPr id="13" name="Egy sarkán kerekített téglalap 12"/>
          <p:cNvSpPr/>
          <p:nvPr/>
        </p:nvSpPr>
        <p:spPr>
          <a:xfrm>
            <a:off x="1712890" y="5843995"/>
            <a:ext cx="6503831" cy="47651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„B” rétegmódja a második képen meg lett változtatva!</a:t>
            </a:r>
            <a:endParaRPr lang="hu-HU" dirty="0"/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6554939" y="3519017"/>
            <a:ext cx="2189408" cy="6439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„rávetítés” rétegmód</a:t>
            </a:r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083" y="3479837"/>
            <a:ext cx="3490100" cy="2181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Egyenes összekötő nyíllal 14"/>
          <p:cNvCxnSpPr/>
          <p:nvPr/>
        </p:nvCxnSpPr>
        <p:spPr>
          <a:xfrm flipH="1">
            <a:off x="5151548" y="3810299"/>
            <a:ext cx="1339403" cy="321972"/>
          </a:xfrm>
          <a:prstGeom prst="straightConnector1">
            <a:avLst/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Átellenes sarkain kerekített téglalap 22"/>
          <p:cNvSpPr/>
          <p:nvPr/>
        </p:nvSpPr>
        <p:spPr>
          <a:xfrm>
            <a:off x="6549133" y="3543273"/>
            <a:ext cx="2189408" cy="6439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„szemcsés kivonás” rétegmód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1424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1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820473" y="203200"/>
            <a:ext cx="620741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Mit hol?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Ezeket hogy?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6607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2"/>
                </a:solidFill>
              </a:rPr>
              <a:t>?</a:t>
            </a:r>
            <a:endParaRPr lang="hu-HU" sz="8000" b="1" dirty="0">
              <a:solidFill>
                <a:schemeClr val="accent2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011" y="2133600"/>
            <a:ext cx="1881017" cy="3803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19" name="Egyenes összekötő nyíllal 18"/>
          <p:cNvCxnSpPr/>
          <p:nvPr/>
        </p:nvCxnSpPr>
        <p:spPr>
          <a:xfrm>
            <a:off x="5821250" y="3416300"/>
            <a:ext cx="174795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Átellenes sarkain levágott téglalap 19"/>
          <p:cNvSpPr/>
          <p:nvPr/>
        </p:nvSpPr>
        <p:spPr>
          <a:xfrm>
            <a:off x="3641587" y="3136900"/>
            <a:ext cx="2095500" cy="558800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Jelöljük ki a megfelelő réteget!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145759" y="31242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1.</a:t>
            </a:r>
            <a:endParaRPr lang="hu-HU" sz="32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010" y="2133601"/>
            <a:ext cx="1881018" cy="3803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26" name="Egyenes összekötő nyíllal 25"/>
          <p:cNvCxnSpPr/>
          <p:nvPr/>
        </p:nvCxnSpPr>
        <p:spPr>
          <a:xfrm flipV="1">
            <a:off x="5447763" y="2755900"/>
            <a:ext cx="1569446" cy="2593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Átellenes sarkain levágott téglalap 26"/>
          <p:cNvSpPr/>
          <p:nvPr/>
        </p:nvSpPr>
        <p:spPr>
          <a:xfrm>
            <a:off x="3089596" y="2476500"/>
            <a:ext cx="2237778" cy="838200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„Mód:” melletti menüből válasszunk rétegmódot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93768" y="24638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2.</a:t>
            </a:r>
            <a:endParaRPr lang="hu-HU" sz="3200" dirty="0"/>
          </a:p>
        </p:txBody>
      </p:sp>
      <p:sp>
        <p:nvSpPr>
          <p:cNvPr id="31" name="Átellenes sarkain levágott téglalap 30"/>
          <p:cNvSpPr/>
          <p:nvPr/>
        </p:nvSpPr>
        <p:spPr>
          <a:xfrm>
            <a:off x="7289800" y="2603500"/>
            <a:ext cx="1422400" cy="3619500"/>
          </a:xfrm>
          <a:prstGeom prst="snip2DiagRect">
            <a:avLst/>
          </a:prstGeom>
          <a:solidFill>
            <a:schemeClr val="accent2">
              <a:alpha val="5882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Átellenes sarkain kerekített téglalap 31"/>
          <p:cNvSpPr/>
          <p:nvPr/>
        </p:nvSpPr>
        <p:spPr>
          <a:xfrm>
            <a:off x="1563360" y="3759199"/>
            <a:ext cx="4838700" cy="63500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Tipp: a kijelölt réteget egy szaggatott sárga-fekete körvonal jelzi!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622694" y="2673296"/>
            <a:ext cx="137178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15000"/>
                    </a:schemeClr>
                  </a:glow>
                </a:effectLst>
              </a:rPr>
              <a:t>Kész!</a:t>
            </a:r>
            <a:endParaRPr lang="hu-HU" sz="4400" dirty="0"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1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841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0" grpId="1" animBg="1"/>
      <p:bldP spid="24" grpId="0"/>
      <p:bldP spid="24" grpId="1"/>
      <p:bldP spid="27" grpId="0" animBg="1"/>
      <p:bldP spid="28" grpId="0"/>
      <p:bldP spid="31" grpId="0" animBg="1"/>
      <p:bldP spid="32" grpId="0" animBg="1"/>
      <p:bldP spid="32" grpId="1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9" y="203201"/>
            <a:ext cx="2153633" cy="2153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704563" y="203200"/>
            <a:ext cx="632332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Na és hogy hozok létre/törlök egy réteget?</a:t>
            </a:r>
            <a:endParaRPr lang="hu-HU" sz="2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20473" y="592429"/>
            <a:ext cx="600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n>
                  <a:solidFill>
                    <a:schemeClr val="accent1"/>
                  </a:solidFill>
                </a:ln>
                <a:effectLst>
                  <a:reflection blurRad="6350" stA="10000" endPos="58000" dir="5400000" sy="-100000" algn="bl" rotWithShape="0"/>
                </a:effectLst>
              </a:rPr>
              <a:t>Műveletek</a:t>
            </a:r>
            <a:endParaRPr lang="hu-HU" sz="8000" dirty="0">
              <a:ln>
                <a:solidFill>
                  <a:schemeClr val="accent1"/>
                </a:solidFill>
              </a:ln>
              <a:effectLst>
                <a:reflection blurRad="6350" stA="10000" endPos="58000" dir="5400000" sy="-100000" algn="bl" rotWithShape="0"/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5822" y="1097846"/>
            <a:ext cx="6607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chemeClr val="accent2"/>
                </a:solidFill>
              </a:rPr>
              <a:t>?</a:t>
            </a:r>
            <a:endParaRPr lang="hu-HU" sz="8000" b="1" dirty="0">
              <a:solidFill>
                <a:schemeClr val="accent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273" y="2305097"/>
            <a:ext cx="2341786" cy="41758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7" name="Átellenes sarkain levágott téglalap 6"/>
          <p:cNvSpPr/>
          <p:nvPr/>
        </p:nvSpPr>
        <p:spPr>
          <a:xfrm>
            <a:off x="6697014" y="6091707"/>
            <a:ext cx="2125014" cy="389229"/>
          </a:xfrm>
          <a:prstGeom prst="snip2DiagRect">
            <a:avLst/>
          </a:prstGeom>
          <a:solidFill>
            <a:srgbClr val="5B9BD5">
              <a:alpha val="7843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087155" y="5151549"/>
            <a:ext cx="1609859" cy="9401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Átellenes sarkain kerekített téglalap 9"/>
          <p:cNvSpPr/>
          <p:nvPr/>
        </p:nvSpPr>
        <p:spPr>
          <a:xfrm>
            <a:off x="1197736" y="4069724"/>
            <a:ext cx="3889420" cy="1081826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 réteg/rétegcsoport, réteg felfelé vagy lefelé mozgatása, réteg kétszerezése, rögzítése, törlése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015" y="2305097"/>
            <a:ext cx="2341786" cy="41758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1" name="Átellenes sarkain levágott téglalap 10"/>
          <p:cNvSpPr/>
          <p:nvPr/>
        </p:nvSpPr>
        <p:spPr>
          <a:xfrm>
            <a:off x="7345180" y="6091707"/>
            <a:ext cx="539646" cy="389229"/>
          </a:xfrm>
          <a:prstGeom prst="snip2DiagRect">
            <a:avLst/>
          </a:prstGeom>
          <a:solidFill>
            <a:srgbClr val="5B9BD5">
              <a:alpha val="7059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5306518" y="3717561"/>
            <a:ext cx="2023672" cy="237414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Átellenes sarkain kerekített téglalap 13"/>
          <p:cNvSpPr/>
          <p:nvPr/>
        </p:nvSpPr>
        <p:spPr>
          <a:xfrm>
            <a:off x="1753849" y="2528114"/>
            <a:ext cx="3552669" cy="1189448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Rétegeket egymás alá vagy fölé helyezhetünk. (Mondjuk ha egy háttérben lévő dolgot az előtérbe akarunk hozni)</a:t>
            </a:r>
            <a:endParaRPr lang="hu-HU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2820473" y="3387777"/>
            <a:ext cx="3876541" cy="49467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Átellenes sarkain kerekített téglalap 17"/>
          <p:cNvSpPr/>
          <p:nvPr/>
        </p:nvSpPr>
        <p:spPr>
          <a:xfrm>
            <a:off x="149902" y="3315929"/>
            <a:ext cx="2554661" cy="1390981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Vagy akár az átlátszatlanságukat is beállíthatjuk (mennyire látható az adott réteg)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74722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869</Words>
  <Application>Microsoft Office PowerPoint</Application>
  <PresentationFormat>Diavetítés a képernyőre (4:3 oldalarány)</PresentationFormat>
  <Paragraphs>138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Rétegek használata GIMP-ben (Gera Imre)</dc:title>
  <dc:creator>Gera Imre</dc:creator>
  <cp:lastModifiedBy>ihasz</cp:lastModifiedBy>
  <cp:revision>64</cp:revision>
  <dcterms:created xsi:type="dcterms:W3CDTF">2013-12-24T15:00:38Z</dcterms:created>
  <dcterms:modified xsi:type="dcterms:W3CDTF">2014-01-14T14:04:59Z</dcterms:modified>
</cp:coreProperties>
</file>