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6" r:id="rId4"/>
    <p:sldId id="258" r:id="rId5"/>
    <p:sldId id="267" r:id="rId6"/>
    <p:sldId id="259" r:id="rId7"/>
    <p:sldId id="263" r:id="rId8"/>
    <p:sldId id="268" r:id="rId9"/>
    <p:sldId id="269" r:id="rId10"/>
    <p:sldId id="270" r:id="rId11"/>
    <p:sldId id="271" r:id="rId12"/>
    <p:sldId id="272" r:id="rId13"/>
    <p:sldId id="273" r:id="rId14"/>
    <p:sldId id="274" r:id="rId15"/>
    <p:sldId id="275" r:id="rId16"/>
    <p:sldId id="276" r:id="rId17"/>
    <p:sldId id="277" r:id="rId18"/>
    <p:sldId id="279" r:id="rId19"/>
    <p:sldId id="278" r:id="rId20"/>
    <p:sldId id="265" r:id="rId2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0" autoAdjust="0"/>
  </p:normalViewPr>
  <p:slideViewPr>
    <p:cSldViewPr>
      <p:cViewPr>
        <p:scale>
          <a:sx n="105" d="100"/>
          <a:sy n="105" d="100"/>
        </p:scale>
        <p:origin x="-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655BF-2347-4E0B-8FA2-974D79649CA0}" type="datetimeFigureOut">
              <a:rPr lang="hu-HU" smtClean="0"/>
              <a:t>2014.01.29.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F61F8-9EDA-4AFF-B59A-814A25BD25BF}" type="slidenum">
              <a:rPr lang="hu-HU" smtClean="0"/>
              <a:t>‹#›</a:t>
            </a:fld>
            <a:endParaRPr lang="hu-HU"/>
          </a:p>
        </p:txBody>
      </p:sp>
    </p:spTree>
    <p:extLst>
      <p:ext uri="{BB962C8B-B14F-4D97-AF65-F5344CB8AC3E}">
        <p14:creationId xmlns:p14="http://schemas.microsoft.com/office/powerpoint/2010/main" val="215378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3AF61F8-9EDA-4AFF-B59A-814A25BD25BF}" type="slidenum">
              <a:rPr lang="hu-HU" smtClean="0"/>
              <a:t>16</a:t>
            </a:fld>
            <a:endParaRPr lang="hu-HU"/>
          </a:p>
        </p:txBody>
      </p:sp>
    </p:spTree>
    <p:extLst>
      <p:ext uri="{BB962C8B-B14F-4D97-AF65-F5344CB8AC3E}">
        <p14:creationId xmlns:p14="http://schemas.microsoft.com/office/powerpoint/2010/main" val="158733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u-HU" smtClean="0"/>
              <a:t>Mintacím szerkesztése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DF4919B-4047-4DB1-8B39-23A42AEBA556}" type="datetimeFigureOut">
              <a:rPr lang="hu-HU" smtClean="0"/>
              <a:t>2014.01.29.</a:t>
            </a:fld>
            <a:endParaRPr lang="hu-H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u-H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50ADBC-3396-4FFB-9E58-A6AB70DCADD4}" type="slidenum">
              <a:rPr lang="hu-HU" smtClean="0"/>
              <a:t>‹#›</a:t>
            </a:fld>
            <a:endParaRPr lang="hu-H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DF4919B-4047-4DB1-8B39-23A42AEBA556}" type="datetimeFigureOut">
              <a:rPr lang="hu-HU" smtClean="0"/>
              <a:t>2014.01.29.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u-HU" smtClean="0"/>
              <a:t>Mintacím szerkesztése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DF4919B-4047-4DB1-8B39-23A42AEBA556}" type="datetimeFigureOut">
              <a:rPr lang="hu-HU" smtClean="0"/>
              <a:t>2014.01.29.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DF4919B-4047-4DB1-8B39-23A42AEBA556}" type="datetimeFigureOut">
              <a:rPr lang="hu-HU" smtClean="0"/>
              <a:t>2014.01.29.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DF4919B-4047-4DB1-8B39-23A42AEBA556}" type="datetimeFigureOut">
              <a:rPr lang="hu-HU" smtClean="0"/>
              <a:t>2014.01.29.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9DF4919B-4047-4DB1-8B39-23A42AEBA556}" type="datetimeFigureOut">
              <a:rPr lang="hu-HU" smtClean="0"/>
              <a:t>2014.01.29.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
        <p:nvSpPr>
          <p:cNvPr id="9" name="Content Placeholder 8"/>
          <p:cNvSpPr>
            <a:spLocks noGrp="1"/>
          </p:cNvSpPr>
          <p:nvPr>
            <p:ph sz="quarter" idx="13"/>
          </p:nvPr>
        </p:nvSpPr>
        <p:spPr>
          <a:xfrm>
            <a:off x="1042416" y="2313432"/>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9DF4919B-4047-4DB1-8B39-23A42AEBA556}" type="datetimeFigureOut">
              <a:rPr lang="hu-HU" smtClean="0"/>
              <a:t>2014.01.29.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9DF4919B-4047-4DB1-8B39-23A42AEBA556}" type="datetimeFigureOut">
              <a:rPr lang="hu-HU" smtClean="0"/>
              <a:t>2014.01.29.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4919B-4047-4DB1-8B39-23A42AEBA556}" type="datetimeFigureOut">
              <a:rPr lang="hu-HU" smtClean="0"/>
              <a:t>2014.01.29.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F4919B-4047-4DB1-8B39-23A42AEBA556}" type="datetimeFigureOut">
              <a:rPr lang="hu-HU" smtClean="0"/>
              <a:t>2014.01.29.</a:t>
            </a:fld>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u-HU" smtClean="0"/>
              <a:t>Mintacím szerkesztése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u-HU" smtClean="0"/>
              <a:t>Mintacím szerkesztése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9DF4919B-4047-4DB1-8B39-23A42AEBA556}" type="datetimeFigureOut">
              <a:rPr lang="hu-HU" smtClean="0"/>
              <a:t>2014.01.29.</a:t>
            </a:fld>
            <a:endParaRPr lang="hu-H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7" name="Slide Number Placeholder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F4919B-4047-4DB1-8B39-23A42AEBA556}" type="datetimeFigureOut">
              <a:rPr lang="hu-HU" smtClean="0"/>
              <a:t>2014.01.29.</a:t>
            </a:fld>
            <a:endParaRPr lang="hu-H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50ADBC-3396-4FFB-9E58-A6AB70DCADD4}"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716016" y="0"/>
            <a:ext cx="3240360" cy="2060848"/>
          </a:xfrm>
        </p:spPr>
        <p:txBody>
          <a:bodyPr>
            <a:normAutofit/>
          </a:bodyPr>
          <a:lstStyle/>
          <a:p>
            <a:r>
              <a:rPr lang="hu-HU" sz="2800" b="1" dirty="0" smtClean="0"/>
              <a:t>Rétegek </a:t>
            </a:r>
            <a:r>
              <a:rPr lang="hu-HU" sz="2800" b="1" dirty="0"/>
              <a:t>használata GIMP képszerkesztő </a:t>
            </a:r>
            <a:r>
              <a:rPr lang="hu-HU" sz="2800" b="1" dirty="0" smtClean="0"/>
              <a:t>programban</a:t>
            </a:r>
            <a:endParaRPr lang="hu-HU" sz="2800" b="1" dirty="0"/>
          </a:p>
        </p:txBody>
      </p:sp>
      <p:sp>
        <p:nvSpPr>
          <p:cNvPr id="3" name="Alcím 2"/>
          <p:cNvSpPr>
            <a:spLocks noGrp="1"/>
          </p:cNvSpPr>
          <p:nvPr>
            <p:ph type="subTitle" idx="1"/>
          </p:nvPr>
        </p:nvSpPr>
        <p:spPr>
          <a:xfrm>
            <a:off x="4572000" y="4437111"/>
            <a:ext cx="3960440" cy="1775037"/>
          </a:xfrm>
        </p:spPr>
        <p:txBody>
          <a:bodyPr>
            <a:normAutofit fontScale="92500" lnSpcReduction="10000"/>
          </a:bodyPr>
          <a:lstStyle/>
          <a:p>
            <a:r>
              <a:rPr lang="hu-HU" sz="2400" b="1" dirty="0" smtClean="0"/>
              <a:t>Név: Forgó Dávid</a:t>
            </a:r>
          </a:p>
          <a:p>
            <a:r>
              <a:rPr lang="hu-HU" sz="2400" dirty="0" smtClean="0"/>
              <a:t>	Tanár: Gál </a:t>
            </a:r>
            <a:r>
              <a:rPr lang="hu-HU" sz="2400" dirty="0" smtClean="0"/>
              <a:t>Tamás</a:t>
            </a:r>
          </a:p>
          <a:p>
            <a:endParaRPr lang="hu-HU" sz="2400" dirty="0"/>
          </a:p>
          <a:p>
            <a:r>
              <a:rPr lang="hu-HU" sz="1600" dirty="0" smtClean="0"/>
              <a:t>Egressy Gábor Két Tanítási Nyelvű </a:t>
            </a:r>
            <a:r>
              <a:rPr lang="hu-HU" sz="1600" dirty="0" err="1" smtClean="0"/>
              <a:t>Szki</a:t>
            </a:r>
            <a:r>
              <a:rPr lang="hu-HU" sz="1600" dirty="0" smtClean="0"/>
              <a:t>.</a:t>
            </a:r>
          </a:p>
          <a:p>
            <a:r>
              <a:rPr lang="hu-HU" sz="1600" dirty="0" smtClean="0"/>
              <a:t>1149, Budapest, Egressy út 71.</a:t>
            </a:r>
            <a:endParaRPr lang="hu-HU" sz="1600" dirty="0" smtClean="0"/>
          </a:p>
          <a:p>
            <a:endParaRPr lang="hu-HU" sz="2400" dirty="0"/>
          </a:p>
          <a:p>
            <a:endParaRPr lang="hu-HU" sz="2400" dirty="0" smtClean="0"/>
          </a:p>
        </p:txBody>
      </p:sp>
      <p:pic>
        <p:nvPicPr>
          <p:cNvPr id="1026" name="Picture 2" descr="C:\Documents and Settings\Tanulo\Asztal\fejlec.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000"/>
                    </a14:imgEffect>
                    <a14:imgEffect>
                      <a14:colorTemperature colorTemp="11500"/>
                    </a14:imgEffect>
                    <a14:imgEffect>
                      <a14:saturation sat="370000"/>
                    </a14:imgEffect>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83568" y="5566298"/>
            <a:ext cx="3177588" cy="129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43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
        <p:nvSpPr>
          <p:cNvPr id="7" name="Tartalom helye 2"/>
          <p:cNvSpPr txBox="1">
            <a:spLocks/>
          </p:cNvSpPr>
          <p:nvPr/>
        </p:nvSpPr>
        <p:spPr>
          <a:xfrm>
            <a:off x="1124981" y="1124744"/>
            <a:ext cx="6777317" cy="295232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endParaRPr lang="hu-HU" dirty="0"/>
          </a:p>
        </p:txBody>
      </p:sp>
      <p:pic>
        <p:nvPicPr>
          <p:cNvPr id="1026" name="Picture 2" descr="C:\Documents and Settings\Tanulo\Asztal\ant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176" y="3284984"/>
            <a:ext cx="2524125" cy="2535238"/>
          </a:xfrm>
          <a:prstGeom prst="rect">
            <a:avLst/>
          </a:prstGeom>
          <a:noFill/>
          <a:extLst>
            <a:ext uri="{909E8E84-426E-40DD-AFC4-6F175D3DCCD1}">
              <a14:hiddenFill xmlns:a14="http://schemas.microsoft.com/office/drawing/2010/main">
                <a:solidFill>
                  <a:srgbClr val="FFFFFF"/>
                </a:solidFill>
              </a14:hiddenFill>
            </a:ext>
          </a:extLst>
        </p:spPr>
      </p:pic>
      <p:sp>
        <p:nvSpPr>
          <p:cNvPr id="9" name="Tartalom helye 2"/>
          <p:cNvSpPr>
            <a:spLocks noGrp="1"/>
          </p:cNvSpPr>
          <p:nvPr>
            <p:ph idx="1"/>
          </p:nvPr>
        </p:nvSpPr>
        <p:spPr>
          <a:xfrm>
            <a:off x="1277381" y="1277144"/>
            <a:ext cx="6777317" cy="2952328"/>
          </a:xfrm>
        </p:spPr>
        <p:txBody>
          <a:bodyPr>
            <a:normAutofit/>
          </a:bodyPr>
          <a:lstStyle/>
          <a:p>
            <a:pPr algn="just"/>
            <a:r>
              <a:rPr lang="hu-HU" dirty="0" smtClean="0"/>
              <a:t>A kijelöléssel egy kép részt tudunk akár az egyik rétegről a másikra helyezni, de akár szerkeszteni is tudjuk anélkül, hogy a körülötte elhelyezkedő tartalmat befolyásolnánk.</a:t>
            </a:r>
            <a:endParaRPr lang="hu-HU" dirty="0"/>
          </a:p>
        </p:txBody>
      </p:sp>
    </p:spTree>
    <p:extLst>
      <p:ext uri="{BB962C8B-B14F-4D97-AF65-F5344CB8AC3E}">
        <p14:creationId xmlns:p14="http://schemas.microsoft.com/office/powerpoint/2010/main" val="2909646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2050" name="Picture 2" descr="C:\Documents and Settings\Tanulo\Asztal\new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708920"/>
            <a:ext cx="2175470" cy="3557164"/>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p:cNvSpPr>
            <a:spLocks noGrp="1"/>
          </p:cNvSpPr>
          <p:nvPr>
            <p:ph idx="1"/>
          </p:nvPr>
        </p:nvSpPr>
        <p:spPr>
          <a:xfrm>
            <a:off x="1124981" y="1124744"/>
            <a:ext cx="6615371" cy="1944216"/>
          </a:xfrm>
        </p:spPr>
        <p:txBody>
          <a:bodyPr>
            <a:normAutofit fontScale="92500" lnSpcReduction="20000"/>
          </a:bodyPr>
          <a:lstStyle/>
          <a:p>
            <a:pPr algn="just"/>
            <a:r>
              <a:rPr lang="hu-HU" dirty="0" smtClean="0"/>
              <a:t>Rétegenként megszabható annak mérete.</a:t>
            </a:r>
          </a:p>
          <a:p>
            <a:pPr algn="just"/>
            <a:r>
              <a:rPr lang="hu-HU" dirty="0" smtClean="0"/>
              <a:t>Célszerű a kis simításokat akkorára szabni, mint amekkora elég neki, mert sok esetben okozhat fejtörést a számítógépnek egy-egy kép megnyitásakor ha ezt nem fésüljük össze munkánk végeztével.</a:t>
            </a:r>
          </a:p>
        </p:txBody>
      </p:sp>
      <p:sp>
        <p:nvSpPr>
          <p:cNvPr id="5" name="Téglalap 4"/>
          <p:cNvSpPr/>
          <p:nvPr/>
        </p:nvSpPr>
        <p:spPr>
          <a:xfrm>
            <a:off x="1475656" y="3645024"/>
            <a:ext cx="374441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1979712" y="4282287"/>
            <a:ext cx="2066167" cy="136518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1635831" y="3717032"/>
            <a:ext cx="1512168" cy="113051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216347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3074" name="Picture 2" descr="C:\Documents and Settings\Tanulo\Asztal\new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068960"/>
            <a:ext cx="2440550"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p:cNvSpPr>
            <a:spLocks noGrp="1"/>
          </p:cNvSpPr>
          <p:nvPr>
            <p:ph idx="1"/>
          </p:nvPr>
        </p:nvSpPr>
        <p:spPr>
          <a:xfrm>
            <a:off x="1043608" y="1124744"/>
            <a:ext cx="6777317" cy="1800200"/>
          </a:xfrm>
        </p:spPr>
        <p:txBody>
          <a:bodyPr>
            <a:normAutofit/>
          </a:bodyPr>
          <a:lstStyle/>
          <a:p>
            <a:pPr algn="just"/>
            <a:r>
              <a:rPr lang="hu-HU" dirty="0" smtClean="0"/>
              <a:t>Lehetőségünk van szabvány méreteket is létrehozni ilyenkor, de akár egy külön menüpontban, saját méretet is megadhatunk igényeinknek megfelelően.</a:t>
            </a:r>
            <a:endParaRPr lang="hu-HU" dirty="0"/>
          </a:p>
        </p:txBody>
      </p:sp>
      <p:sp>
        <p:nvSpPr>
          <p:cNvPr id="7" name="Tartalom helye 2"/>
          <p:cNvSpPr txBox="1">
            <a:spLocks/>
          </p:cNvSpPr>
          <p:nvPr/>
        </p:nvSpPr>
        <p:spPr>
          <a:xfrm>
            <a:off x="1043608" y="3086573"/>
            <a:ext cx="4680520" cy="2879645"/>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hu-HU" dirty="0" smtClean="0"/>
              <a:t>Szélességre és magasságra osztja a képet, és megadhatjuk akár pixelben akár cm-ben is ezt az értéket.</a:t>
            </a:r>
          </a:p>
          <a:p>
            <a:pPr algn="just"/>
            <a:r>
              <a:rPr lang="hu-HU" dirty="0" smtClean="0"/>
              <a:t>Továbbá lehet átlátszó háttérrel is kérni, ha a legalsó réteg fölé szeretnék helyezni.</a:t>
            </a:r>
            <a:endParaRPr lang="hu-HU" dirty="0"/>
          </a:p>
        </p:txBody>
      </p:sp>
    </p:spTree>
    <p:extLst>
      <p:ext uri="{BB962C8B-B14F-4D97-AF65-F5344CB8AC3E}">
        <p14:creationId xmlns:p14="http://schemas.microsoft.com/office/powerpoint/2010/main" val="105410128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4098" name="Picture 2" descr="C:\Documents and Settings\Tanulo\Asztal\pri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852936"/>
            <a:ext cx="3727624" cy="3546246"/>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p:cNvSpPr>
            <a:spLocks noGrp="1"/>
          </p:cNvSpPr>
          <p:nvPr>
            <p:ph idx="1"/>
          </p:nvPr>
        </p:nvSpPr>
        <p:spPr>
          <a:xfrm>
            <a:off x="755694" y="908720"/>
            <a:ext cx="6552728" cy="2952328"/>
          </a:xfrm>
        </p:spPr>
        <p:txBody>
          <a:bodyPr>
            <a:normAutofit/>
          </a:bodyPr>
          <a:lstStyle/>
          <a:p>
            <a:pPr algn="just"/>
            <a:r>
              <a:rPr lang="hu-HU" dirty="0" smtClean="0"/>
              <a:t>Sajnos az általunk elkészített munkákat nem lehet rétegekkel együtt kinyomtatni, de szerencsére a program elég okos ahhoz, hogy a rétegeket összefűzze egy réteggé és úgy nyomtassa ki nekünk.</a:t>
            </a:r>
            <a:endParaRPr lang="hu-HU" dirty="0"/>
          </a:p>
        </p:txBody>
      </p:sp>
    </p:spTree>
    <p:extLst>
      <p:ext uri="{BB962C8B-B14F-4D97-AF65-F5344CB8AC3E}">
        <p14:creationId xmlns:p14="http://schemas.microsoft.com/office/powerpoint/2010/main" val="2518296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ppt_x"/>
                                          </p:val>
                                        </p:tav>
                                        <p:tav tm="100000">
                                          <p:val>
                                            <p:strVal val="#ppt_x"/>
                                          </p:val>
                                        </p:tav>
                                      </p:tavLst>
                                    </p:anim>
                                    <p:anim calcmode="lin" valueType="num">
                                      <p:cBhvr additive="base">
                                        <p:cTn id="1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5122" name="Picture 2" descr="C:\Documents and Settings\Tanulo\Asztal\guid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3801997" cy="2838946"/>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2"/>
          <p:cNvSpPr>
            <a:spLocks noGrp="1"/>
          </p:cNvSpPr>
          <p:nvPr>
            <p:ph idx="1"/>
          </p:nvPr>
        </p:nvSpPr>
        <p:spPr>
          <a:xfrm>
            <a:off x="1124981" y="1124744"/>
            <a:ext cx="6777317" cy="2952328"/>
          </a:xfrm>
        </p:spPr>
        <p:txBody>
          <a:bodyPr>
            <a:normAutofit/>
          </a:bodyPr>
          <a:lstStyle/>
          <a:p>
            <a:pPr algn="just"/>
            <a:r>
              <a:rPr lang="hu-HU" dirty="0" smtClean="0"/>
              <a:t>A program lehetősséget ad segédvonalak használatára is, amivel egyes rétegeinken könnyen tudunk munkálatokat végezni, akár kijelölésben, akár rajzolásban / színezésben lesz rá szükségünk.</a:t>
            </a:r>
            <a:endParaRPr lang="hu-HU" dirty="0"/>
          </a:p>
        </p:txBody>
      </p:sp>
    </p:spTree>
    <p:extLst>
      <p:ext uri="{BB962C8B-B14F-4D97-AF65-F5344CB8AC3E}">
        <p14:creationId xmlns:p14="http://schemas.microsoft.com/office/powerpoint/2010/main" val="2948429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additive="base">
                                        <p:cTn id="18" dur="500" fill="hold"/>
                                        <p:tgtEl>
                                          <p:spTgt spid="5122"/>
                                        </p:tgtEl>
                                        <p:attrNameLst>
                                          <p:attrName>ppt_x</p:attrName>
                                        </p:attrNameLst>
                                      </p:cBhvr>
                                      <p:tavLst>
                                        <p:tav tm="0">
                                          <p:val>
                                            <p:strVal val="#ppt_x"/>
                                          </p:val>
                                        </p:tav>
                                        <p:tav tm="100000">
                                          <p:val>
                                            <p:strVal val="#ppt_x"/>
                                          </p:val>
                                        </p:tav>
                                      </p:tavLst>
                                    </p:anim>
                                    <p:anim calcmode="lin" valueType="num">
                                      <p:cBhvr additive="base">
                                        <p:cTn id="1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6147" name="Picture 3" descr="C:\Documents and Settings\Tanulo\Asztal\sprayo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19"/>
            <a:ext cx="3217863" cy="5510213"/>
          </a:xfrm>
          <a:prstGeom prst="rect">
            <a:avLst/>
          </a:prstGeom>
          <a:noFill/>
          <a:extLst>
            <a:ext uri="{909E8E84-426E-40DD-AFC4-6F175D3DCCD1}">
              <a14:hiddenFill xmlns:a14="http://schemas.microsoft.com/office/drawing/2010/main">
                <a:solidFill>
                  <a:srgbClr val="FFFFFF"/>
                </a:solidFill>
              </a14:hiddenFill>
            </a:ext>
          </a:extLst>
        </p:spPr>
      </p:pic>
      <p:sp>
        <p:nvSpPr>
          <p:cNvPr id="7" name="Tartalom helye 2"/>
          <p:cNvSpPr txBox="1">
            <a:spLocks/>
          </p:cNvSpPr>
          <p:nvPr/>
        </p:nvSpPr>
        <p:spPr>
          <a:xfrm>
            <a:off x="1115616" y="1124744"/>
            <a:ext cx="3384376" cy="3024336"/>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hu-HU" dirty="0" smtClean="0"/>
              <a:t>Festékszóróval, akár könnyen tudunk árnyékokat adni egy lentebbi rétegen vagy akár olyan dolgokat lefesteni amihez a ceruza már nem elég vagy éppen túl sok ideig tartana vele.</a:t>
            </a:r>
          </a:p>
          <a:p>
            <a:pPr algn="just"/>
            <a:r>
              <a:rPr lang="hu-HU" dirty="0" smtClean="0"/>
              <a:t>Továbbá az átlátszósággal kísérletezve  a távoli tárgyakat is szerkeszteni tudjuk.</a:t>
            </a:r>
            <a:endParaRPr lang="hu-HU" dirty="0"/>
          </a:p>
        </p:txBody>
      </p:sp>
    </p:spTree>
    <p:extLst>
      <p:ext uri="{BB962C8B-B14F-4D97-AF65-F5344CB8AC3E}">
        <p14:creationId xmlns:p14="http://schemas.microsoft.com/office/powerpoint/2010/main" val="248473468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additive="base">
                                        <p:cTn id="23" dur="500" fill="hold"/>
                                        <p:tgtEl>
                                          <p:spTgt spid="6147"/>
                                        </p:tgtEl>
                                        <p:attrNameLst>
                                          <p:attrName>ppt_x</p:attrName>
                                        </p:attrNameLst>
                                      </p:cBhvr>
                                      <p:tavLst>
                                        <p:tav tm="0">
                                          <p:val>
                                            <p:strVal val="#ppt_x"/>
                                          </p:val>
                                        </p:tav>
                                        <p:tav tm="100000">
                                          <p:val>
                                            <p:strVal val="#ppt_x"/>
                                          </p:val>
                                        </p:tav>
                                      </p:tavLst>
                                    </p:anim>
                                    <p:anim calcmode="lin" valueType="num">
                                      <p:cBhvr additive="base">
                                        <p:cTn id="2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7170" name="Picture 2" descr="C:\Documents and Settings\Tanulo\Asztal\eraserop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859" y="1858749"/>
            <a:ext cx="3217862" cy="3389313"/>
          </a:xfrm>
          <a:prstGeom prst="rect">
            <a:avLst/>
          </a:prstGeom>
          <a:noFill/>
          <a:extLst>
            <a:ext uri="{909E8E84-426E-40DD-AFC4-6F175D3DCCD1}">
              <a14:hiddenFill xmlns:a14="http://schemas.microsoft.com/office/drawing/2010/main">
                <a:solidFill>
                  <a:srgbClr val="FFFFFF"/>
                </a:solidFill>
              </a14:hiddenFill>
            </a:ext>
          </a:extLst>
        </p:spPr>
      </p:pic>
      <p:sp>
        <p:nvSpPr>
          <p:cNvPr id="5" name="Tartalom helye 2"/>
          <p:cNvSpPr txBox="1">
            <a:spLocks/>
          </p:cNvSpPr>
          <p:nvPr/>
        </p:nvSpPr>
        <p:spPr>
          <a:xfrm>
            <a:off x="971600" y="2027312"/>
            <a:ext cx="3384376" cy="3024336"/>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hu-HU" dirty="0" smtClean="0"/>
              <a:t>A radír beállításaival, megadhatjuk, hogy mekkora méretben szeretnénk radírozni. További lehetőség ként azt is megadhatjuk, hogy üres háttérig töröljön vagy csak az adott rétegig, ez főként akkor fontos, ha átlátszó hátteret szeretnénk, mondjuk egy tűznek.</a:t>
            </a:r>
            <a:endParaRPr lang="hu-HU" dirty="0"/>
          </a:p>
        </p:txBody>
      </p:sp>
    </p:spTree>
    <p:extLst>
      <p:ext uri="{BB962C8B-B14F-4D97-AF65-F5344CB8AC3E}">
        <p14:creationId xmlns:p14="http://schemas.microsoft.com/office/powerpoint/2010/main" val="32580653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7170"/>
                                        </p:tgtEl>
                                        <p:attrNameLst>
                                          <p:attrName>style.visibility</p:attrName>
                                        </p:attrNameLst>
                                      </p:cBhvr>
                                      <p:to>
                                        <p:strVal val="visible"/>
                                      </p:to>
                                    </p:set>
                                    <p:anim calcmode="lin" valueType="num">
                                      <p:cBhvr additive="base">
                                        <p:cTn id="18" dur="500" fill="hold"/>
                                        <p:tgtEl>
                                          <p:spTgt spid="7170"/>
                                        </p:tgtEl>
                                        <p:attrNameLst>
                                          <p:attrName>ppt_x</p:attrName>
                                        </p:attrNameLst>
                                      </p:cBhvr>
                                      <p:tavLst>
                                        <p:tav tm="0">
                                          <p:val>
                                            <p:strVal val="#ppt_x"/>
                                          </p:val>
                                        </p:tav>
                                        <p:tav tm="100000">
                                          <p:val>
                                            <p:strVal val="#ppt_x"/>
                                          </p:val>
                                        </p:tav>
                                      </p:tavLst>
                                    </p:anim>
                                    <p:anim calcmode="lin" valueType="num">
                                      <p:cBhvr additive="base">
                                        <p:cTn id="1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
        <p:nvSpPr>
          <p:cNvPr id="5" name="Tartalom helye 2"/>
          <p:cNvSpPr txBox="1">
            <a:spLocks/>
          </p:cNvSpPr>
          <p:nvPr/>
        </p:nvSpPr>
        <p:spPr>
          <a:xfrm>
            <a:off x="5364088" y="2376117"/>
            <a:ext cx="3240360" cy="3024336"/>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hu-HU" dirty="0" smtClean="0"/>
              <a:t>Ezen a képen jól láthatjuk, ha egy képnek nincs háttere, tehát ha egy másik rétegben mögé teszünk egy másik ábrát, akkor mind a két kép látszani fog. </a:t>
            </a:r>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48742"/>
            <a:ext cx="4900741" cy="367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67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
        <p:nvSpPr>
          <p:cNvPr id="3" name="Tartalom helye 2"/>
          <p:cNvSpPr>
            <a:spLocks noGrp="1"/>
          </p:cNvSpPr>
          <p:nvPr>
            <p:ph idx="1"/>
          </p:nvPr>
        </p:nvSpPr>
        <p:spPr>
          <a:xfrm>
            <a:off x="1043608" y="1124744"/>
            <a:ext cx="6777317" cy="1800200"/>
          </a:xfrm>
        </p:spPr>
        <p:txBody>
          <a:bodyPr>
            <a:normAutofit fontScale="70000" lnSpcReduction="20000"/>
          </a:bodyPr>
          <a:lstStyle/>
          <a:p>
            <a:pPr algn="just"/>
            <a:r>
              <a:rPr lang="hu-HU" dirty="0" smtClean="0"/>
              <a:t>A megnövekedett rétegek, komoly teljesítménybeli problémát képesek okozni, akár munkánk minőségén is változtathat milyen konfigurációval is dolgozunk. </a:t>
            </a:r>
            <a:r>
              <a:rPr lang="hu-HU" dirty="0" smtClean="0"/>
              <a:t>Nagy méretes képek esetén a több RAM előnyt tud jelenteni munkánk előre haladásában, hiszen ha ebből nem bővelkedünk, percekkel több időbe telik, egy-egy kép mozgatása. A jól megválasztott munkagép a gördülékeny munka előfeltétele.</a:t>
            </a:r>
            <a:endParaRPr lang="hu-HU" dirty="0"/>
          </a:p>
        </p:txBody>
      </p:sp>
      <p:pic>
        <p:nvPicPr>
          <p:cNvPr id="3074" name="Picture 2" descr="C:\Documents and Settings\Tanulo\Asztal\ComputerRAM-main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97581"/>
            <a:ext cx="475252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453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2050" name="Picture 2" descr="C:\Documents and Settings\Tanulo\Asztal\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628800"/>
            <a:ext cx="4672127" cy="3499586"/>
          </a:xfrm>
          <a:prstGeom prst="rect">
            <a:avLst/>
          </a:prstGeom>
          <a:noFill/>
          <a:extLst>
            <a:ext uri="{909E8E84-426E-40DD-AFC4-6F175D3DCCD1}">
              <a14:hiddenFill xmlns:a14="http://schemas.microsoft.com/office/drawing/2010/main">
                <a:solidFill>
                  <a:srgbClr val="FFFFFF"/>
                </a:solidFill>
              </a14:hiddenFill>
            </a:ext>
          </a:extLst>
        </p:spPr>
      </p:pic>
      <p:sp>
        <p:nvSpPr>
          <p:cNvPr id="5" name="Tartalom helye 2"/>
          <p:cNvSpPr txBox="1">
            <a:spLocks/>
          </p:cNvSpPr>
          <p:nvPr/>
        </p:nvSpPr>
        <p:spPr>
          <a:xfrm>
            <a:off x="611560" y="2204864"/>
            <a:ext cx="2952328" cy="3096344"/>
          </a:xfrm>
          <a:prstGeom prst="rect">
            <a:avLst/>
          </a:prstGeom>
        </p:spPr>
        <p:txBody>
          <a:bodyPr vert="horz" lIns="91440" tIns="45720" rIns="91440" bIns="45720" rtlCol="0">
            <a:normAutofit fontScale="6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hu-HU" dirty="0" smtClean="0"/>
              <a:t>Ugyan a </a:t>
            </a:r>
            <a:r>
              <a:rPr lang="hu-HU" dirty="0" err="1" smtClean="0"/>
              <a:t>Gimp</a:t>
            </a:r>
            <a:r>
              <a:rPr lang="hu-HU" dirty="0" smtClean="0"/>
              <a:t> igen jól optimalizált szerkesztő és magán személyként, elég sok projektre elegendő amit benne készítünk, annak ellenére, hogy ingyenes!</a:t>
            </a:r>
          </a:p>
          <a:p>
            <a:pPr algn="just"/>
            <a:r>
              <a:rPr lang="hu-HU" dirty="0" smtClean="0"/>
              <a:t>De vigyázzunk a szerzői jogokra, mert amit nem mi készítettünk, annak komoly jogi következménye is lehet, egy-egy általunk készített munka után.</a:t>
            </a:r>
            <a:endParaRPr lang="hu-HU" dirty="0"/>
          </a:p>
        </p:txBody>
      </p:sp>
    </p:spTree>
    <p:extLst>
      <p:ext uri="{BB962C8B-B14F-4D97-AF65-F5344CB8AC3E}">
        <p14:creationId xmlns:p14="http://schemas.microsoft.com/office/powerpoint/2010/main" val="36068534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76056" y="-32976"/>
            <a:ext cx="2232366" cy="673144"/>
          </a:xfrm>
        </p:spPr>
        <p:txBody>
          <a:bodyPr>
            <a:normAutofit fontScale="90000"/>
          </a:bodyPr>
          <a:lstStyle/>
          <a:p>
            <a:r>
              <a:rPr lang="hu-HU" b="1" dirty="0" smtClean="0"/>
              <a:t>Rétegek</a:t>
            </a:r>
            <a:endParaRPr lang="hu-HU" dirty="0"/>
          </a:p>
        </p:txBody>
      </p:sp>
      <p:sp>
        <p:nvSpPr>
          <p:cNvPr id="3" name="Tartalom helye 2"/>
          <p:cNvSpPr>
            <a:spLocks noGrp="1"/>
          </p:cNvSpPr>
          <p:nvPr>
            <p:ph idx="1"/>
          </p:nvPr>
        </p:nvSpPr>
        <p:spPr>
          <a:xfrm>
            <a:off x="611560" y="980728"/>
            <a:ext cx="7632848" cy="2160240"/>
          </a:xfrm>
        </p:spPr>
        <p:txBody>
          <a:bodyPr>
            <a:normAutofit/>
          </a:bodyPr>
          <a:lstStyle/>
          <a:p>
            <a:pPr algn="just"/>
            <a:r>
              <a:rPr lang="hu-HU" dirty="0" smtClean="0"/>
              <a:t>A rétegek egy igen hasznos összetevője a képszerkesztő programoknak. Sok esetben bizonyul hasznosnak de első sorban nézzük inkább meg hogyan is tudjuk személyre szabni őket.</a:t>
            </a:r>
            <a:endParaRPr lang="hu-HU" dirty="0"/>
          </a:p>
        </p:txBody>
      </p:sp>
      <p:pic>
        <p:nvPicPr>
          <p:cNvPr id="4" name="Picture 2" descr="C:\Documents and Settings\Tanulo\Asztal\ujret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708920"/>
            <a:ext cx="341363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008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227" fill="hold">
                                          <p:stCondLst>
                                            <p:cond delay="0"/>
                                          </p:stCondLst>
                                        </p:cTn>
                                        <p:tgtEl>
                                          <p:spTgt spid="2"/>
                                        </p:tgtEl>
                                        <p:attrNameLst>
                                          <p:attrName>style.rotation</p:attrName>
                                        </p:attrNameLst>
                                      </p:cBhvr>
                                      <p:to>
                                        <p:strVal val="-45.0"/>
                                      </p:to>
                                    </p:set>
                                    <p:anim calcmode="lin" valueType="num">
                                      <p:cBhvr>
                                        <p:cTn id="16"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259632" y="1556792"/>
            <a:ext cx="6630341" cy="1938992"/>
          </a:xfrm>
          <a:prstGeom prst="rect">
            <a:avLst/>
          </a:prstGeom>
          <a:noFill/>
        </p:spPr>
        <p:txBody>
          <a:bodyPr wrap="none" rtlCol="0">
            <a:spAutoFit/>
          </a:bodyPr>
          <a:lstStyle/>
          <a:p>
            <a:r>
              <a:rPr lang="hu-HU" sz="6000" dirty="0" smtClean="0"/>
              <a:t>Köszönöm a</a:t>
            </a:r>
          </a:p>
          <a:p>
            <a:r>
              <a:rPr lang="hu-HU" sz="6000" dirty="0"/>
              <a:t>	</a:t>
            </a:r>
            <a:r>
              <a:rPr lang="hu-HU" sz="6000" dirty="0" smtClean="0"/>
              <a:t>		 figyelmet</a:t>
            </a:r>
            <a:endParaRPr lang="hu-HU" sz="6000" dirty="0"/>
          </a:p>
        </p:txBody>
      </p:sp>
      <p:sp>
        <p:nvSpPr>
          <p:cNvPr id="6" name="Cím 1"/>
          <p:cNvSpPr>
            <a:spLocks noGrp="1"/>
          </p:cNvSpPr>
          <p:nvPr>
            <p:ph type="title"/>
          </p:nvPr>
        </p:nvSpPr>
        <p:spPr>
          <a:xfrm>
            <a:off x="5148064" y="0"/>
            <a:ext cx="2232366" cy="673144"/>
          </a:xfrm>
        </p:spPr>
        <p:txBody>
          <a:bodyPr>
            <a:normAutofit fontScale="90000"/>
          </a:bodyPr>
          <a:lstStyle/>
          <a:p>
            <a:r>
              <a:rPr lang="hu-HU" b="1" dirty="0" err="1" smtClean="0"/>
              <a:t>kegetéR</a:t>
            </a:r>
            <a:endParaRPr lang="hu-HU" dirty="0"/>
          </a:p>
        </p:txBody>
      </p:sp>
      <p:sp>
        <p:nvSpPr>
          <p:cNvPr id="2" name="Téglalap 1"/>
          <p:cNvSpPr/>
          <p:nvPr/>
        </p:nvSpPr>
        <p:spPr>
          <a:xfrm>
            <a:off x="4550399" y="5990196"/>
            <a:ext cx="3291286" cy="369332"/>
          </a:xfrm>
          <a:prstGeom prst="rect">
            <a:avLst/>
          </a:prstGeom>
        </p:spPr>
        <p:txBody>
          <a:bodyPr wrap="none">
            <a:spAutoFit/>
          </a:bodyPr>
          <a:lstStyle/>
          <a:p>
            <a:r>
              <a:rPr lang="hu-HU" dirty="0"/>
              <a:t>http://primandras.hu/gimp/</a:t>
            </a:r>
          </a:p>
        </p:txBody>
      </p:sp>
      <p:sp>
        <p:nvSpPr>
          <p:cNvPr id="3" name="Téglalap 2"/>
          <p:cNvSpPr/>
          <p:nvPr/>
        </p:nvSpPr>
        <p:spPr>
          <a:xfrm>
            <a:off x="3491880" y="4838957"/>
            <a:ext cx="4572000" cy="646331"/>
          </a:xfrm>
          <a:prstGeom prst="rect">
            <a:avLst/>
          </a:prstGeom>
        </p:spPr>
        <p:txBody>
          <a:bodyPr>
            <a:spAutoFit/>
          </a:bodyPr>
          <a:lstStyle/>
          <a:p>
            <a:r>
              <a:rPr lang="hu-HU" dirty="0"/>
              <a:t>http://primandras.hu/gimp/2.4/retegek.html</a:t>
            </a:r>
          </a:p>
        </p:txBody>
      </p:sp>
      <p:sp>
        <p:nvSpPr>
          <p:cNvPr id="5" name="Téglalap 4"/>
          <p:cNvSpPr/>
          <p:nvPr/>
        </p:nvSpPr>
        <p:spPr>
          <a:xfrm>
            <a:off x="1463734" y="4489125"/>
            <a:ext cx="4572000" cy="646331"/>
          </a:xfrm>
          <a:prstGeom prst="rect">
            <a:avLst/>
          </a:prstGeom>
        </p:spPr>
        <p:txBody>
          <a:bodyPr>
            <a:spAutoFit/>
          </a:bodyPr>
          <a:lstStyle/>
          <a:p>
            <a:r>
              <a:rPr lang="hu-HU" dirty="0"/>
              <a:t>http://primandras.hu/gimp/2.4/gimp_tourist.html</a:t>
            </a:r>
          </a:p>
        </p:txBody>
      </p:sp>
      <p:sp>
        <p:nvSpPr>
          <p:cNvPr id="7" name="Szövegdoboz 6"/>
          <p:cNvSpPr txBox="1"/>
          <p:nvPr/>
        </p:nvSpPr>
        <p:spPr>
          <a:xfrm>
            <a:off x="1259632" y="3861048"/>
            <a:ext cx="1752403" cy="523220"/>
          </a:xfrm>
          <a:prstGeom prst="rect">
            <a:avLst/>
          </a:prstGeom>
          <a:noFill/>
        </p:spPr>
        <p:txBody>
          <a:bodyPr wrap="none" rtlCol="0">
            <a:spAutoFit/>
          </a:bodyPr>
          <a:lstStyle/>
          <a:p>
            <a:r>
              <a:rPr lang="hu-HU" sz="2800" b="1" u="sng" dirty="0" smtClean="0"/>
              <a:t>Források:</a:t>
            </a:r>
            <a:endParaRPr lang="hu-HU" sz="2800" b="1" u="sng" dirty="0"/>
          </a:p>
        </p:txBody>
      </p:sp>
      <p:sp>
        <p:nvSpPr>
          <p:cNvPr id="8" name="Téglalap 7"/>
          <p:cNvSpPr/>
          <p:nvPr/>
        </p:nvSpPr>
        <p:spPr>
          <a:xfrm>
            <a:off x="726035" y="5436198"/>
            <a:ext cx="4572000" cy="923330"/>
          </a:xfrm>
          <a:prstGeom prst="rect">
            <a:avLst/>
          </a:prstGeom>
        </p:spPr>
        <p:txBody>
          <a:bodyPr>
            <a:spAutoFit/>
          </a:bodyPr>
          <a:lstStyle/>
          <a:p>
            <a:r>
              <a:rPr lang="hu-HU" dirty="0"/>
              <a:t>http://</a:t>
            </a:r>
            <a:r>
              <a:rPr lang="hu-HU" dirty="0" smtClean="0"/>
              <a:t>techsdiary.com/wp-content/uploads/2013/11/ComputerRAM-main_Full.jpg</a:t>
            </a:r>
            <a:endParaRPr lang="hu-HU" dirty="0"/>
          </a:p>
        </p:txBody>
      </p:sp>
    </p:spTree>
    <p:extLst>
      <p:ext uri="{BB962C8B-B14F-4D97-AF65-F5344CB8AC3E}">
        <p14:creationId xmlns:p14="http://schemas.microsoft.com/office/powerpoint/2010/main" val="1009096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8" presetClass="entr" presetSubtype="0" accel="50000" fill="hold" grpId="0" nodeType="withEffect">
                                  <p:stCondLst>
                                    <p:cond delay="1000"/>
                                  </p:stCondLst>
                                  <p:iterate type="lt">
                                    <p:tmPct val="50000"/>
                                  </p:iterate>
                                  <p:childTnLst>
                                    <p:set>
                                      <p:cBhvr>
                                        <p:cTn id="9" dur="1" fill="hold">
                                          <p:stCondLst>
                                            <p:cond delay="0"/>
                                          </p:stCondLst>
                                        </p:cTn>
                                        <p:tgtEl>
                                          <p:spTgt spid="6"/>
                                        </p:tgtEl>
                                        <p:attrNameLst>
                                          <p:attrName>style.visibility</p:attrName>
                                        </p:attrNameLst>
                                      </p:cBhvr>
                                      <p:to>
                                        <p:strVal val="visible"/>
                                      </p:to>
                                    </p:set>
                                    <p:set>
                                      <p:cBhvr>
                                        <p:cTn id="10" dur="455" fill="hold">
                                          <p:stCondLst>
                                            <p:cond delay="0"/>
                                          </p:stCondLst>
                                        </p:cTn>
                                        <p:tgtEl>
                                          <p:spTgt spid="6"/>
                                        </p:tgtEl>
                                        <p:attrNameLst>
                                          <p:attrName>style.rotation</p:attrName>
                                        </p:attrNameLst>
                                      </p:cBhvr>
                                      <p:to>
                                        <p:strVal val="-45.0"/>
                                      </p:to>
                                    </p:set>
                                    <p:anim calcmode="lin" valueType="num">
                                      <p:cBhvr>
                                        <p:cTn id="11"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3"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99592" y="908721"/>
            <a:ext cx="6777317" cy="1800200"/>
          </a:xfrm>
        </p:spPr>
        <p:txBody>
          <a:bodyPr>
            <a:normAutofit/>
          </a:bodyPr>
          <a:lstStyle/>
          <a:p>
            <a:pPr algn="just"/>
            <a:r>
              <a:rPr lang="hu-HU" dirty="0" smtClean="0"/>
              <a:t>Mint az előző képen látható volt, rétegenként külön nevet és akár méretet is változtathatunk, erre külön képet vagy általunk rajzolt ábrákat lehet helyezni.</a:t>
            </a:r>
          </a:p>
          <a:p>
            <a:pPr marL="68580" indent="0">
              <a:buNone/>
            </a:pPr>
            <a:endParaRPr lang="hu-HU" dirty="0" smtClean="0"/>
          </a:p>
        </p:txBody>
      </p:sp>
      <p:sp>
        <p:nvSpPr>
          <p:cNvPr id="5"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pic>
        <p:nvPicPr>
          <p:cNvPr id="2050" name="Picture 2" descr="C:\Documents and Settings\Tanulo\Asztal\egyabla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81708"/>
            <a:ext cx="3810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827584" y="2780928"/>
            <a:ext cx="3528392" cy="3477875"/>
          </a:xfrm>
          <a:prstGeom prst="rect">
            <a:avLst/>
          </a:prstGeom>
        </p:spPr>
        <p:txBody>
          <a:bodyPr wrap="square">
            <a:spAutoFit/>
          </a:bodyPr>
          <a:lstStyle/>
          <a:p>
            <a:pPr algn="just"/>
            <a:r>
              <a:rPr lang="hu-HU" sz="2000" dirty="0"/>
              <a:t>A rétegek további beállításában kiválasztatjuk hogy legyen-e háttér kiöltése vagy átlátszó legyen, ez segít abban ha több réteges képet szeretnék készíteni úgy hogy az előtte lévő réteg is tökéletesen látszódjon és mutasson úgy mint egy kép.</a:t>
            </a:r>
          </a:p>
        </p:txBody>
      </p:sp>
    </p:spTree>
    <p:extLst>
      <p:ext uri="{BB962C8B-B14F-4D97-AF65-F5344CB8AC3E}">
        <p14:creationId xmlns:p14="http://schemas.microsoft.com/office/powerpoint/2010/main" val="340184653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8" presetClass="entr" presetSubtype="0" accel="50000" fill="hold" grpId="0" nodeType="with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set>
                                      <p:cBhvr>
                                        <p:cTn id="11" dur="227" fill="hold">
                                          <p:stCondLst>
                                            <p:cond delay="0"/>
                                          </p:stCondLst>
                                        </p:cTn>
                                        <p:tgtEl>
                                          <p:spTgt spid="5"/>
                                        </p:tgtEl>
                                        <p:attrNameLst>
                                          <p:attrName>style.rotation</p:attrName>
                                        </p:attrNameLst>
                                      </p:cBhvr>
                                      <p:to>
                                        <p:strVal val="-45.0"/>
                                      </p:to>
                                    </p:set>
                                    <p:anim calcmode="lin" valueType="num">
                                      <p:cBhvr>
                                        <p:cTn id="12"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1+#ppt_w/2"/>
                                          </p:val>
                                        </p:tav>
                                        <p:tav tm="100000">
                                          <p:val>
                                            <p:strVal val="#ppt_x"/>
                                          </p:val>
                                        </p:tav>
                                      </p:tavLst>
                                    </p:anim>
                                    <p:anim calcmode="lin" valueType="num">
                                      <p:cBhvr additive="base">
                                        <p:cTn id="2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anulo\Asztal\reteg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34911"/>
            <a:ext cx="7649863" cy="3861592"/>
          </a:xfrm>
          <a:prstGeom prst="rect">
            <a:avLst/>
          </a:prstGeom>
          <a:noFill/>
          <a:extLst>
            <a:ext uri="{909E8E84-426E-40DD-AFC4-6F175D3DCCD1}">
              <a14:hiddenFill xmlns:a14="http://schemas.microsoft.com/office/drawing/2010/main">
                <a:solidFill>
                  <a:srgbClr val="FFFFFF"/>
                </a:solidFill>
              </a14:hiddenFill>
            </a:ext>
          </a:extLst>
        </p:spPr>
      </p:pic>
      <p:sp>
        <p:nvSpPr>
          <p:cNvPr id="4" name="Tartalom helye 2"/>
          <p:cNvSpPr>
            <a:spLocks noGrp="1"/>
          </p:cNvSpPr>
          <p:nvPr>
            <p:ph idx="1"/>
          </p:nvPr>
        </p:nvSpPr>
        <p:spPr>
          <a:xfrm>
            <a:off x="1414025" y="1124744"/>
            <a:ext cx="6777317" cy="1656183"/>
          </a:xfrm>
        </p:spPr>
        <p:txBody>
          <a:bodyPr>
            <a:normAutofit/>
          </a:bodyPr>
          <a:lstStyle/>
          <a:p>
            <a:pPr algn="just"/>
            <a:r>
              <a:rPr lang="hu-HU" dirty="0" smtClean="0"/>
              <a:t>Egy kis panelen tudjuk kiválasztani hogy melyik legyen az éppen aktív rétegünk amelyikkel dolgozni szeretnénk.</a:t>
            </a:r>
            <a:endParaRPr lang="hu-HU" dirty="0"/>
          </a:p>
        </p:txBody>
      </p:sp>
      <p:sp>
        <p:nvSpPr>
          <p:cNvPr id="6"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Tree>
    <p:extLst>
      <p:ext uri="{BB962C8B-B14F-4D97-AF65-F5344CB8AC3E}">
        <p14:creationId xmlns:p14="http://schemas.microsoft.com/office/powerpoint/2010/main" val="2124826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5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set>
                                      <p:cBhvr>
                                        <p:cTn id="15" dur="227" fill="hold">
                                          <p:stCondLst>
                                            <p:cond delay="0"/>
                                          </p:stCondLst>
                                        </p:cTn>
                                        <p:tgtEl>
                                          <p:spTgt spid="6"/>
                                        </p:tgtEl>
                                        <p:attrNameLst>
                                          <p:attrName>style.rotation</p:attrName>
                                        </p:attrNameLst>
                                      </p:cBhvr>
                                      <p:to>
                                        <p:strVal val="-45.0"/>
                                      </p:to>
                                    </p:set>
                                    <p:anim calcmode="lin" valueType="num">
                                      <p:cBhvr>
                                        <p:cTn id="16"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3568" y="1052736"/>
            <a:ext cx="6552728" cy="2304256"/>
          </a:xfrm>
        </p:spPr>
        <p:txBody>
          <a:bodyPr>
            <a:normAutofit/>
          </a:bodyPr>
          <a:lstStyle/>
          <a:p>
            <a:pPr algn="just"/>
            <a:r>
              <a:rPr lang="hu-HU" dirty="0" smtClean="0"/>
              <a:t>A kép is mutatja, hogy a kép elé egy külön rétegben is írhatunk anélkül hogy egybe kellene olvasztanunk őket, így a későbbiekben el is mozdíthatjuk a szöveget vagy formázhatjuk mind két réteget a másik befolyásolása nélkül.</a:t>
            </a:r>
          </a:p>
          <a:p>
            <a:pPr marL="68580" indent="0">
              <a:buNone/>
            </a:pPr>
            <a:endParaRPr lang="hu-HU" dirty="0" smtClean="0"/>
          </a:p>
        </p:txBody>
      </p:sp>
      <p:sp>
        <p:nvSpPr>
          <p:cNvPr id="5" name="Cím 1"/>
          <p:cNvSpPr>
            <a:spLocks noGrp="1"/>
          </p:cNvSpPr>
          <p:nvPr>
            <p:ph type="title"/>
          </p:nvPr>
        </p:nvSpPr>
        <p:spPr>
          <a:xfrm>
            <a:off x="5076056" y="-32976"/>
            <a:ext cx="2232366" cy="673144"/>
          </a:xfrm>
        </p:spPr>
        <p:txBody>
          <a:bodyPr>
            <a:normAutofit fontScale="90000"/>
          </a:bodyPr>
          <a:lstStyle/>
          <a:p>
            <a:r>
              <a:rPr lang="hu-HU" b="1" dirty="0" smtClean="0"/>
              <a:t>Rétegek</a:t>
            </a:r>
            <a:endParaRPr lang="hu-HU" dirty="0"/>
          </a:p>
        </p:txBody>
      </p:sp>
      <p:pic>
        <p:nvPicPr>
          <p:cNvPr id="1026" name="Picture 2" descr="C:\Documents and Settings\Tanulo\Asztal\tour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808" y="3389914"/>
            <a:ext cx="4795044" cy="3002264"/>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694467" y="3558242"/>
            <a:ext cx="2915380" cy="1323439"/>
          </a:xfrm>
          <a:prstGeom prst="rect">
            <a:avLst/>
          </a:prstGeom>
        </p:spPr>
        <p:txBody>
          <a:bodyPr wrap="square">
            <a:spAutoFit/>
          </a:bodyPr>
          <a:lstStyle/>
          <a:p>
            <a:r>
              <a:rPr lang="hu-HU" sz="2000" dirty="0" smtClean="0"/>
              <a:t>Ez </a:t>
            </a:r>
            <a:r>
              <a:rPr lang="hu-HU" sz="2000" dirty="0"/>
              <a:t>egy remek módja reklámok, animációk vagy egyéb célú felhasználásra.</a:t>
            </a:r>
          </a:p>
        </p:txBody>
      </p:sp>
    </p:spTree>
    <p:extLst>
      <p:ext uri="{BB962C8B-B14F-4D97-AF65-F5344CB8AC3E}">
        <p14:creationId xmlns:p14="http://schemas.microsoft.com/office/powerpoint/2010/main" val="38377726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1+#ppt_w/2"/>
                                          </p:val>
                                        </p:tav>
                                        <p:tav tm="100000">
                                          <p:val>
                                            <p:strVal val="#ppt_x"/>
                                          </p:val>
                                        </p:tav>
                                      </p:tavLst>
                                    </p:anim>
                                    <p:anim calcmode="lin" valueType="num">
                                      <p:cBhvr additive="base">
                                        <p:cTn id="2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43492" y="1268761"/>
            <a:ext cx="6777317" cy="2736304"/>
          </a:xfrm>
        </p:spPr>
        <p:txBody>
          <a:bodyPr>
            <a:normAutofit/>
          </a:bodyPr>
          <a:lstStyle/>
          <a:p>
            <a:pPr algn="just"/>
            <a:r>
              <a:rPr lang="hu-HU" dirty="0" smtClean="0"/>
              <a:t>A lenti képen láthatjuk, hogy a rétegeket akár egy átmenetes effekttel is használhatjuk, így az alatta elhelyezkedő képet tudjuk befolyásolni anélkül, hogy később ne tudjuk szerkeszteni az eredeti alap képet.</a:t>
            </a:r>
            <a:endParaRPr lang="hu-HU" dirty="0"/>
          </a:p>
        </p:txBody>
      </p:sp>
      <p:pic>
        <p:nvPicPr>
          <p:cNvPr id="3075" name="Picture 3" descr="C:\Documents and Settings\Tanulo\Asztal\retegek_p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59" y="3789040"/>
            <a:ext cx="5050585" cy="2547880"/>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Tree>
    <p:extLst>
      <p:ext uri="{BB962C8B-B14F-4D97-AF65-F5344CB8AC3E}">
        <p14:creationId xmlns:p14="http://schemas.microsoft.com/office/powerpoint/2010/main" val="25866322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227" fill="hold">
                                          <p:stCondLst>
                                            <p:cond delay="0"/>
                                          </p:stCondLst>
                                        </p:cTn>
                                        <p:tgtEl>
                                          <p:spTgt spid="6"/>
                                        </p:tgtEl>
                                        <p:attrNameLst>
                                          <p:attrName>style.rotation</p:attrName>
                                        </p:attrNameLst>
                                      </p:cBhvr>
                                      <p:to>
                                        <p:strVal val="-45.0"/>
                                      </p:to>
                                    </p:set>
                                    <p:anim calcmode="lin" valueType="num">
                                      <p:cBhvr>
                                        <p:cTn id="8"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43492" y="1268760"/>
            <a:ext cx="6777317" cy="4563869"/>
          </a:xfrm>
        </p:spPr>
        <p:txBody>
          <a:bodyPr>
            <a:normAutofit lnSpcReduction="10000"/>
          </a:bodyPr>
          <a:lstStyle/>
          <a:p>
            <a:r>
              <a:rPr lang="hu-HU" dirty="0"/>
              <a:t>A </a:t>
            </a:r>
            <a:r>
              <a:rPr lang="hu-HU" dirty="0" smtClean="0"/>
              <a:t>rétegek lap alján </a:t>
            </a:r>
            <a:r>
              <a:rPr lang="hu-HU" dirty="0"/>
              <a:t>hat gomb van, balról jobbra ezek a következők: </a:t>
            </a:r>
            <a:endParaRPr lang="hu-HU" dirty="0" smtClean="0"/>
          </a:p>
          <a:p>
            <a:pPr marL="68580" indent="0">
              <a:buNone/>
            </a:pPr>
            <a:endParaRPr lang="hu-HU" dirty="0"/>
          </a:p>
          <a:p>
            <a:pPr lvl="2"/>
            <a:r>
              <a:rPr lang="hu-HU" dirty="0"/>
              <a:t>Új réteg létrehozása (az aktív réteg felett)</a:t>
            </a:r>
          </a:p>
          <a:p>
            <a:pPr lvl="2"/>
            <a:r>
              <a:rPr lang="hu-HU" dirty="0"/>
              <a:t>Az aktív réteg feljebb mozgatása</a:t>
            </a:r>
          </a:p>
          <a:p>
            <a:pPr lvl="2"/>
            <a:r>
              <a:rPr lang="hu-HU" dirty="0"/>
              <a:t>Az aktív réteg lejjebb mozgatása</a:t>
            </a:r>
          </a:p>
          <a:p>
            <a:pPr lvl="2"/>
            <a:r>
              <a:rPr lang="hu-HU" dirty="0"/>
              <a:t>Az aktív réteg megkétszerezése</a:t>
            </a:r>
          </a:p>
          <a:p>
            <a:pPr lvl="2"/>
            <a:r>
              <a:rPr lang="hu-HU" dirty="0"/>
              <a:t>Lebegő kijelölés lehorgonyzása (ez most nem érdekes)</a:t>
            </a:r>
          </a:p>
          <a:p>
            <a:pPr lvl="2"/>
            <a:r>
              <a:rPr lang="hu-HU" dirty="0"/>
              <a:t>Az aktív réteg </a:t>
            </a:r>
            <a:r>
              <a:rPr lang="hu-HU" dirty="0" smtClean="0"/>
              <a:t>törlése</a:t>
            </a:r>
          </a:p>
          <a:p>
            <a:pPr lvl="2"/>
            <a:endParaRPr lang="hu-HU" dirty="0"/>
          </a:p>
          <a:p>
            <a:r>
              <a:rPr lang="hu-HU" dirty="0"/>
              <a:t>Ha duplán kattintasz egy réteg nevére, akkor átnevezheted. </a:t>
            </a:r>
          </a:p>
          <a:p>
            <a:endParaRPr lang="hu-HU" dirty="0"/>
          </a:p>
        </p:txBody>
      </p:sp>
      <p:grpSp>
        <p:nvGrpSpPr>
          <p:cNvPr id="20" name="Csoportba foglalás 19"/>
          <p:cNvGrpSpPr/>
          <p:nvPr/>
        </p:nvGrpSpPr>
        <p:grpSpPr>
          <a:xfrm>
            <a:off x="6264188" y="2744924"/>
            <a:ext cx="216024" cy="612068"/>
            <a:chOff x="6264188" y="2744924"/>
            <a:chExt cx="216024" cy="612068"/>
          </a:xfrm>
        </p:grpSpPr>
        <p:sp>
          <p:nvSpPr>
            <p:cNvPr id="7" name="Felfelé nyíl 6"/>
            <p:cNvSpPr/>
            <p:nvPr/>
          </p:nvSpPr>
          <p:spPr>
            <a:xfrm>
              <a:off x="6264188" y="2744924"/>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Lefelé nyíl 7"/>
            <p:cNvSpPr/>
            <p:nvPr/>
          </p:nvSpPr>
          <p:spPr>
            <a:xfrm>
              <a:off x="6264188" y="3140968"/>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8" name="Csoportba foglalás 17"/>
          <p:cNvGrpSpPr/>
          <p:nvPr/>
        </p:nvGrpSpPr>
        <p:grpSpPr>
          <a:xfrm>
            <a:off x="7596336" y="3270808"/>
            <a:ext cx="1042643" cy="446224"/>
            <a:chOff x="7596336" y="3270808"/>
            <a:chExt cx="1042643" cy="446224"/>
          </a:xfrm>
        </p:grpSpPr>
        <p:sp>
          <p:nvSpPr>
            <p:cNvPr id="9" name="Téglalap 8"/>
            <p:cNvSpPr/>
            <p:nvPr/>
          </p:nvSpPr>
          <p:spPr>
            <a:xfrm>
              <a:off x="7698454" y="3270808"/>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7596336" y="3356992"/>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8206931" y="3270808"/>
              <a:ext cx="432048" cy="360040"/>
            </a:xfrm>
            <a:prstGeom prst="rect">
              <a:avLst/>
            </a:prstGeom>
            <a:solidFill>
              <a:schemeClr val="accent3"/>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p:cNvSpPr/>
            <p:nvPr/>
          </p:nvSpPr>
          <p:spPr>
            <a:xfrm>
              <a:off x="8104813" y="3356992"/>
              <a:ext cx="432048" cy="360040"/>
            </a:xfrm>
            <a:prstGeom prst="rect">
              <a:avLst/>
            </a:prstGeom>
            <a:solidFill>
              <a:schemeClr val="accent3"/>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9" name="Csoportba foglalás 18"/>
          <p:cNvGrpSpPr/>
          <p:nvPr/>
        </p:nvGrpSpPr>
        <p:grpSpPr>
          <a:xfrm>
            <a:off x="7452320" y="2060848"/>
            <a:ext cx="678182" cy="576064"/>
            <a:chOff x="7452320" y="2060848"/>
            <a:chExt cx="678182" cy="576064"/>
          </a:xfrm>
        </p:grpSpPr>
        <p:sp>
          <p:nvSpPr>
            <p:cNvPr id="4" name="Téglalap 3"/>
            <p:cNvSpPr/>
            <p:nvPr/>
          </p:nvSpPr>
          <p:spPr>
            <a:xfrm>
              <a:off x="7698454" y="2060848"/>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7596336" y="2147032"/>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Pluszjel 12"/>
            <p:cNvSpPr/>
            <p:nvPr/>
          </p:nvSpPr>
          <p:spPr>
            <a:xfrm>
              <a:off x="7452320" y="2334704"/>
              <a:ext cx="360040" cy="302208"/>
            </a:xfrm>
            <a:prstGeom prst="mathPlu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 name="Csoportba foglalás 16"/>
          <p:cNvGrpSpPr/>
          <p:nvPr/>
        </p:nvGrpSpPr>
        <p:grpSpPr>
          <a:xfrm>
            <a:off x="4788024" y="4350928"/>
            <a:ext cx="678182" cy="446224"/>
            <a:chOff x="4788024" y="4350928"/>
            <a:chExt cx="678182" cy="446224"/>
          </a:xfrm>
        </p:grpSpPr>
        <p:sp>
          <p:nvSpPr>
            <p:cNvPr id="14" name="Téglalap 13"/>
            <p:cNvSpPr/>
            <p:nvPr/>
          </p:nvSpPr>
          <p:spPr>
            <a:xfrm>
              <a:off x="5034158" y="4350928"/>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4932040" y="4437112"/>
              <a:ext cx="432048"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Mínuszjel 15"/>
            <p:cNvSpPr/>
            <p:nvPr/>
          </p:nvSpPr>
          <p:spPr>
            <a:xfrm>
              <a:off x="4788024" y="4494944"/>
              <a:ext cx="360040" cy="3022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2" name="Cím 1"/>
          <p:cNvSpPr txBox="1">
            <a:spLocks/>
          </p:cNvSpPr>
          <p:nvPr/>
        </p:nvSpPr>
        <p:spPr>
          <a:xfrm>
            <a:off x="5076056" y="-32976"/>
            <a:ext cx="2232366" cy="673144"/>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b="1" smtClean="0"/>
              <a:t>Rétegek</a:t>
            </a:r>
            <a:endParaRPr lang="hu-HU" dirty="0"/>
          </a:p>
        </p:txBody>
      </p:sp>
    </p:spTree>
    <p:extLst>
      <p:ext uri="{BB962C8B-B14F-4D97-AF65-F5344CB8AC3E}">
        <p14:creationId xmlns:p14="http://schemas.microsoft.com/office/powerpoint/2010/main" val="2950363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227" fill="hold">
                                          <p:stCondLst>
                                            <p:cond delay="0"/>
                                          </p:stCondLst>
                                        </p:cTn>
                                        <p:tgtEl>
                                          <p:spTgt spid="22"/>
                                        </p:tgtEl>
                                        <p:attrNameLst>
                                          <p:attrName>style.rotation</p:attrName>
                                        </p:attrNameLst>
                                      </p:cBhvr>
                                      <p:to>
                                        <p:strVal val="-45.0"/>
                                      </p:to>
                                    </p:set>
                                    <p:anim calcmode="lin" valueType="num">
                                      <p:cBhvr>
                                        <p:cTn id="8" dur="227" fill="hold">
                                          <p:stCondLst>
                                            <p:cond delay="227"/>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2"/>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043608" y="1340768"/>
            <a:ext cx="6777317" cy="4680520"/>
          </a:xfrm>
        </p:spPr>
        <p:txBody>
          <a:bodyPr/>
          <a:lstStyle/>
          <a:p>
            <a:pPr algn="just"/>
            <a:r>
              <a:rPr lang="hu-HU" dirty="0" smtClean="0"/>
              <a:t>További opciók elérhetőek, mint például az átlátszóság vagy a megjelenését illetően.</a:t>
            </a:r>
          </a:p>
          <a:p>
            <a:pPr lvl="2"/>
            <a:endParaRPr lang="hu-HU" dirty="0"/>
          </a:p>
          <a:p>
            <a:pPr lvl="2" algn="just"/>
            <a:r>
              <a:rPr lang="hu-HU" dirty="0" smtClean="0"/>
              <a:t>Az átlátszóságot egy kis csuszka segítségével vagy konkrét % szánkénti beírásával lehet meghatározni.</a:t>
            </a:r>
          </a:p>
          <a:p>
            <a:pPr lvl="2" algn="just"/>
            <a:r>
              <a:rPr lang="hu-HU" dirty="0" smtClean="0"/>
              <a:t>Továbbá kiválasztható, hogy melyik réteget lehet látni és melyeket nem. Ezt az opciót a rétegek melletti szemmel lehet ki/be kapcsolni.</a:t>
            </a:r>
            <a:endParaRPr lang="hu-HU" dirty="0"/>
          </a:p>
        </p:txBody>
      </p:sp>
      <p:grpSp>
        <p:nvGrpSpPr>
          <p:cNvPr id="8" name="Csoportba foglalás 7"/>
          <p:cNvGrpSpPr/>
          <p:nvPr/>
        </p:nvGrpSpPr>
        <p:grpSpPr>
          <a:xfrm>
            <a:off x="5652120" y="5013176"/>
            <a:ext cx="2160240" cy="1010685"/>
            <a:chOff x="6228302" y="4797152"/>
            <a:chExt cx="2160240" cy="1010685"/>
          </a:xfrm>
        </p:grpSpPr>
        <p:sp>
          <p:nvSpPr>
            <p:cNvPr id="5" name="Szalagív 4"/>
            <p:cNvSpPr/>
            <p:nvPr/>
          </p:nvSpPr>
          <p:spPr>
            <a:xfrm>
              <a:off x="6228302" y="4797152"/>
              <a:ext cx="2160240" cy="1008112"/>
            </a:xfrm>
            <a:prstGeom prst="blockArc">
              <a:avLst>
                <a:gd name="adj1" fmla="val 10800000"/>
                <a:gd name="adj2" fmla="val 48639"/>
                <a:gd name="adj3" fmla="val 114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 name="Szalagív 5"/>
            <p:cNvSpPr/>
            <p:nvPr/>
          </p:nvSpPr>
          <p:spPr>
            <a:xfrm rot="10800000">
              <a:off x="6228302" y="4799725"/>
              <a:ext cx="2160240" cy="1008112"/>
            </a:xfrm>
            <a:prstGeom prst="blockArc">
              <a:avLst>
                <a:gd name="adj1" fmla="val 10800000"/>
                <a:gd name="adj2" fmla="val 48639"/>
                <a:gd name="adj3" fmla="val 114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Ellipszis 6"/>
            <p:cNvSpPr/>
            <p:nvPr/>
          </p:nvSpPr>
          <p:spPr>
            <a:xfrm>
              <a:off x="6984385" y="5013176"/>
              <a:ext cx="64807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9" name="Cím 1"/>
          <p:cNvSpPr>
            <a:spLocks noGrp="1"/>
          </p:cNvSpPr>
          <p:nvPr>
            <p:ph type="title"/>
          </p:nvPr>
        </p:nvSpPr>
        <p:spPr>
          <a:xfrm>
            <a:off x="5076056" y="-32976"/>
            <a:ext cx="2232366" cy="673144"/>
          </a:xfrm>
        </p:spPr>
        <p:txBody>
          <a:bodyPr>
            <a:normAutofit fontScale="90000"/>
          </a:bodyPr>
          <a:lstStyle/>
          <a:p>
            <a:r>
              <a:rPr lang="hu-HU" b="1" dirty="0" smtClean="0"/>
              <a:t>Rétegek</a:t>
            </a:r>
            <a:endParaRPr lang="hu-HU" dirty="0"/>
          </a:p>
        </p:txBody>
      </p:sp>
    </p:spTree>
    <p:extLst>
      <p:ext uri="{BB962C8B-B14F-4D97-AF65-F5344CB8AC3E}">
        <p14:creationId xmlns:p14="http://schemas.microsoft.com/office/powerpoint/2010/main" val="2652824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227" fill="hold">
                                          <p:stCondLst>
                                            <p:cond delay="0"/>
                                          </p:stCondLst>
                                        </p:cTn>
                                        <p:tgtEl>
                                          <p:spTgt spid="9"/>
                                        </p:tgtEl>
                                        <p:attrNameLst>
                                          <p:attrName>style.rotation</p:attrName>
                                        </p:attrNameLst>
                                      </p:cBhvr>
                                      <p:to>
                                        <p:strVal val="-45.0"/>
                                      </p:to>
                                    </p:set>
                                    <p:anim calcmode="lin" valueType="num">
                                      <p:cBhvr>
                                        <p:cTn id="8" dur="227" fill="hold">
                                          <p:stCondLst>
                                            <p:cond delay="227"/>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24981" y="1124744"/>
            <a:ext cx="6777317" cy="2952328"/>
          </a:xfrm>
        </p:spPr>
        <p:txBody>
          <a:bodyPr>
            <a:normAutofit lnSpcReduction="10000"/>
          </a:bodyPr>
          <a:lstStyle/>
          <a:p>
            <a:pPr algn="just"/>
            <a:r>
              <a:rPr lang="hu-HU" dirty="0" smtClean="0"/>
              <a:t>A rétegek külön-külön lezárhatóak és így véletlenül se lehet összekeverni vagy belenyúlni egy rétegbe, esetlegesen felcserélni a sorrendjét egy másik réteggel.</a:t>
            </a:r>
          </a:p>
          <a:p>
            <a:pPr algn="just"/>
            <a:r>
              <a:rPr lang="hu-HU" dirty="0" smtClean="0"/>
              <a:t>Ezt az opciót egy kis lakat jelzi, értelem szerűen ha zárt a lakat akkor nem lehet belenyúlni a rétegbe.</a:t>
            </a:r>
            <a:endParaRPr lang="hu-HU" dirty="0"/>
          </a:p>
        </p:txBody>
      </p:sp>
      <p:grpSp>
        <p:nvGrpSpPr>
          <p:cNvPr id="12" name="Csoportba foglalás 11"/>
          <p:cNvGrpSpPr/>
          <p:nvPr/>
        </p:nvGrpSpPr>
        <p:grpSpPr>
          <a:xfrm>
            <a:off x="2605428" y="4334803"/>
            <a:ext cx="3312368" cy="1588933"/>
            <a:chOff x="2605428" y="4334803"/>
            <a:chExt cx="3312368" cy="1588933"/>
          </a:xfrm>
        </p:grpSpPr>
        <p:sp>
          <p:nvSpPr>
            <p:cNvPr id="5" name="Téglalap 4"/>
            <p:cNvSpPr/>
            <p:nvPr/>
          </p:nvSpPr>
          <p:spPr>
            <a:xfrm>
              <a:off x="2605428" y="5197314"/>
              <a:ext cx="1080120" cy="726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alagív 6"/>
            <p:cNvSpPr/>
            <p:nvPr/>
          </p:nvSpPr>
          <p:spPr>
            <a:xfrm>
              <a:off x="2749444" y="4693258"/>
              <a:ext cx="792088" cy="1008112"/>
            </a:xfrm>
            <a:prstGeom prst="blockArc">
              <a:avLst>
                <a:gd name="adj1" fmla="val 10800000"/>
                <a:gd name="adj2" fmla="val 0"/>
                <a:gd name="adj3" fmla="val 184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1" name="Téglalap 10"/>
            <p:cNvSpPr/>
            <p:nvPr/>
          </p:nvSpPr>
          <p:spPr>
            <a:xfrm>
              <a:off x="4923332" y="4818072"/>
              <a:ext cx="144016" cy="7169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4837676" y="5197314"/>
              <a:ext cx="1080120" cy="726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alagív 9"/>
            <p:cNvSpPr/>
            <p:nvPr/>
          </p:nvSpPr>
          <p:spPr>
            <a:xfrm>
              <a:off x="4923332" y="4334803"/>
              <a:ext cx="792088" cy="1008112"/>
            </a:xfrm>
            <a:prstGeom prst="blockArc">
              <a:avLst>
                <a:gd name="adj1" fmla="val 10800000"/>
                <a:gd name="adj2" fmla="val 21535011"/>
                <a:gd name="adj3" fmla="val 181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grpSp>
      <p:sp>
        <p:nvSpPr>
          <p:cNvPr id="13" name="Cím 1"/>
          <p:cNvSpPr>
            <a:spLocks noGrp="1"/>
          </p:cNvSpPr>
          <p:nvPr>
            <p:ph type="title"/>
          </p:nvPr>
        </p:nvSpPr>
        <p:spPr>
          <a:xfrm>
            <a:off x="5076056" y="-32976"/>
            <a:ext cx="2232366" cy="673144"/>
          </a:xfrm>
        </p:spPr>
        <p:txBody>
          <a:bodyPr>
            <a:normAutofit fontScale="90000"/>
          </a:bodyPr>
          <a:lstStyle/>
          <a:p>
            <a:r>
              <a:rPr lang="hu-HU" b="1" dirty="0" smtClean="0"/>
              <a:t>Rétegek</a:t>
            </a:r>
            <a:endParaRPr lang="hu-HU" dirty="0"/>
          </a:p>
        </p:txBody>
      </p:sp>
    </p:spTree>
    <p:extLst>
      <p:ext uri="{BB962C8B-B14F-4D97-AF65-F5344CB8AC3E}">
        <p14:creationId xmlns:p14="http://schemas.microsoft.com/office/powerpoint/2010/main" val="7021500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227" fill="hold">
                                          <p:stCondLst>
                                            <p:cond delay="0"/>
                                          </p:stCondLst>
                                        </p:cTn>
                                        <p:tgtEl>
                                          <p:spTgt spid="13"/>
                                        </p:tgtEl>
                                        <p:attrNameLst>
                                          <p:attrName>style.rotation</p:attrName>
                                        </p:attrNameLst>
                                      </p:cBhvr>
                                      <p:to>
                                        <p:strVal val="-45.0"/>
                                      </p:to>
                                    </p:set>
                                    <p:anim calcmode="lin" valueType="num">
                                      <p:cBhvr>
                                        <p:cTn id="8" dur="227" fill="hold">
                                          <p:stCondLst>
                                            <p:cond delay="227"/>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331</TotalTime>
  <Words>789</Words>
  <Application>Microsoft Office PowerPoint</Application>
  <PresentationFormat>Diavetítés a képernyőre (4:3 oldalarány)</PresentationFormat>
  <Paragraphs>71</Paragraphs>
  <Slides>20</Slides>
  <Notes>1</Notes>
  <HiddenSlides>0</HiddenSlides>
  <MMClips>0</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Austin</vt:lpstr>
      <vt:lpstr>Rétegek használata GIMP képszerkesztő programban</vt:lpstr>
      <vt:lpstr>Rétegek</vt:lpstr>
      <vt:lpstr>PowerPoint bemutató</vt:lpstr>
      <vt:lpstr>PowerPoint bemutató</vt:lpstr>
      <vt:lpstr>Rétegek</vt:lpstr>
      <vt:lpstr>PowerPoint bemutató</vt:lpstr>
      <vt:lpstr>PowerPoint bemutató</vt:lpstr>
      <vt:lpstr>Rétegek</vt:lpstr>
      <vt:lpstr>Rétegek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kegetéR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Rétegek használata GIMP képszerkesztő programban</dc:title>
  <cp:lastModifiedBy>Tanulo</cp:lastModifiedBy>
  <cp:revision>54</cp:revision>
  <dcterms:modified xsi:type="dcterms:W3CDTF">2014-01-29T10:26:07Z</dcterms:modified>
</cp:coreProperties>
</file>