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8" r:id="rId21"/>
    <p:sldId id="279" r:id="rId22"/>
    <p:sldId id="273" r:id="rId23"/>
    <p:sldId id="280" r:id="rId24"/>
    <p:sldId id="281" r:id="rId25"/>
    <p:sldId id="275" r:id="rId26"/>
  </p:sldIdLst>
  <p:sldSz cx="9144000" cy="5715000" type="screen16x1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3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A2491D-AEE0-4315-829B-F89A6E1B84C2}" type="datetimeFigureOut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04545B5-3F34-45F1-B4D7-8AD5994A2B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2254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 smtClean="0"/>
          </a:p>
        </p:txBody>
      </p:sp>
      <p:sp>
        <p:nvSpPr>
          <p:cNvPr id="16387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FDDF9C-DB7B-432D-91FC-151CAC0B0EDA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hu-H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6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1BC47-3589-4330-87EE-F1CC3AACA723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9673B-57F0-4AE0-92DB-3EAD973FCC8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096CC-9511-485A-976E-FCEC06E35F2E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0A48-0C5E-482F-95B0-F64BCD3CB11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306F2-19DB-447A-A84C-8FCDDEDEED60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F9974-3EB7-44F4-A010-66DC6617924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400CE-908A-4203-BE02-776ADE1DAAE3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AAC6B-B95F-45BF-A17E-8382B96140B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B51EA-4508-43DE-AE7D-67AF25FD4DDF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F11B3-C7EB-4E33-9032-A4D89705E98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9616-55FE-4235-BFDE-2D0D291B1A77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3BE2-1062-4A4F-9B45-52E183350A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7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8E61A-0D16-4E3C-AB26-AAF30E325262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282B5-8421-464D-8B40-5A634604C3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074D6-4A7D-4376-99D1-64B8A2A3FFA5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EEAE7-5F2D-4745-A989-4A9A5F110A6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64D69-2853-4E85-B94F-3964DDB472B5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276DD-A8C2-4DBD-A9FF-3FFA85CEC7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26937-5E70-4D32-A183-6EF50B99B0EE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58A9C-56B2-4DF1-9907-2488AB063B2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00C11-F87B-448D-865F-42D899B649EC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2D84D-0B64-4A77-A285-B0ECB7B6995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BF0059-9A02-45F4-88EC-B6CAAED8FB19}" type="datetime1">
              <a:rPr lang="hu-HU"/>
              <a:pPr>
                <a:defRPr/>
              </a:pPr>
              <a:t>2014.01.27.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A2CC28-686E-4A62-896B-297EB78C32D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inuxmint.hu/letoltesek/" TargetMode="External"/><Relationship Id="rId2" Type="http://schemas.openxmlformats.org/officeDocument/2006/relationships/hyperlink" Target="http://www.linuxmint.com/download.php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ggyogyulsz.com/wp-content/uploads/2013/06/gyerek.jpg" TargetMode="External"/><Relationship Id="rId3" Type="http://schemas.openxmlformats.org/officeDocument/2006/relationships/hyperlink" Target="http://wallpaperswide.com/linux_mint_2-wallpapers.html" TargetMode="External"/><Relationship Id="rId7" Type="http://schemas.openxmlformats.org/officeDocument/2006/relationships/hyperlink" Target="http://hu.wikipedia.org/" TargetMode="External"/><Relationship Id="rId2" Type="http://schemas.openxmlformats.org/officeDocument/2006/relationships/hyperlink" Target="http://hdwallpapers.lt/wallpaper/linux_mint_break_the_mold_anti_microsoft_hd-wallpaper-370162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kosheronabudget.com/wp-content/uploads/2010/12/mintcom1.jpg" TargetMode="External"/><Relationship Id="rId5" Type="http://schemas.openxmlformats.org/officeDocument/2006/relationships/hyperlink" Target="http://fc06.deviantart.net/fs70/i/2012/350/6/9/penguins_and_linux_logo_linux_mint_green_by_vinno1-d5o7k6g.png" TargetMode="External"/><Relationship Id="rId4" Type="http://schemas.openxmlformats.org/officeDocument/2006/relationships/hyperlink" Target="http://i0.wp.com/techdigy.com/wp-content/uploads/2013/05/Linux_Mint_Logo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Dave\Desktop\Linux Mint PowerPoint\linux_mint_wave__2650x16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51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ím 4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41276"/>
          </a:xfrm>
          <a:solidFill>
            <a:schemeClr val="bg1">
              <a:lumMod val="75000"/>
              <a:alpha val="10000"/>
            </a:schemeClr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5400" dirty="0" smtClean="0">
                <a:solidFill>
                  <a:srgbClr val="FFFF00"/>
                </a:solidFill>
                <a:latin typeface="Georgia" pitchFamily="18" charset="0"/>
              </a:rPr>
              <a:t>Linux Mint</a:t>
            </a:r>
            <a:endParaRPr lang="hu-HU" sz="54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0" y="4500563"/>
            <a:ext cx="9144000" cy="1309265"/>
          </a:xfrm>
          <a:gradFill>
            <a:gsLst>
              <a:gs pos="0">
                <a:srgbClr val="DDEBCF"/>
              </a:gs>
              <a:gs pos="72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>
            <a:normAutofit lnSpcReduction="10000"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hu-H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Készítette:</a:t>
            </a:r>
            <a:r>
              <a:rPr lang="hu-H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		  </a:t>
            </a:r>
            <a:r>
              <a:rPr lang="hu-H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Deutsch Dávid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endParaRPr lang="hu-HU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hu-H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Felkészítő tanár:         </a:t>
            </a:r>
            <a:r>
              <a:rPr lang="hu-H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Dr. Csigéné Beke Katalin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hu-H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Iskola: </a:t>
            </a:r>
            <a:r>
              <a:rPr lang="hu-H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  Diószegi Sámuel Baptista Szakközép- és Szakiskola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hu-H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(4027 Debrecen,  Böszörményi út 23-27.)</a:t>
            </a:r>
          </a:p>
          <a:p>
            <a:pPr>
              <a:lnSpc>
                <a:spcPct val="80000"/>
              </a:lnSpc>
            </a:pPr>
            <a:endParaRPr lang="hu-HU" sz="2200" dirty="0" smtClean="0">
              <a:solidFill>
                <a:srgbClr val="898989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79512" y="1129308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FFFF00"/>
                </a:solidFill>
              </a:rPr>
              <a:t>Fülemüle tehetségkutató informatika verseny </a:t>
            </a:r>
          </a:p>
          <a:p>
            <a:pPr algn="ctr"/>
            <a:r>
              <a:rPr lang="hu-HU" dirty="0">
                <a:solidFill>
                  <a:srgbClr val="FFFF00"/>
                </a:solidFill>
              </a:rPr>
              <a:t>2013-2014 </a:t>
            </a:r>
          </a:p>
          <a:p>
            <a:pPr algn="ctr"/>
            <a:r>
              <a:rPr lang="hu-HU" dirty="0">
                <a:solidFill>
                  <a:srgbClr val="FFFF00"/>
                </a:solidFill>
              </a:rPr>
              <a:t>„Én így tanítanám az informatikát</a:t>
            </a:r>
            <a:r>
              <a:rPr lang="hu-HU" dirty="0" smtClean="0">
                <a:solidFill>
                  <a:srgbClr val="FFFF00"/>
                </a:solidFill>
              </a:rPr>
              <a:t>.”</a:t>
            </a:r>
            <a:endParaRPr lang="hu-H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Dave\Desktop\Linux Mint PowerPoint\penguins_and_linux_logo_linux_mint_green_by_vinno1-d5o7k6g.png"/>
          <p:cNvPicPr>
            <a:picLocks noChangeAspect="1" noChangeArrowheads="1"/>
          </p:cNvPicPr>
          <p:nvPr/>
        </p:nvPicPr>
        <p:blipFill>
          <a:blip r:embed="rId2">
            <a:lum contrast="-50000"/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Cím 1"/>
          <p:cNvSpPr>
            <a:spLocks noGrp="1"/>
          </p:cNvSpPr>
          <p:nvPr>
            <p:ph type="ctrTitle"/>
          </p:nvPr>
        </p:nvSpPr>
        <p:spPr>
          <a:xfrm>
            <a:off x="1115616" y="193204"/>
            <a:ext cx="6357938" cy="1000125"/>
          </a:xfrm>
        </p:spPr>
        <p:txBody>
          <a:bodyPr/>
          <a:lstStyle/>
          <a:p>
            <a:r>
              <a:rPr lang="hu-H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Kódnevek, verziószámok: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75656" y="1561356"/>
            <a:ext cx="5724128" cy="4153644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90000"/>
              </a:lnSpc>
              <a:buFontTx/>
              <a:buChar char="-"/>
            </a:pPr>
            <a:r>
              <a:rPr lang="hu-HU" sz="30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3000" dirty="0" smtClean="0">
                <a:solidFill>
                  <a:srgbClr val="FFFF00"/>
                </a:solidFill>
              </a:rPr>
              <a:t>A kódnevek használata a Linux </a:t>
            </a:r>
            <a:r>
              <a:rPr lang="hu-HU" sz="3000" dirty="0" err="1" smtClean="0">
                <a:solidFill>
                  <a:srgbClr val="FFFF00"/>
                </a:solidFill>
              </a:rPr>
              <a:t>Mintnél</a:t>
            </a:r>
            <a:r>
              <a:rPr lang="hu-HU" sz="3000" dirty="0" smtClean="0">
                <a:solidFill>
                  <a:srgbClr val="FFFF00"/>
                </a:solidFill>
              </a:rPr>
              <a:t> sokkal barátságosabbak, mint a verziószámok.</a:t>
            </a:r>
          </a:p>
          <a:p>
            <a:pPr algn="l">
              <a:lnSpc>
                <a:spcPct val="90000"/>
              </a:lnSpc>
            </a:pPr>
            <a:endParaRPr lang="hu-HU" sz="3000" dirty="0" smtClean="0">
              <a:solidFill>
                <a:srgbClr val="FFFF00"/>
              </a:solidFill>
            </a:endParaRPr>
          </a:p>
          <a:p>
            <a:pPr algn="just">
              <a:lnSpc>
                <a:spcPct val="90000"/>
              </a:lnSpc>
              <a:buFontTx/>
              <a:buChar char="-"/>
            </a:pPr>
            <a:r>
              <a:rPr lang="hu-HU" sz="3000" dirty="0" smtClean="0">
                <a:solidFill>
                  <a:srgbClr val="FFFF00"/>
                </a:solidFill>
              </a:rPr>
              <a:t> A kódnevek a Linux </a:t>
            </a:r>
            <a:r>
              <a:rPr lang="hu-HU" sz="3000" dirty="0" err="1" smtClean="0">
                <a:solidFill>
                  <a:srgbClr val="FFFF00"/>
                </a:solidFill>
              </a:rPr>
              <a:t>Mintben</a:t>
            </a:r>
            <a:r>
              <a:rPr lang="hu-HU" sz="3000" dirty="0" smtClean="0">
                <a:solidFill>
                  <a:srgbClr val="FFFF00"/>
                </a:solidFill>
              </a:rPr>
              <a:t> mindig „a”</a:t>
            </a:r>
            <a:r>
              <a:rPr lang="hu-HU" sz="3000" dirty="0" err="1" smtClean="0">
                <a:solidFill>
                  <a:srgbClr val="FFFF00"/>
                </a:solidFill>
              </a:rPr>
              <a:t>-ra</a:t>
            </a:r>
            <a:r>
              <a:rPr lang="hu-HU" sz="3000" dirty="0" smtClean="0">
                <a:solidFill>
                  <a:srgbClr val="FFFF00"/>
                </a:solidFill>
              </a:rPr>
              <a:t> végződő női nevek. Ezek betűrendben követik egymást és a kódnév első betűje utal a verziószámra.</a:t>
            </a:r>
          </a:p>
          <a:p>
            <a:pPr algn="l">
              <a:lnSpc>
                <a:spcPct val="90000"/>
              </a:lnSpc>
            </a:pPr>
            <a:endParaRPr lang="hu-HU" sz="3000" dirty="0" smtClean="0">
              <a:solidFill>
                <a:srgbClr val="FFFF00"/>
              </a:solidFill>
            </a:endParaRPr>
          </a:p>
          <a:p>
            <a:pPr algn="just">
              <a:lnSpc>
                <a:spcPct val="90000"/>
              </a:lnSpc>
              <a:buFontTx/>
              <a:buChar char="-"/>
            </a:pPr>
            <a:r>
              <a:rPr lang="hu-HU" sz="30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3000" dirty="0" smtClean="0">
                <a:solidFill>
                  <a:srgbClr val="FFFF00"/>
                </a:solidFill>
              </a:rPr>
              <a:t>Ha a módosítások egy külön kiadásban jelennek meg</a:t>
            </a:r>
            <a:r>
              <a:rPr lang="hu-HU" sz="3000" dirty="0" smtClean="0">
                <a:solidFill>
                  <a:srgbClr val="FFFF00"/>
                </a:solidFill>
                <a:latin typeface="Arial" charset="0"/>
              </a:rPr>
              <a:t>,</a:t>
            </a:r>
            <a:r>
              <a:rPr lang="hu-HU" sz="3000" dirty="0" smtClean="0">
                <a:solidFill>
                  <a:srgbClr val="FFFF00"/>
                </a:solidFill>
              </a:rPr>
              <a:t> az aktuális verzió kap egy másodlagos számozást, ami szintén növekszik</a:t>
            </a:r>
            <a:r>
              <a:rPr lang="hu-HU" sz="3000" dirty="0" smtClean="0">
                <a:solidFill>
                  <a:srgbClr val="FFFF00"/>
                </a:solidFill>
                <a:latin typeface="Arial" charset="0"/>
              </a:rPr>
              <a:t>,</a:t>
            </a:r>
            <a:r>
              <a:rPr lang="hu-HU" sz="3000" dirty="0" smtClean="0">
                <a:solidFill>
                  <a:srgbClr val="FFFF00"/>
                </a:solidFill>
              </a:rPr>
              <a:t> </a:t>
            </a:r>
            <a:r>
              <a:rPr lang="hu-HU" sz="3000" dirty="0" smtClean="0">
                <a:solidFill>
                  <a:srgbClr val="FFFF00"/>
                </a:solidFill>
                <a:latin typeface="Arial" charset="0"/>
              </a:rPr>
              <a:t>m</a:t>
            </a:r>
            <a:r>
              <a:rPr lang="hu-HU" sz="3000" dirty="0" smtClean="0">
                <a:solidFill>
                  <a:srgbClr val="FFFF00"/>
                </a:solidFill>
              </a:rPr>
              <a:t>int például a Windowsnál a 8 és a 8.1</a:t>
            </a:r>
            <a:r>
              <a:rPr lang="hu-HU" sz="3000" dirty="0" smtClean="0">
                <a:solidFill>
                  <a:srgbClr val="FFFF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5643563" cy="9286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b="1" dirty="0" smtClean="0"/>
              <a:t>Verziószámok kódnevei:</a:t>
            </a:r>
            <a:endParaRPr lang="hu-HU" b="1" dirty="0"/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/>
        </p:nvGraphicFramePr>
        <p:xfrm>
          <a:off x="1428750" y="92868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1.0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2.0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2.1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2.2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Ada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Barbara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Bea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Bianca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áblázat 6"/>
          <p:cNvGraphicFramePr>
            <a:graphicFrameLocks noGrp="1"/>
          </p:cNvGraphicFramePr>
          <p:nvPr/>
        </p:nvGraphicFramePr>
        <p:xfrm>
          <a:off x="1428750" y="1857375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3.0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3.1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4.0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5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Cassandra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Celena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Daryna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Elyssa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áblázat 8"/>
          <p:cNvGraphicFramePr>
            <a:graphicFrameLocks noGrp="1"/>
          </p:cNvGraphicFramePr>
          <p:nvPr/>
        </p:nvGraphicFramePr>
        <p:xfrm>
          <a:off x="1428750" y="2714625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7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8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9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Felicia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Gloria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Helena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Isadora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áblázat 9"/>
          <p:cNvGraphicFramePr>
            <a:graphicFrameLocks noGrp="1"/>
          </p:cNvGraphicFramePr>
          <p:nvPr/>
        </p:nvGraphicFramePr>
        <p:xfrm>
          <a:off x="1428750" y="371475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10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13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Julia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Katya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Lisa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Maya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áblázat 10"/>
          <p:cNvGraphicFramePr>
            <a:graphicFrameLocks noGrp="1"/>
          </p:cNvGraphicFramePr>
          <p:nvPr/>
        </p:nvGraphicFramePr>
        <p:xfrm>
          <a:off x="1428750" y="4714875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14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15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16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Nadia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err="1" smtClean="0"/>
                        <a:t>Olivia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Petra</a:t>
                      </a:r>
                      <a:r>
                        <a:rPr lang="hu-HU" baseline="0" dirty="0" smtClean="0"/>
                        <a:t> </a:t>
                      </a:r>
                      <a:r>
                        <a:rPr lang="hu-HU" sz="1200" baseline="0" dirty="0" smtClean="0"/>
                        <a:t>(legstabilabb verzió)</a:t>
                      </a:r>
                      <a:endParaRPr lang="hu-HU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3600450" cy="868363"/>
          </a:xfrm>
        </p:spPr>
        <p:txBody>
          <a:bodyPr/>
          <a:lstStyle/>
          <a:p>
            <a:r>
              <a:rPr lang="hu-HU" smtClean="0"/>
              <a:t>Kiadások:</a:t>
            </a:r>
          </a:p>
        </p:txBody>
      </p:sp>
      <p:pic>
        <p:nvPicPr>
          <p:cNvPr id="26626" name="Picture 2" descr="C:\Users\Dave\Desktop\Linux Mint PowerPoint\8210903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Alcím 2"/>
          <p:cNvSpPr>
            <a:spLocks noGrp="1"/>
          </p:cNvSpPr>
          <p:nvPr>
            <p:ph type="subTitle" idx="1"/>
          </p:nvPr>
        </p:nvSpPr>
        <p:spPr>
          <a:xfrm>
            <a:off x="4214813" y="0"/>
            <a:ext cx="4929187" cy="5715000"/>
          </a:xfrm>
          <a:solidFill>
            <a:schemeClr val="bg1">
              <a:alpha val="30196"/>
            </a:schemeClr>
          </a:solidFill>
        </p:spPr>
        <p:txBody>
          <a:bodyPr/>
          <a:lstStyle/>
          <a:p>
            <a:pPr algn="just"/>
            <a:r>
              <a:rPr lang="hu-HU" smtClean="0">
                <a:solidFill>
                  <a:schemeClr val="tx1"/>
                </a:solidFill>
              </a:rPr>
              <a:t>Egy kiadás az, amikor a Linux Mint egy verziója bizonyos felhasználói igényekre van szabva. </a:t>
            </a:r>
          </a:p>
          <a:p>
            <a:pPr algn="just"/>
            <a:r>
              <a:rPr lang="hu-HU" smtClean="0">
                <a:solidFill>
                  <a:schemeClr val="tx1"/>
                </a:solidFill>
              </a:rPr>
              <a:t>Íme néhány népszerűbb </a:t>
            </a:r>
          </a:p>
          <a:p>
            <a:pPr algn="just"/>
            <a:r>
              <a:rPr lang="hu-HU" smtClean="0">
                <a:solidFill>
                  <a:schemeClr val="tx1"/>
                </a:solidFill>
              </a:rPr>
              <a:t>kiadás:</a:t>
            </a:r>
          </a:p>
          <a:p>
            <a:pPr algn="just"/>
            <a:r>
              <a:rPr lang="hu-HU" smtClean="0">
                <a:solidFill>
                  <a:schemeClr val="tx1"/>
                </a:solidFill>
              </a:rPr>
              <a:t>• MATE Edition</a:t>
            </a:r>
          </a:p>
          <a:p>
            <a:pPr algn="just"/>
            <a:r>
              <a:rPr lang="hu-HU" smtClean="0">
                <a:solidFill>
                  <a:schemeClr val="tx1"/>
                </a:solidFill>
              </a:rPr>
              <a:t>• Cinnamon Edition</a:t>
            </a:r>
          </a:p>
          <a:p>
            <a:pPr algn="just"/>
            <a:r>
              <a:rPr lang="hu-HU" smtClean="0">
                <a:solidFill>
                  <a:schemeClr val="tx1"/>
                </a:solidFill>
              </a:rPr>
              <a:t>• KDE Edition</a:t>
            </a:r>
          </a:p>
          <a:p>
            <a:pPr algn="just"/>
            <a:r>
              <a:rPr lang="hu-HU" smtClean="0">
                <a:solidFill>
                  <a:schemeClr val="tx1"/>
                </a:solidFill>
              </a:rPr>
              <a:t>• XFCE Edition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ave\Desktop\Linux Mint PowerPoint\mintcom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hu-HU" smtClean="0"/>
              <a:t>Mint Software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3786188"/>
            <a:ext cx="9144000" cy="1547812"/>
          </a:xfrm>
        </p:spPr>
        <p:txBody>
          <a:bodyPr rtlCol="0">
            <a:normAutofit lnSpcReduction="1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 smtClean="0">
                <a:solidFill>
                  <a:schemeClr val="tx1"/>
                </a:solidFill>
              </a:rPr>
              <a:t>A Linux Mint saját Mint szoftvergarnitúrával rendelkezik, amik a felhasználói élmény megkönnyítésének céljából készültek.</a:t>
            </a: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ekerekített téglalap 17"/>
          <p:cNvSpPr/>
          <p:nvPr/>
        </p:nvSpPr>
        <p:spPr>
          <a:xfrm>
            <a:off x="857224" y="2428872"/>
            <a:ext cx="7429552" cy="171451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000" dirty="0">
                <a:solidFill>
                  <a:schemeClr val="bg1">
                    <a:lumMod val="85000"/>
                    <a:alpha val="47000"/>
                  </a:schemeClr>
                </a:solidFill>
              </a:rPr>
              <a:t>Kattints valamelyik Mint Software nevére, hogy megtudd mire való!</a:t>
            </a: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42938" y="0"/>
            <a:ext cx="7772400" cy="1000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itchFamily="34" charset="0"/>
              </a:rPr>
              <a:t>Néhány Mint Software:</a:t>
            </a:r>
            <a:endParaRPr lang="hu-HU" dirty="0">
              <a:solidFill>
                <a:schemeClr val="tx1">
                  <a:lumMod val="95000"/>
                  <a:lumOff val="5000"/>
                </a:schemeClr>
              </a:solidFill>
              <a:latin typeface="Impact" pitchFamily="34" charset="0"/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285750" y="1214438"/>
            <a:ext cx="2000250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>
                <a:solidFill>
                  <a:srgbClr val="FFFFFF"/>
                </a:solidFill>
                <a:cs typeface="Arial" charset="0"/>
              </a:rPr>
              <a:t>Mint</a:t>
            </a:r>
            <a:r>
              <a:rPr lang="hu-HU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hu-HU">
                <a:solidFill>
                  <a:srgbClr val="FFFFFF"/>
                </a:solidFill>
                <a:cs typeface="Arial" charset="0"/>
              </a:rPr>
              <a:t>Update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3643313" y="1214438"/>
            <a:ext cx="2000250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Driver Manager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6786563" y="1214438"/>
            <a:ext cx="2000250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>
                <a:solidFill>
                  <a:srgbClr val="FFFFFF"/>
                </a:solidFill>
                <a:cs typeface="Arial" charset="0"/>
              </a:rPr>
              <a:t>Mint</a:t>
            </a:r>
            <a:r>
              <a:rPr lang="hu-HU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hu-HU">
                <a:solidFill>
                  <a:srgbClr val="FFFFFF"/>
                </a:solidFill>
                <a:cs typeface="Arial" charset="0"/>
              </a:rPr>
              <a:t>4win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929438" y="5000625"/>
            <a:ext cx="2000250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>
                <a:solidFill>
                  <a:srgbClr val="FFFFFF"/>
                </a:solidFill>
                <a:cs typeface="Arial" charset="0"/>
              </a:rPr>
              <a:t>Mint</a:t>
            </a:r>
            <a:r>
              <a:rPr lang="hu-HU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hu-HU">
                <a:solidFill>
                  <a:srgbClr val="FFFFFF"/>
                </a:solidFill>
                <a:cs typeface="Arial" charset="0"/>
              </a:rPr>
              <a:t>Menu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3714750" y="5000625"/>
            <a:ext cx="2000250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 err="1"/>
              <a:t>Control</a:t>
            </a:r>
            <a:r>
              <a:rPr lang="hu-HU" dirty="0"/>
              <a:t> Center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285750" y="5000625"/>
            <a:ext cx="2000250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Software </a:t>
            </a:r>
            <a:r>
              <a:rPr lang="hu-HU" dirty="0" err="1"/>
              <a:t>Sources</a:t>
            </a:r>
            <a:endParaRPr lang="hu-HU" dirty="0"/>
          </a:p>
        </p:txBody>
      </p:sp>
      <p:sp>
        <p:nvSpPr>
          <p:cNvPr id="11" name="Lekerekített téglalap feliratnak 10"/>
          <p:cNvSpPr/>
          <p:nvPr/>
        </p:nvSpPr>
        <p:spPr>
          <a:xfrm>
            <a:off x="285750" y="1928813"/>
            <a:ext cx="2143125" cy="857250"/>
          </a:xfrm>
          <a:prstGeom prst="wedgeRoundRectCallout">
            <a:avLst>
              <a:gd name="adj1" fmla="val -12907"/>
              <a:gd name="adj2" fmla="val -82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>
                <a:solidFill>
                  <a:schemeClr val="bg1"/>
                </a:solidFill>
                <a:latin typeface="Arial" charset="0"/>
                <a:cs typeface="Arial" charset="0"/>
              </a:rPr>
              <a:t>Minthez fejlesztett frissítés kezelő.</a:t>
            </a:r>
            <a:endParaRPr lang="hu-HU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" name="Lekerekített téglalap feliratnak 11"/>
          <p:cNvSpPr/>
          <p:nvPr/>
        </p:nvSpPr>
        <p:spPr>
          <a:xfrm>
            <a:off x="3429000" y="2071688"/>
            <a:ext cx="2643188" cy="1143000"/>
          </a:xfrm>
          <a:prstGeom prst="wedgeRoundRectCallout">
            <a:avLst>
              <a:gd name="adj1" fmla="val -11156"/>
              <a:gd name="adj2" fmla="val -841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bg1"/>
                </a:solidFill>
                <a:latin typeface="Arial"/>
              </a:rPr>
              <a:t>A számítógép komponenseihez kereshetünk és telepíthetünk vezérlőket.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3" name="Lekerekített téglalap feliratnak 12"/>
          <p:cNvSpPr/>
          <p:nvPr/>
        </p:nvSpPr>
        <p:spPr>
          <a:xfrm>
            <a:off x="6715125" y="3500438"/>
            <a:ext cx="2214563" cy="1357312"/>
          </a:xfrm>
          <a:prstGeom prst="wedgeRoundRectCallout">
            <a:avLst>
              <a:gd name="adj1" fmla="val -21478"/>
              <a:gd name="adj2" fmla="val 593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400" dirty="0">
                <a:solidFill>
                  <a:schemeClr val="bg1"/>
                </a:solidFill>
                <a:latin typeface="Arial"/>
              </a:rPr>
              <a:t>Programindító menü, melyből a programoktól kezdve a rendszerbeállítások nagy részéig minden elérhető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14" name="Lekerekített téglalap feliratnak 13"/>
          <p:cNvSpPr/>
          <p:nvPr/>
        </p:nvSpPr>
        <p:spPr>
          <a:xfrm>
            <a:off x="3429000" y="3571875"/>
            <a:ext cx="2643188" cy="1000125"/>
          </a:xfrm>
          <a:prstGeom prst="wedgeRoundRectCallout">
            <a:avLst>
              <a:gd name="adj1" fmla="val -24076"/>
              <a:gd name="adj2" fmla="val 86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chemeClr val="bg1"/>
                </a:solidFill>
                <a:latin typeface="Arial"/>
              </a:rPr>
              <a:t>A rendszer összes paraméterét és beállítását tartalmazó rész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5" name="Lekerekített téglalap feliratnak 14"/>
          <p:cNvSpPr/>
          <p:nvPr/>
        </p:nvSpPr>
        <p:spPr>
          <a:xfrm>
            <a:off x="214313" y="3500438"/>
            <a:ext cx="2214562" cy="128587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 sz="1600">
                <a:solidFill>
                  <a:schemeClr val="bg1"/>
                </a:solidFill>
                <a:latin typeface="Arial" charset="0"/>
                <a:cs typeface="Arial" charset="0"/>
              </a:rPr>
              <a:t>Egyszerűen áttekinthetővé és testre szabhatóvá teszi a telepítési forrásokat</a:t>
            </a:r>
            <a:endParaRPr lang="hu-HU" sz="16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7" name="Lekerekített téglalap feliratnak 16"/>
          <p:cNvSpPr/>
          <p:nvPr/>
        </p:nvSpPr>
        <p:spPr>
          <a:xfrm>
            <a:off x="6715125" y="2000250"/>
            <a:ext cx="2214563" cy="1214438"/>
          </a:xfrm>
          <a:prstGeom prst="wedgeRoundRectCallout">
            <a:avLst>
              <a:gd name="adj1" fmla="val -9866"/>
              <a:gd name="adj2" fmla="val -747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 sz="1600">
                <a:solidFill>
                  <a:schemeClr val="bg1"/>
                </a:solidFill>
                <a:latin typeface="Arial" charset="0"/>
                <a:cs typeface="Arial" charset="0"/>
              </a:rPr>
              <a:t>Lehetővé teszi, hogy a Windows-on telepítsük fel a Linux Mintet kipróbálási céllal.</a:t>
            </a:r>
            <a:endParaRPr lang="hu-HU" sz="160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6000">
              <a:srgbClr val="9CB86E"/>
            </a:gs>
            <a:gs pos="100000">
              <a:srgbClr val="156B13"/>
            </a:gs>
          </a:gsLst>
          <a:lin ang="36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feliratnak 3"/>
          <p:cNvSpPr/>
          <p:nvPr/>
        </p:nvSpPr>
        <p:spPr>
          <a:xfrm>
            <a:off x="5643563" y="2357438"/>
            <a:ext cx="2143125" cy="1214437"/>
          </a:xfrm>
          <a:prstGeom prst="wedgeRoundRectCallout">
            <a:avLst>
              <a:gd name="adj1" fmla="val 49317"/>
              <a:gd name="adj2" fmla="val 9308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>
                <a:solidFill>
                  <a:srgbClr val="0D0D0D"/>
                </a:solidFill>
                <a:cs typeface="Arial" charset="0"/>
              </a:rPr>
              <a:t>Ez klassz! Kedvet kaptam hozzá! Honnan szerezhető be jogtisztán?</a:t>
            </a:r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428625" y="285750"/>
            <a:ext cx="5000625" cy="542925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r>
              <a:rPr lang="hu-HU" sz="2600" dirty="0" smtClean="0">
                <a:solidFill>
                  <a:srgbClr val="0D0D0D"/>
                </a:solidFill>
              </a:rPr>
              <a:t>A Linux Mint hivatalos oldaláról ráadásul </a:t>
            </a:r>
            <a:r>
              <a:rPr lang="hu-HU" sz="2600" b="1" u="sng" dirty="0" smtClean="0">
                <a:solidFill>
                  <a:srgbClr val="C00000"/>
                </a:solidFill>
              </a:rPr>
              <a:t>INGYEN!</a:t>
            </a:r>
            <a:r>
              <a:rPr lang="hu-HU" sz="2600" dirty="0" smtClean="0">
                <a:solidFill>
                  <a:srgbClr val="0D0D0D"/>
                </a:solidFill>
              </a:rPr>
              <a:t> </a:t>
            </a:r>
          </a:p>
          <a:p>
            <a:pPr algn="just">
              <a:lnSpc>
                <a:spcPct val="90000"/>
              </a:lnSpc>
            </a:pPr>
            <a:r>
              <a:rPr lang="hu-HU" sz="2600" dirty="0" smtClean="0">
                <a:solidFill>
                  <a:srgbClr val="0D0D0D"/>
                </a:solidFill>
              </a:rPr>
              <a:t>A </a:t>
            </a:r>
            <a:r>
              <a:rPr lang="hu-HU" sz="2200" dirty="0" smtClean="0">
                <a:solidFill>
                  <a:srgbClr val="0D0D0D"/>
                </a:solidFill>
                <a:hlinkClick r:id="rId2"/>
              </a:rPr>
              <a:t>http://www.linuxmint.com/download.php</a:t>
            </a:r>
            <a:r>
              <a:rPr lang="hu-HU" sz="2200" dirty="0" smtClean="0">
                <a:solidFill>
                  <a:srgbClr val="0D0D0D"/>
                </a:solidFill>
              </a:rPr>
              <a:t> </a:t>
            </a:r>
            <a:r>
              <a:rPr lang="hu-HU" sz="2600" dirty="0" smtClean="0">
                <a:solidFill>
                  <a:srgbClr val="0D0D0D"/>
                </a:solidFill>
              </a:rPr>
              <a:t>internetes címen található. Alap angol tudás szükséges az oldal használatához</a:t>
            </a:r>
            <a:r>
              <a:rPr lang="hu-HU" sz="2600" dirty="0" smtClean="0">
                <a:solidFill>
                  <a:srgbClr val="0D0D0D"/>
                </a:solidFill>
                <a:latin typeface="Arial" charset="0"/>
              </a:rPr>
              <a:t>,</a:t>
            </a:r>
            <a:r>
              <a:rPr lang="hu-HU" sz="2600" dirty="0" smtClean="0">
                <a:solidFill>
                  <a:srgbClr val="0D0D0D"/>
                </a:solidFill>
              </a:rPr>
              <a:t> ugyanis nem magyar,</a:t>
            </a:r>
            <a:r>
              <a:rPr lang="hu-HU" sz="2600" dirty="0" smtClean="0">
                <a:solidFill>
                  <a:srgbClr val="0D0D0D"/>
                </a:solidFill>
                <a:latin typeface="Arial" charset="0"/>
              </a:rPr>
              <a:t> d</a:t>
            </a:r>
            <a:r>
              <a:rPr lang="hu-HU" sz="2600" dirty="0" smtClean="0">
                <a:solidFill>
                  <a:srgbClr val="0D0D0D"/>
                </a:solidFill>
              </a:rPr>
              <a:t>e ha nem tudsz angolul</a:t>
            </a:r>
            <a:r>
              <a:rPr lang="hu-HU" sz="2600" dirty="0" smtClean="0">
                <a:solidFill>
                  <a:srgbClr val="0D0D0D"/>
                </a:solidFill>
                <a:latin typeface="Arial" charset="0"/>
              </a:rPr>
              <a:t>,</a:t>
            </a:r>
            <a:r>
              <a:rPr lang="hu-HU" sz="2600" dirty="0" smtClean="0">
                <a:solidFill>
                  <a:srgbClr val="0D0D0D"/>
                </a:solidFill>
              </a:rPr>
              <a:t> akkor ez a megfelelő oldal számodra: </a:t>
            </a:r>
          </a:p>
          <a:p>
            <a:pPr algn="just">
              <a:lnSpc>
                <a:spcPct val="90000"/>
              </a:lnSpc>
            </a:pPr>
            <a:r>
              <a:rPr lang="hu-HU" sz="2200" dirty="0" smtClean="0">
                <a:solidFill>
                  <a:srgbClr val="0D0D0D"/>
                </a:solidFill>
                <a:hlinkClick r:id="rId3"/>
              </a:rPr>
              <a:t>http://linuxmint.hu/letoltesek/</a:t>
            </a:r>
            <a:r>
              <a:rPr lang="hu-HU" sz="2200" dirty="0" smtClean="0">
                <a:solidFill>
                  <a:srgbClr val="0D0D0D"/>
                </a:solidFill>
              </a:rPr>
              <a:t>. </a:t>
            </a:r>
          </a:p>
          <a:p>
            <a:pPr algn="just">
              <a:lnSpc>
                <a:spcPct val="90000"/>
              </a:lnSpc>
            </a:pPr>
            <a:endParaRPr lang="hu-HU" sz="2200" dirty="0" smtClean="0">
              <a:solidFill>
                <a:srgbClr val="0D0D0D"/>
              </a:solidFill>
            </a:endParaRPr>
          </a:p>
          <a:p>
            <a:pPr algn="just">
              <a:lnSpc>
                <a:spcPct val="90000"/>
              </a:lnSpc>
            </a:pPr>
            <a:r>
              <a:rPr lang="hu-HU" sz="2600" dirty="0" smtClean="0">
                <a:solidFill>
                  <a:srgbClr val="0D0D0D"/>
                </a:solidFill>
              </a:rPr>
              <a:t>A legutóbbi kiadás a 16-os verzió azaz „Petra”. Ezt ajánlom, mivel ez az eddigi legstabilabb verzió!</a:t>
            </a:r>
          </a:p>
          <a:p>
            <a:pPr algn="just">
              <a:lnSpc>
                <a:spcPct val="90000"/>
              </a:lnSpc>
            </a:pPr>
            <a:r>
              <a:rPr lang="hu-HU" sz="2600" dirty="0" smtClean="0">
                <a:solidFill>
                  <a:srgbClr val="0D0D0D"/>
                </a:solidFill>
              </a:rPr>
              <a:t>Jó szórakozást! </a:t>
            </a:r>
          </a:p>
          <a:p>
            <a:pPr algn="just">
              <a:lnSpc>
                <a:spcPct val="90000"/>
              </a:lnSpc>
            </a:pPr>
            <a:endParaRPr lang="hu-HU" sz="2200" dirty="0" smtClean="0">
              <a:solidFill>
                <a:srgbClr val="898989"/>
              </a:solidFill>
            </a:endParaRPr>
          </a:p>
        </p:txBody>
      </p:sp>
      <p:pic>
        <p:nvPicPr>
          <p:cNvPr id="2051" name="Picture 3" descr="C:\Users\Dave\Desktop\Linux Mint PowerPoint\gyerek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0925" y="3086100"/>
            <a:ext cx="17430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6000">
              <a:srgbClr val="9CB86E"/>
            </a:gs>
            <a:gs pos="100000">
              <a:srgbClr val="156B13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ave\Desktop\Linux Mint PowerPoint\mint_debian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0"/>
            <a:ext cx="500062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Alcím 2"/>
          <p:cNvSpPr>
            <a:spLocks noGrp="1"/>
          </p:cNvSpPr>
          <p:nvPr>
            <p:ph type="subTitle" idx="1"/>
          </p:nvPr>
        </p:nvSpPr>
        <p:spPr>
          <a:xfrm rot="2482036">
            <a:off x="5621338" y="238125"/>
            <a:ext cx="4911725" cy="1460500"/>
          </a:xfrm>
          <a:solidFill>
            <a:srgbClr val="C00000">
              <a:alpha val="70979"/>
            </a:srgbClr>
          </a:solidFill>
        </p:spPr>
        <p:txBody>
          <a:bodyPr/>
          <a:lstStyle/>
          <a:p>
            <a:r>
              <a:rPr lang="hu-HU" sz="9600" smtClean="0">
                <a:solidFill>
                  <a:schemeClr val="tx1"/>
                </a:solidFill>
              </a:rPr>
              <a:t>Kvíz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6000">
              <a:srgbClr val="9CB86E"/>
            </a:gs>
            <a:gs pos="100000">
              <a:srgbClr val="156B13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Dave\Desktop\Linux Mint PowerPoint\linux pingvin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14338"/>
            <a:ext cx="4500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kerekített téglalap feliratnak 3"/>
          <p:cNvSpPr/>
          <p:nvPr/>
        </p:nvSpPr>
        <p:spPr>
          <a:xfrm>
            <a:off x="357188" y="857250"/>
            <a:ext cx="5357812" cy="1143000"/>
          </a:xfrm>
          <a:prstGeom prst="wedgeRoundRectCallout">
            <a:avLst>
              <a:gd name="adj1" fmla="val 60233"/>
              <a:gd name="adj2" fmla="val 5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chemeClr val="bg1"/>
                </a:solidFill>
              </a:rPr>
              <a:t>Milyen architektúrájú rendszereken fut a Linux Mint?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8-bit és 16-bit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32-bit és 64-bit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002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1" name="Akciógomb: Tovább vagy Következő 10">
            <a:hlinkClick r:id="" action="ppaction://hlinkshowjump?jump=nextslide" highlightClick="1"/>
          </p:cNvPr>
          <p:cNvSpPr/>
          <p:nvPr/>
        </p:nvSpPr>
        <p:spPr>
          <a:xfrm>
            <a:off x="1928813" y="3357563"/>
            <a:ext cx="2071687" cy="357187"/>
          </a:xfrm>
          <a:prstGeom prst="actionButtonForwardNex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9" grpId="1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6000">
              <a:srgbClr val="9CB86E"/>
            </a:gs>
            <a:gs pos="100000">
              <a:srgbClr val="156B13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Dave\Desktop\Linux Mint PowerPoint\linux pingvin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14338"/>
            <a:ext cx="4500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kerekített téglalap feliratnak 3"/>
          <p:cNvSpPr/>
          <p:nvPr/>
        </p:nvSpPr>
        <p:spPr>
          <a:xfrm>
            <a:off x="357188" y="857250"/>
            <a:ext cx="5357812" cy="1143000"/>
          </a:xfrm>
          <a:prstGeom prst="wedgeRoundRectCallout">
            <a:avLst>
              <a:gd name="adj1" fmla="val 60233"/>
              <a:gd name="adj2" fmla="val 5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chemeClr val="bg1"/>
                </a:solidFill>
              </a:rPr>
              <a:t>Ha a módosítások egy külön kiadásban jelennek meg, akkor az aktuális verzió mit kap?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Új kódnevet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700" dirty="0"/>
              <a:t>Másodlagos számozást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002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1" name="Akciógomb: Tovább vagy Következő 10">
            <a:hlinkClick r:id="" action="ppaction://hlinkshowjump?jump=nextslide" highlightClick="1"/>
          </p:cNvPr>
          <p:cNvSpPr/>
          <p:nvPr/>
        </p:nvSpPr>
        <p:spPr>
          <a:xfrm>
            <a:off x="1928813" y="3357563"/>
            <a:ext cx="2071687" cy="357187"/>
          </a:xfrm>
          <a:prstGeom prst="actionButtonForwardNex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9" grpId="1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6000">
              <a:srgbClr val="9CB86E"/>
            </a:gs>
            <a:gs pos="100000">
              <a:srgbClr val="156B13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Dave\Desktop\Linux Mint PowerPoint\linux pingvin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14338"/>
            <a:ext cx="4500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kerekített téglalap feliratnak 3"/>
          <p:cNvSpPr/>
          <p:nvPr/>
        </p:nvSpPr>
        <p:spPr>
          <a:xfrm>
            <a:off x="357188" y="857250"/>
            <a:ext cx="5357812" cy="1143000"/>
          </a:xfrm>
          <a:prstGeom prst="wedgeRoundRectCallout">
            <a:avLst>
              <a:gd name="adj1" fmla="val 60233"/>
              <a:gd name="adj2" fmla="val 5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chemeClr val="bg1"/>
                </a:solidFill>
              </a:rPr>
              <a:t>Melyik egy Linux Mint kiadás?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Professional </a:t>
            </a:r>
            <a:r>
              <a:rPr lang="hu-HU" dirty="0" err="1"/>
              <a:t>Edition</a:t>
            </a:r>
            <a:endParaRPr lang="hu-HU" dirty="0"/>
          </a:p>
        </p:txBody>
      </p:sp>
      <p:sp>
        <p:nvSpPr>
          <p:cNvPr id="7" name="Lekerekített téglalap 6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MATE </a:t>
            </a:r>
            <a:r>
              <a:rPr lang="hu-HU" dirty="0" err="1"/>
              <a:t>Edition</a:t>
            </a:r>
            <a:endParaRPr lang="hu-HU" dirty="0"/>
          </a:p>
        </p:txBody>
      </p:sp>
      <p:sp>
        <p:nvSpPr>
          <p:cNvPr id="9" name="Lekerekített téglalap 8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002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1" name="Akciógomb: Tovább vagy Következő 10">
            <a:hlinkClick r:id="" action="ppaction://hlinkshowjump?jump=nextslide" highlightClick="1"/>
          </p:cNvPr>
          <p:cNvSpPr/>
          <p:nvPr/>
        </p:nvSpPr>
        <p:spPr>
          <a:xfrm>
            <a:off x="1928813" y="3357563"/>
            <a:ext cx="2071687" cy="357187"/>
          </a:xfrm>
          <a:prstGeom prst="actionButtonForwardNex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9" grpId="1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C:\Users\Dave\Desktop\Linux Mint PowerPoint\Linux Mint BootScreen töltés nélkü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zis 6"/>
          <p:cNvSpPr/>
          <p:nvPr/>
        </p:nvSpPr>
        <p:spPr>
          <a:xfrm>
            <a:off x="3929063" y="3071813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4214813" y="3071813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500563" y="3071813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4786313" y="3071813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5072063" y="3071813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ransition advClick="0"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6000">
              <a:srgbClr val="9CB86E"/>
            </a:gs>
            <a:gs pos="100000">
              <a:srgbClr val="156B13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C:\Users\Dave\Desktop\Linux Mint PowerPoint\linux pingvin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14338"/>
            <a:ext cx="4500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kerekített téglalap feliratnak 3"/>
          <p:cNvSpPr/>
          <p:nvPr/>
        </p:nvSpPr>
        <p:spPr>
          <a:xfrm>
            <a:off x="357188" y="857250"/>
            <a:ext cx="5357812" cy="1143000"/>
          </a:xfrm>
          <a:prstGeom prst="wedgeRoundRectCallout">
            <a:avLst>
              <a:gd name="adj1" fmla="val 60233"/>
              <a:gd name="adj2" fmla="val 5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chemeClr val="bg1"/>
                </a:solidFill>
              </a:rPr>
              <a:t>Melyik a legstabilabb Linux Mint?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13, „Maya”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16, „Petra”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002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1" name="Akciógomb: Tovább vagy Következő 10">
            <a:hlinkClick r:id="" action="ppaction://hlinkshowjump?jump=nextslide" highlightClick="1"/>
          </p:cNvPr>
          <p:cNvSpPr/>
          <p:nvPr/>
        </p:nvSpPr>
        <p:spPr>
          <a:xfrm>
            <a:off x="1928813" y="3357563"/>
            <a:ext cx="2071687" cy="357187"/>
          </a:xfrm>
          <a:prstGeom prst="actionButtonForwardNex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9" grpId="1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6000">
              <a:srgbClr val="9CB86E"/>
            </a:gs>
            <a:gs pos="100000">
              <a:srgbClr val="156B13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Users\Dave\Desktop\Linux Mint PowerPoint\linux pingvin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14338"/>
            <a:ext cx="45005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kerekített téglalap feliratnak 3"/>
          <p:cNvSpPr/>
          <p:nvPr/>
        </p:nvSpPr>
        <p:spPr>
          <a:xfrm>
            <a:off x="357188" y="857250"/>
            <a:ext cx="5357812" cy="1143000"/>
          </a:xfrm>
          <a:prstGeom prst="wedgeRoundRectCallout">
            <a:avLst>
              <a:gd name="adj1" fmla="val 60233"/>
              <a:gd name="adj2" fmla="val 5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solidFill>
                  <a:schemeClr val="bg1"/>
                </a:solidFill>
              </a:rPr>
              <a:t>Mikor kezdődött a Linux Mint fejlesztése?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2007</a:t>
            </a:r>
          </a:p>
        </p:txBody>
      </p:sp>
      <p:sp>
        <p:nvSpPr>
          <p:cNvPr id="7" name="Lekerekített téglalap 6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2006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428625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0" name="Lekerekített téglalap 9"/>
          <p:cNvSpPr/>
          <p:nvPr/>
        </p:nvSpPr>
        <p:spPr>
          <a:xfrm>
            <a:off x="3214688" y="2428875"/>
            <a:ext cx="2286000" cy="500063"/>
          </a:xfrm>
          <a:prstGeom prst="roundRect">
            <a:avLst/>
          </a:prstGeom>
          <a:noFill/>
          <a:ln w="53975" cmpd="thinThick">
            <a:solidFill>
              <a:srgbClr val="002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11" name="Akciógomb: Tovább vagy Következő 10">
            <a:hlinkClick r:id="" action="ppaction://hlinkshowjump?jump=nextslide" highlightClick="1"/>
          </p:cNvPr>
          <p:cNvSpPr/>
          <p:nvPr/>
        </p:nvSpPr>
        <p:spPr>
          <a:xfrm>
            <a:off x="1928813" y="3357563"/>
            <a:ext cx="2071687" cy="357187"/>
          </a:xfrm>
          <a:prstGeom prst="actionButtonForwardNex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9" grpId="1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6000">
              <a:srgbClr val="9CB86E"/>
            </a:gs>
            <a:gs pos="100000">
              <a:srgbClr val="156B13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428625"/>
            <a:ext cx="9144000" cy="1428750"/>
          </a:xfrm>
          <a:solidFill>
            <a:srgbClr val="C00000">
              <a:alpha val="71000"/>
            </a:srgbClr>
          </a:solidFill>
        </p:spPr>
        <p:txBody>
          <a:bodyPr rtlCol="0" anchor="b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6000" dirty="0" smtClean="0">
                <a:solidFill>
                  <a:schemeClr val="tx1"/>
                </a:solidFill>
              </a:rPr>
              <a:t>Ügyes vagy!</a:t>
            </a:r>
            <a:r>
              <a:rPr lang="hu-HU" dirty="0" smtClean="0">
                <a:solidFill>
                  <a:schemeClr val="tx1"/>
                </a:solidFill>
              </a:rPr>
              <a:t/>
            </a:r>
            <a:br>
              <a:rPr lang="hu-HU" dirty="0" smtClean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36867" name="Picture 2" descr="C:\Users\Dave\Desktop\Linux Mint PowerPoint\powered-by-linux-mint-artwork_0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000250"/>
            <a:ext cx="24130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kciógomb: Tovább vagy Következő 26">
            <a:hlinkClick r:id="" action="ppaction://hlinkshowjump?jump=nextslide" highlightClick="1"/>
          </p:cNvPr>
          <p:cNvSpPr/>
          <p:nvPr/>
        </p:nvSpPr>
        <p:spPr>
          <a:xfrm>
            <a:off x="6286500" y="2428875"/>
            <a:ext cx="785813" cy="21431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6" name="Akciógomb: Egyéni 25">
            <a:hlinkClick r:id="" action="ppaction://noaction" highlightClick="1"/>
          </p:cNvPr>
          <p:cNvSpPr/>
          <p:nvPr/>
        </p:nvSpPr>
        <p:spPr>
          <a:xfrm>
            <a:off x="4643438" y="2428875"/>
            <a:ext cx="785812" cy="214313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37891" name="Picture 2" descr="C:\Users\Dave\Desktop\Linux Mint PowerPoint\Linux Mi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Csoportba foglalás 21"/>
          <p:cNvGrpSpPr>
            <a:grpSpLocks/>
          </p:cNvGrpSpPr>
          <p:nvPr/>
        </p:nvGrpSpPr>
        <p:grpSpPr bwMode="auto">
          <a:xfrm>
            <a:off x="6143625" y="3286125"/>
            <a:ext cx="2643188" cy="2000250"/>
            <a:chOff x="6243649" y="2566030"/>
            <a:chExt cx="3000396" cy="2720362"/>
          </a:xfrm>
        </p:grpSpPr>
        <p:sp>
          <p:nvSpPr>
            <p:cNvPr id="17" name="Téglalap 16"/>
            <p:cNvSpPr/>
            <p:nvPr/>
          </p:nvSpPr>
          <p:spPr>
            <a:xfrm>
              <a:off x="6243649" y="2566030"/>
              <a:ext cx="3000396" cy="272036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400" dirty="0"/>
                <a:t>Ezzel véget is ért a „Linux bemutató DVD”. Remélem jól szórakoztatok! Ne felejtsétek kikapcsolni a gépet! </a:t>
              </a:r>
              <a:r>
                <a:rPr lang="hu-HU" sz="1400" dirty="0">
                  <a:sym typeface="Wingdings" pitchFamily="2" charset="2"/>
                </a:rPr>
                <a:t>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400" dirty="0">
                  <a:sym typeface="Wingdings" pitchFamily="2" charset="2"/>
                </a:rPr>
                <a:t>MenüLeállítás</a:t>
              </a:r>
              <a:r>
                <a:rPr lang="hu-HU" sz="1400" dirty="0" err="1">
                  <a:sym typeface="Wingdings" pitchFamily="2" charset="2"/>
                </a:rPr>
                <a:t>Leállítás</a:t>
              </a:r>
              <a:r>
                <a:rPr lang="hu-HU" sz="1400" dirty="0">
                  <a:sym typeface="Wingdings" pitchFamily="2" charset="2"/>
                </a:rPr>
                <a:t>.</a:t>
              </a:r>
              <a:br>
                <a:rPr lang="hu-HU" sz="1400" dirty="0">
                  <a:sym typeface="Wingdings" pitchFamily="2" charset="2"/>
                </a:rPr>
              </a:br>
              <a:r>
                <a:rPr lang="hu-HU" sz="1400" dirty="0">
                  <a:sym typeface="Wingdings" pitchFamily="2" charset="2"/>
                </a:rPr>
                <a:t>Ha pedig újra szeretnéd nézni, akkor nyomj az újraindítás gombra!</a:t>
              </a:r>
              <a:endParaRPr lang="hu-HU" sz="1400" dirty="0"/>
            </a:p>
          </p:txBody>
        </p:sp>
        <p:sp>
          <p:nvSpPr>
            <p:cNvPr id="21" name="Szorzás 20"/>
            <p:cNvSpPr/>
            <p:nvPr/>
          </p:nvSpPr>
          <p:spPr>
            <a:xfrm>
              <a:off x="8838586" y="2663186"/>
              <a:ext cx="356804" cy="356237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grpSp>
        <p:nvGrpSpPr>
          <p:cNvPr id="31" name="Csoportba foglalás 30"/>
          <p:cNvGrpSpPr>
            <a:grpSpLocks/>
          </p:cNvGrpSpPr>
          <p:nvPr/>
        </p:nvGrpSpPr>
        <p:grpSpPr bwMode="auto">
          <a:xfrm>
            <a:off x="571500" y="2428875"/>
            <a:ext cx="4643438" cy="2928938"/>
            <a:chOff x="571472" y="2428872"/>
            <a:chExt cx="4643470" cy="2928958"/>
          </a:xfrm>
        </p:grpSpPr>
        <p:grpSp>
          <p:nvGrpSpPr>
            <p:cNvPr id="37903" name="Csoportba foglalás 24"/>
            <p:cNvGrpSpPr>
              <a:grpSpLocks/>
            </p:cNvGrpSpPr>
            <p:nvPr/>
          </p:nvGrpSpPr>
          <p:grpSpPr bwMode="auto">
            <a:xfrm>
              <a:off x="571472" y="2428872"/>
              <a:ext cx="4643470" cy="2928958"/>
              <a:chOff x="571472" y="2428872"/>
              <a:chExt cx="4643470" cy="2928958"/>
            </a:xfrm>
          </p:grpSpPr>
          <p:sp>
            <p:nvSpPr>
              <p:cNvPr id="19" name="Lekerekített téglalap 18"/>
              <p:cNvSpPr/>
              <p:nvPr/>
            </p:nvSpPr>
            <p:spPr>
              <a:xfrm>
                <a:off x="642910" y="5000640"/>
                <a:ext cx="928693" cy="28575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hu-HU" sz="1000" dirty="0"/>
                  <a:t>Leállítás</a:t>
                </a:r>
              </a:p>
            </p:txBody>
          </p:sp>
          <p:grpSp>
            <p:nvGrpSpPr>
              <p:cNvPr id="37906" name="Csoportba foglalás 10"/>
              <p:cNvGrpSpPr>
                <a:grpSpLocks/>
              </p:cNvGrpSpPr>
              <p:nvPr/>
            </p:nvGrpSpPr>
            <p:grpSpPr bwMode="auto">
              <a:xfrm>
                <a:off x="571472" y="2428872"/>
                <a:ext cx="4643470" cy="2928958"/>
                <a:chOff x="571472" y="2214558"/>
                <a:chExt cx="4857784" cy="3143272"/>
              </a:xfrm>
            </p:grpSpPr>
            <p:sp>
              <p:nvSpPr>
                <p:cNvPr id="9" name="Lekerekített téglalap 8"/>
                <p:cNvSpPr/>
                <p:nvPr/>
              </p:nvSpPr>
              <p:spPr>
                <a:xfrm>
                  <a:off x="646208" y="2444554"/>
                  <a:ext cx="974878" cy="306661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u-HU"/>
                </a:p>
              </p:txBody>
            </p:sp>
            <p:grpSp>
              <p:nvGrpSpPr>
                <p:cNvPr id="37908" name="Csoportba foglalás 9"/>
                <p:cNvGrpSpPr>
                  <a:grpSpLocks/>
                </p:cNvGrpSpPr>
                <p:nvPr/>
              </p:nvGrpSpPr>
              <p:grpSpPr bwMode="auto">
                <a:xfrm>
                  <a:off x="571472" y="2214558"/>
                  <a:ext cx="4857784" cy="3143272"/>
                  <a:chOff x="285720" y="1643054"/>
                  <a:chExt cx="4958048" cy="3429024"/>
                </a:xfrm>
              </p:grpSpPr>
              <p:sp>
                <p:nvSpPr>
                  <p:cNvPr id="8" name="Téglalap 7"/>
                  <p:cNvSpPr/>
                  <p:nvPr/>
                </p:nvSpPr>
                <p:spPr>
                  <a:xfrm>
                    <a:off x="285720" y="1643054"/>
                    <a:ext cx="4929231" cy="3429024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hu-HU"/>
                  </a:p>
                </p:txBody>
              </p:sp>
              <p:pic>
                <p:nvPicPr>
                  <p:cNvPr id="37910" name="Picture 3" descr="C:\Users\Dave\Desktop\Linux Mint PowerPoint\linux mint menü.png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285720" y="1643054"/>
                    <a:ext cx="4958048" cy="342902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</p:grpSp>
        <p:sp>
          <p:nvSpPr>
            <p:cNvPr id="30" name="Lekerekített téglalap 29"/>
            <p:cNvSpPr/>
            <p:nvPr/>
          </p:nvSpPr>
          <p:spPr>
            <a:xfrm>
              <a:off x="642910" y="4929202"/>
              <a:ext cx="785817" cy="2857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sp>
        <p:nvSpPr>
          <p:cNvPr id="6" name="Téglalap 5"/>
          <p:cNvSpPr/>
          <p:nvPr/>
        </p:nvSpPr>
        <p:spPr>
          <a:xfrm>
            <a:off x="0" y="5357813"/>
            <a:ext cx="9144000" cy="357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571500" y="5357813"/>
            <a:ext cx="785813" cy="35718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Menü</a:t>
            </a:r>
          </a:p>
        </p:txBody>
      </p:sp>
      <p:sp>
        <p:nvSpPr>
          <p:cNvPr id="37896" name="Dátum helye 4"/>
          <p:cNvSpPr>
            <a:spLocks noGrp="1"/>
          </p:cNvSpPr>
          <p:nvPr>
            <p:ph type="dt" sz="quarter" idx="10"/>
          </p:nvPr>
        </p:nvSpPr>
        <p:spPr bwMode="auto">
          <a:xfrm>
            <a:off x="7786688" y="5357813"/>
            <a:ext cx="1357312" cy="35718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904351-D912-4C14-A7D3-3682E80F8DC6}" type="datetime8">
              <a:rPr lang="hu-HU">
                <a:solidFill>
                  <a:schemeClr val="tx1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2014.01.27. 12:50</a:t>
            </a:fld>
            <a:endParaRPr lang="hu-HU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36" name="Csoportba foglalás 35"/>
          <p:cNvGrpSpPr>
            <a:grpSpLocks/>
          </p:cNvGrpSpPr>
          <p:nvPr/>
        </p:nvGrpSpPr>
        <p:grpSpPr bwMode="auto">
          <a:xfrm>
            <a:off x="3214688" y="1500188"/>
            <a:ext cx="3916362" cy="1285875"/>
            <a:chOff x="3214678" y="1500178"/>
            <a:chExt cx="3916666" cy="1285884"/>
          </a:xfrm>
        </p:grpSpPr>
        <p:grpSp>
          <p:nvGrpSpPr>
            <p:cNvPr id="37898" name="Csoportba foglalás 31"/>
            <p:cNvGrpSpPr>
              <a:grpSpLocks/>
            </p:cNvGrpSpPr>
            <p:nvPr/>
          </p:nvGrpSpPr>
          <p:grpSpPr bwMode="auto">
            <a:xfrm>
              <a:off x="3214678" y="1500178"/>
              <a:ext cx="3916666" cy="1285884"/>
              <a:chOff x="1643042" y="785798"/>
              <a:chExt cx="3916666" cy="1285884"/>
            </a:xfrm>
          </p:grpSpPr>
          <p:sp>
            <p:nvSpPr>
              <p:cNvPr id="22" name="Lekerekített téglalap 21"/>
              <p:cNvSpPr/>
              <p:nvPr/>
            </p:nvSpPr>
            <p:spPr>
              <a:xfrm>
                <a:off x="1714485" y="857235"/>
                <a:ext cx="3786482" cy="114300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pic>
            <p:nvPicPr>
              <p:cNvPr id="37902" name="Picture 2" descr="C:\Users\Dave\Desktop\Linux Mint PowerPoint\linux kijelentkezés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43042" y="785798"/>
                <a:ext cx="3916666" cy="1285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3" name="Akciógomb: Tovább vagy Következő 32">
              <a:hlinkClick r:id="" action="ppaction://hlinkshowjump?jump=nextslide" highlightClick="1"/>
            </p:cNvPr>
            <p:cNvSpPr/>
            <p:nvPr/>
          </p:nvSpPr>
          <p:spPr>
            <a:xfrm>
              <a:off x="6358172" y="2500310"/>
              <a:ext cx="500101" cy="14287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sp>
          <p:nvSpPr>
            <p:cNvPr id="34" name="Akciógomb: Egyéni 33">
              <a:hlinkClick r:id="rId5" action="ppaction://hlinksldjump" highlightClick="1"/>
            </p:cNvPr>
            <p:cNvSpPr/>
            <p:nvPr/>
          </p:nvSpPr>
          <p:spPr>
            <a:xfrm>
              <a:off x="4714981" y="2500310"/>
              <a:ext cx="642988" cy="214313"/>
            </a:xfrm>
            <a:prstGeom prst="actionButtonBlank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</p:spTree>
  </p:cSld>
  <p:clrMapOvr>
    <a:masterClrMapping/>
  </p:clrMapOvr>
  <p:transition advClick="0" advTm="8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Dave\Desktop\Linux Mint PowerPoint\mint hátté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kerekített téglalap 5"/>
          <p:cNvSpPr/>
          <p:nvPr/>
        </p:nvSpPr>
        <p:spPr>
          <a:xfrm>
            <a:off x="2500313" y="4286250"/>
            <a:ext cx="3714750" cy="1428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hu-HU" sz="3200" b="1">
                <a:solidFill>
                  <a:schemeClr val="tx1"/>
                </a:solidFill>
                <a:cs typeface="Arial" charset="0"/>
              </a:rPr>
              <a:t>A Linux Mint leáll</a:t>
            </a:r>
            <a:r>
              <a:rPr lang="hu-HU" sz="3200" b="1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hu-HU" sz="3200" b="1">
                <a:solidFill>
                  <a:schemeClr val="tx1"/>
                </a:solidFill>
                <a:cs typeface="Arial" charset="0"/>
              </a:rPr>
              <a:t>…</a:t>
            </a:r>
          </a:p>
        </p:txBody>
      </p:sp>
      <p:sp>
        <p:nvSpPr>
          <p:cNvPr id="14" name="Ellipszis 13"/>
          <p:cNvSpPr/>
          <p:nvPr/>
        </p:nvSpPr>
        <p:spPr>
          <a:xfrm>
            <a:off x="3000375" y="4643438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3500438" y="4643438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4572000" y="4643438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7" name="Ellipszis 16"/>
          <p:cNvSpPr/>
          <p:nvPr/>
        </p:nvSpPr>
        <p:spPr>
          <a:xfrm>
            <a:off x="4000500" y="4643438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5072063" y="4643438"/>
            <a:ext cx="142875" cy="1428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</p:cSld>
  <p:clrMapOvr>
    <a:masterClrMapping/>
  </p:clrMapOvr>
  <p:transition advClick="0" advTm="1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5" grpId="1" animBg="1"/>
      <p:bldP spid="16" grpId="1" animBg="1"/>
      <p:bldP spid="17" grpId="1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ím 5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25550"/>
          </a:xfrm>
        </p:spPr>
        <p:txBody>
          <a:bodyPr/>
          <a:lstStyle/>
          <a:p>
            <a:pPr algn="l"/>
            <a:r>
              <a:rPr lang="hu-HU" smtClean="0">
                <a:solidFill>
                  <a:schemeClr val="bg1"/>
                </a:solidFill>
              </a:rPr>
              <a:t>Források:</a:t>
            </a:r>
          </a:p>
        </p:txBody>
      </p:sp>
      <p:sp>
        <p:nvSpPr>
          <p:cNvPr id="7" name="Alcím 6"/>
          <p:cNvSpPr>
            <a:spLocks noGrp="1"/>
          </p:cNvSpPr>
          <p:nvPr>
            <p:ph type="subTitle" idx="1"/>
          </p:nvPr>
        </p:nvSpPr>
        <p:spPr>
          <a:xfrm>
            <a:off x="0" y="1357313"/>
            <a:ext cx="9144000" cy="4357687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hu-HU" sz="1600" smtClean="0">
                <a:solidFill>
                  <a:srgbClr val="898989"/>
                </a:solidFill>
                <a:hlinkClick r:id="rId2"/>
              </a:rPr>
              <a:t> http://hdwallpapers.lt/wallpaper/linux_mint_break_the_mold_anti_microsoft_hd-wallpaper-370162.jpg</a:t>
            </a: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None/>
            </a:pP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Char char="-"/>
            </a:pPr>
            <a:r>
              <a:rPr lang="hu-HU" sz="1600" smtClean="0">
                <a:solidFill>
                  <a:srgbClr val="898989"/>
                </a:solidFill>
              </a:rPr>
              <a:t> </a:t>
            </a:r>
            <a:r>
              <a:rPr lang="hu-HU" sz="1600" smtClean="0">
                <a:solidFill>
                  <a:srgbClr val="898989"/>
                </a:solidFill>
                <a:hlinkClick r:id="rId3"/>
              </a:rPr>
              <a:t>http://wallpaperswide.com/linux_mint_2-wallpapers.html</a:t>
            </a: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None/>
            </a:pP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Char char="-"/>
            </a:pPr>
            <a:r>
              <a:rPr lang="hu-HU" sz="1600" smtClean="0">
                <a:solidFill>
                  <a:srgbClr val="898989"/>
                </a:solidFill>
              </a:rPr>
              <a:t> </a:t>
            </a:r>
            <a:r>
              <a:rPr lang="hu-HU" sz="1600" smtClean="0">
                <a:solidFill>
                  <a:srgbClr val="898989"/>
                </a:solidFill>
                <a:hlinkClick r:id="rId4"/>
              </a:rPr>
              <a:t>http://i0.wp.com/techdigy.com/wp-content/uploads/2013/05/Linux_Mint_Logo.png</a:t>
            </a: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None/>
            </a:pP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None/>
            </a:pPr>
            <a:r>
              <a:rPr lang="hu-HU" sz="1600" smtClean="0">
                <a:solidFill>
                  <a:srgbClr val="898989"/>
                </a:solidFill>
                <a:latin typeface="Arial" charset="0"/>
              </a:rPr>
              <a:t>- </a:t>
            </a:r>
            <a:r>
              <a:rPr lang="hu-HU" sz="1600" smtClean="0">
                <a:solidFill>
                  <a:srgbClr val="898989"/>
                </a:solidFill>
                <a:latin typeface="Arial" charset="0"/>
                <a:hlinkClick r:id="rId5"/>
              </a:rPr>
              <a:t>h</a:t>
            </a:r>
            <a:r>
              <a:rPr lang="hu-HU" sz="1600" smtClean="0">
                <a:solidFill>
                  <a:srgbClr val="898989"/>
                </a:solidFill>
                <a:hlinkClick r:id="rId5"/>
              </a:rPr>
              <a:t>ttp://fc06.deviantart.net/fs70/i/2012/350/6/9/penguins_and_linux_logo_linux_mint_green_by_vinno1-d5o7k6g.png</a:t>
            </a: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None/>
            </a:pP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Char char="-"/>
            </a:pPr>
            <a:r>
              <a:rPr lang="hu-HU" sz="1600" smtClean="0">
                <a:solidFill>
                  <a:srgbClr val="898989"/>
                </a:solidFill>
              </a:rPr>
              <a:t> </a:t>
            </a:r>
            <a:r>
              <a:rPr lang="hu-HU" sz="1600" smtClean="0">
                <a:solidFill>
                  <a:srgbClr val="898989"/>
                </a:solidFill>
                <a:hlinkClick r:id="rId6"/>
              </a:rPr>
              <a:t>http://kosheronabudget.com/wp-content/uploads/2010/12/mintcom1.jpg</a:t>
            </a: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None/>
            </a:pP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Char char="-"/>
            </a:pPr>
            <a:r>
              <a:rPr lang="hu-HU" sz="1600" smtClean="0">
                <a:solidFill>
                  <a:srgbClr val="898989"/>
                </a:solidFill>
              </a:rPr>
              <a:t> </a:t>
            </a:r>
            <a:r>
              <a:rPr lang="hu-HU" sz="1600" smtClean="0">
                <a:solidFill>
                  <a:srgbClr val="898989"/>
                </a:solidFill>
                <a:hlinkClick r:id="rId7"/>
              </a:rPr>
              <a:t>http://hu.wikipedia.org</a:t>
            </a: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None/>
            </a:pPr>
            <a:endParaRPr lang="hu-HU" sz="1600" smtClean="0">
              <a:solidFill>
                <a:srgbClr val="898989"/>
              </a:solidFill>
              <a:latin typeface="Arial" charset="0"/>
            </a:endParaRPr>
          </a:p>
          <a:p>
            <a:pPr algn="l">
              <a:buFontTx/>
              <a:buChar char="-"/>
            </a:pPr>
            <a:r>
              <a:rPr lang="hu-HU" sz="1600" smtClean="0">
                <a:solidFill>
                  <a:srgbClr val="898989"/>
                </a:solidFill>
                <a:latin typeface="Arial" charset="0"/>
              </a:rPr>
              <a:t> </a:t>
            </a:r>
            <a:r>
              <a:rPr lang="hu-HU" sz="1600" smtClean="0">
                <a:solidFill>
                  <a:srgbClr val="898989"/>
                </a:solidFill>
                <a:hlinkClick r:id="rId8"/>
              </a:rPr>
              <a:t>http://www.meggyogyulsz.com/wp-content/uploads/2013/06/gyerek.jpg</a:t>
            </a:r>
            <a:endParaRPr lang="hu-HU" sz="1600" smtClean="0">
              <a:solidFill>
                <a:srgbClr val="898989"/>
              </a:solidFill>
            </a:endParaRPr>
          </a:p>
          <a:p>
            <a:pPr algn="l">
              <a:buFontTx/>
              <a:buChar char="-"/>
            </a:pPr>
            <a:endParaRPr lang="hu-HU" sz="180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Dave\Desktop\Linux Mint PowerPoint\Linux Mi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Csoportba foglalás 10"/>
          <p:cNvGrpSpPr>
            <a:grpSpLocks/>
          </p:cNvGrpSpPr>
          <p:nvPr/>
        </p:nvGrpSpPr>
        <p:grpSpPr bwMode="auto">
          <a:xfrm>
            <a:off x="571500" y="2428875"/>
            <a:ext cx="4643438" cy="2928938"/>
            <a:chOff x="571472" y="2214558"/>
            <a:chExt cx="4857784" cy="3143272"/>
          </a:xfrm>
        </p:grpSpPr>
        <p:sp>
          <p:nvSpPr>
            <p:cNvPr id="9" name="Lekerekített téglalap 8"/>
            <p:cNvSpPr/>
            <p:nvPr/>
          </p:nvSpPr>
          <p:spPr>
            <a:xfrm>
              <a:off x="646208" y="2444554"/>
              <a:ext cx="974878" cy="30666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  <p:grpSp>
          <p:nvGrpSpPr>
            <p:cNvPr id="17423" name="Csoportba foglalás 9"/>
            <p:cNvGrpSpPr>
              <a:grpSpLocks/>
            </p:cNvGrpSpPr>
            <p:nvPr/>
          </p:nvGrpSpPr>
          <p:grpSpPr bwMode="auto">
            <a:xfrm>
              <a:off x="571472" y="2214558"/>
              <a:ext cx="4857784" cy="3143272"/>
              <a:chOff x="285720" y="1643054"/>
              <a:chExt cx="4958048" cy="3429024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285720" y="1643054"/>
                <a:ext cx="4929231" cy="3429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pic>
            <p:nvPicPr>
              <p:cNvPr id="17425" name="Picture 3" descr="C:\Users\Dave\Desktop\Linux Mint PowerPoint\linux mint menü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85720" y="1643054"/>
                <a:ext cx="4958048" cy="3429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" name="Téglalap 5"/>
          <p:cNvSpPr/>
          <p:nvPr/>
        </p:nvSpPr>
        <p:spPr>
          <a:xfrm>
            <a:off x="0" y="5357813"/>
            <a:ext cx="9144000" cy="357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571500" y="5357813"/>
            <a:ext cx="785813" cy="35718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/>
              <a:t>Menü</a:t>
            </a:r>
          </a:p>
        </p:txBody>
      </p:sp>
      <p:sp>
        <p:nvSpPr>
          <p:cNvPr id="17413" name="Dátum helye 4"/>
          <p:cNvSpPr>
            <a:spLocks noGrp="1"/>
          </p:cNvSpPr>
          <p:nvPr>
            <p:ph type="dt" sz="quarter" idx="10"/>
          </p:nvPr>
        </p:nvSpPr>
        <p:spPr bwMode="auto">
          <a:xfrm>
            <a:off x="7786688" y="5357813"/>
            <a:ext cx="1357312" cy="35718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CA034A-7745-4399-B736-A936B1A9A956}" type="datetime8">
              <a:rPr lang="hu-HU">
                <a:solidFill>
                  <a:schemeClr val="tx1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2014.01.27. 12:50</a:t>
            </a:fld>
            <a:endParaRPr lang="hu-HU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15" name="Csoportba foglalás 14"/>
          <p:cNvGrpSpPr>
            <a:grpSpLocks/>
          </p:cNvGrpSpPr>
          <p:nvPr/>
        </p:nvGrpSpPr>
        <p:grpSpPr bwMode="auto">
          <a:xfrm>
            <a:off x="4714875" y="357188"/>
            <a:ext cx="4010025" cy="2857500"/>
            <a:chOff x="4714876" y="357170"/>
            <a:chExt cx="4009275" cy="2857520"/>
          </a:xfrm>
        </p:grpSpPr>
        <p:grpSp>
          <p:nvGrpSpPr>
            <p:cNvPr id="17418" name="Csoportba foglalás 12"/>
            <p:cNvGrpSpPr>
              <a:grpSpLocks/>
            </p:cNvGrpSpPr>
            <p:nvPr/>
          </p:nvGrpSpPr>
          <p:grpSpPr bwMode="auto">
            <a:xfrm>
              <a:off x="4714876" y="357170"/>
              <a:ext cx="4009275" cy="2857520"/>
              <a:chOff x="3357554" y="285732"/>
              <a:chExt cx="4009275" cy="2857520"/>
            </a:xfrm>
          </p:grpSpPr>
          <p:sp>
            <p:nvSpPr>
              <p:cNvPr id="12" name="Téglalap 11"/>
              <p:cNvSpPr/>
              <p:nvPr/>
            </p:nvSpPr>
            <p:spPr>
              <a:xfrm>
                <a:off x="3357554" y="285732"/>
                <a:ext cx="3928328" cy="285752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/>
              </a:p>
            </p:txBody>
          </p:sp>
          <p:pic>
            <p:nvPicPr>
              <p:cNvPr id="17421" name="Picture 2" descr="C:\Users\Dave\Desktop\Linux Mint PowerPoint\Linux sajátgép.jp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57554" y="285732"/>
                <a:ext cx="4009275" cy="2857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Lekerekített téglalap 13">
              <a:hlinkClick r:id="rId6" action="ppaction://hlinksldjump"/>
            </p:cNvPr>
            <p:cNvSpPr/>
            <p:nvPr/>
          </p:nvSpPr>
          <p:spPr>
            <a:xfrm>
              <a:off x="5500542" y="1000111"/>
              <a:ext cx="857090" cy="428628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  <p:grpSp>
        <p:nvGrpSpPr>
          <p:cNvPr id="22" name="Csoportba foglalás 21"/>
          <p:cNvGrpSpPr>
            <a:grpSpLocks/>
          </p:cNvGrpSpPr>
          <p:nvPr/>
        </p:nvGrpSpPr>
        <p:grpSpPr bwMode="auto">
          <a:xfrm>
            <a:off x="6143625" y="3500438"/>
            <a:ext cx="2500313" cy="1785937"/>
            <a:chOff x="6243649" y="2857500"/>
            <a:chExt cx="3000396" cy="2428892"/>
          </a:xfrm>
        </p:grpSpPr>
        <p:sp>
          <p:nvSpPr>
            <p:cNvPr id="17" name="Téglalap 16"/>
            <p:cNvSpPr/>
            <p:nvPr/>
          </p:nvSpPr>
          <p:spPr>
            <a:xfrm>
              <a:off x="6243649" y="2857500"/>
              <a:ext cx="3000396" cy="242889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hu-HU" sz="1400">
                  <a:solidFill>
                    <a:srgbClr val="FFFFFF"/>
                  </a:solidFill>
                  <a:cs typeface="Arial" charset="0"/>
                </a:rPr>
                <a:t>Üdvözöllek a Linux Mintben. Kérlek kattints a Menüre</a:t>
              </a:r>
              <a:r>
                <a:rPr lang="hu-HU" sz="1400">
                  <a:solidFill>
                    <a:srgbClr val="FFFFFF"/>
                  </a:solidFill>
                  <a:latin typeface="Arial" charset="0"/>
                  <a:cs typeface="Arial" charset="0"/>
                </a:rPr>
                <a:t>,</a:t>
              </a:r>
              <a:r>
                <a:rPr lang="hu-HU" sz="1400">
                  <a:solidFill>
                    <a:srgbClr val="FFFFFF"/>
                  </a:solidFill>
                  <a:cs typeface="Arial" charset="0"/>
                </a:rPr>
                <a:t> majd a „Helyek” menüpontnál a „Számítógép” ikonra</a:t>
              </a:r>
              <a:r>
                <a:rPr lang="hu-HU" sz="1400">
                  <a:solidFill>
                    <a:srgbClr val="FFFFFF"/>
                  </a:solidFill>
                  <a:latin typeface="Arial" charset="0"/>
                  <a:cs typeface="Arial" charset="0"/>
                </a:rPr>
                <a:t>;</a:t>
              </a:r>
              <a:r>
                <a:rPr lang="hu-HU" sz="1400">
                  <a:solidFill>
                    <a:srgbClr val="FFFFFF"/>
                  </a:solidFill>
                  <a:cs typeface="Arial" charset="0"/>
                </a:rPr>
                <a:t> bejön a számítógép ablak</a:t>
              </a:r>
              <a:r>
                <a:rPr lang="hu-HU" sz="1400">
                  <a:solidFill>
                    <a:srgbClr val="FFFFFF"/>
                  </a:solidFill>
                  <a:latin typeface="Arial" charset="0"/>
                  <a:cs typeface="Arial" charset="0"/>
                </a:rPr>
                <a:t>,</a:t>
              </a:r>
              <a:r>
                <a:rPr lang="hu-HU" sz="1400">
                  <a:solidFill>
                    <a:srgbClr val="FFFFFF"/>
                  </a:solidFill>
                  <a:cs typeface="Arial" charset="0"/>
                </a:rPr>
                <a:t> ott pedig a CD/DVD meghajtóra!</a:t>
              </a:r>
            </a:p>
          </p:txBody>
        </p:sp>
        <p:sp>
          <p:nvSpPr>
            <p:cNvPr id="21" name="Szorzás 20"/>
            <p:cNvSpPr/>
            <p:nvPr/>
          </p:nvSpPr>
          <p:spPr>
            <a:xfrm>
              <a:off x="8729692" y="2857500"/>
              <a:ext cx="356237" cy="356237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/>
            </a:p>
          </p:txBody>
        </p:sp>
      </p:grpSp>
    </p:spTree>
  </p:cSld>
  <p:clrMapOvr>
    <a:masterClrMapping/>
  </p:clrMapOvr>
  <p:transition>
    <p:fade/>
    <p:sndAc>
      <p:stSnd>
        <p:snd r:embed="rId2" name="Linux-Mint-Start-Sou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Dave\Desktop\Linux Mint PowerPoint\linux-mint-logo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1785938"/>
            <a:ext cx="4572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ím 6"/>
          <p:cNvSpPr>
            <a:spLocks noGrp="1"/>
          </p:cNvSpPr>
          <p:nvPr>
            <p:ph type="title"/>
          </p:nvPr>
        </p:nvSpPr>
        <p:spPr>
          <a:xfrm>
            <a:off x="5286375" y="3786188"/>
            <a:ext cx="3857625" cy="881062"/>
          </a:xfrm>
        </p:spPr>
        <p:txBody>
          <a:bodyPr/>
          <a:lstStyle/>
          <a:p>
            <a:r>
              <a:rPr lang="hu-HU" b="1" smtClean="0"/>
              <a:t>bemutatóban!</a:t>
            </a:r>
          </a:p>
        </p:txBody>
      </p:sp>
      <p:sp>
        <p:nvSpPr>
          <p:cNvPr id="18436" name="Szöveg helye 5"/>
          <p:cNvSpPr>
            <a:spLocks noGrp="1"/>
          </p:cNvSpPr>
          <p:nvPr>
            <p:ph type="body" idx="4294967295"/>
          </p:nvPr>
        </p:nvSpPr>
        <p:spPr>
          <a:xfrm>
            <a:off x="0" y="1000125"/>
            <a:ext cx="3786188" cy="8921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hu-HU" sz="4400" b="1" smtClean="0"/>
              <a:t>Üdvözöllek a </a:t>
            </a:r>
          </a:p>
        </p:txBody>
      </p:sp>
    </p:spTree>
  </p:cSld>
  <p:clrMapOvr>
    <a:masterClrMapping/>
  </p:clrMapOvr>
  <p:transition advClick="0" advTm="1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ve\Desktop\Linux Mint PowerPoint\piros-kerdojel+fogaskerekek.jpg"/>
          <p:cNvPicPr>
            <a:picLocks noChangeAspect="1" noChangeArrowheads="1"/>
          </p:cNvPicPr>
          <p:nvPr/>
        </p:nvPicPr>
        <p:blipFill>
          <a:blip r:embed="rId2">
            <a:lum bright="47000" contrast="-16000"/>
          </a:blip>
          <a:srcRect/>
          <a:stretch>
            <a:fillRect/>
          </a:stretch>
        </p:blipFill>
        <p:spPr bwMode="auto">
          <a:xfrm>
            <a:off x="-19050" y="85726"/>
            <a:ext cx="9205248" cy="57149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458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2928938" cy="1071563"/>
          </a:xfrm>
        </p:spPr>
        <p:txBody>
          <a:bodyPr/>
          <a:lstStyle/>
          <a:p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Kérdések:</a:t>
            </a:r>
          </a:p>
        </p:txBody>
      </p:sp>
      <p:sp>
        <p:nvSpPr>
          <p:cNvPr id="19459" name="Alcím 2"/>
          <p:cNvSpPr>
            <a:spLocks noGrp="1"/>
          </p:cNvSpPr>
          <p:nvPr>
            <p:ph type="subTitle" idx="1"/>
          </p:nvPr>
        </p:nvSpPr>
        <p:spPr>
          <a:xfrm>
            <a:off x="0" y="1143000"/>
            <a:ext cx="9144000" cy="4572000"/>
          </a:xfrm>
        </p:spPr>
        <p:txBody>
          <a:bodyPr/>
          <a:lstStyle/>
          <a:p>
            <a:pPr algn="l">
              <a:buFontTx/>
              <a:buChar char="-"/>
            </a:pPr>
            <a:r>
              <a:rPr lang="hu-HU" sz="3100" dirty="0" smtClean="0">
                <a:solidFill>
                  <a:schemeClr val="tx1"/>
                </a:solidFill>
              </a:rPr>
              <a:t> Mi a története?</a:t>
            </a:r>
          </a:p>
          <a:p>
            <a:pPr algn="l">
              <a:buFontTx/>
              <a:buChar char="-"/>
            </a:pPr>
            <a:r>
              <a:rPr lang="hu-HU" sz="3100" dirty="0" smtClean="0">
                <a:solidFill>
                  <a:schemeClr val="tx1"/>
                </a:solidFill>
              </a:rPr>
              <a:t> Milyen architektúrájú rendszereken fut a Linux Mint?</a:t>
            </a:r>
          </a:p>
          <a:p>
            <a:pPr algn="l">
              <a:buFontTx/>
              <a:buChar char="-"/>
            </a:pPr>
            <a:r>
              <a:rPr lang="hu-HU" sz="3100" dirty="0" smtClean="0">
                <a:solidFill>
                  <a:schemeClr val="tx1"/>
                </a:solidFill>
              </a:rPr>
              <a:t> Mi a célja?</a:t>
            </a:r>
            <a:br>
              <a:rPr lang="hu-HU" sz="3100" dirty="0" smtClean="0">
                <a:solidFill>
                  <a:schemeClr val="tx1"/>
                </a:solidFill>
              </a:rPr>
            </a:br>
            <a:r>
              <a:rPr lang="hu-HU" sz="3100" dirty="0" smtClean="0">
                <a:solidFill>
                  <a:schemeClr val="tx1"/>
                </a:solidFill>
              </a:rPr>
              <a:t>- Milyen verzió számú, kódnevű </a:t>
            </a:r>
            <a:r>
              <a:rPr lang="hu-HU" sz="3100" dirty="0" err="1" smtClean="0">
                <a:solidFill>
                  <a:schemeClr val="tx1"/>
                </a:solidFill>
              </a:rPr>
              <a:t>Mintet</a:t>
            </a:r>
            <a:r>
              <a:rPr lang="hu-HU" sz="3100" dirty="0" smtClean="0">
                <a:solidFill>
                  <a:schemeClr val="tx1"/>
                </a:solidFill>
              </a:rPr>
              <a:t> adtak ki eddig?</a:t>
            </a:r>
          </a:p>
          <a:p>
            <a:pPr algn="l">
              <a:buFontTx/>
              <a:buChar char="-"/>
            </a:pPr>
            <a:r>
              <a:rPr lang="hu-HU" sz="3100" dirty="0" smtClean="0">
                <a:solidFill>
                  <a:schemeClr val="tx1"/>
                </a:solidFill>
              </a:rPr>
              <a:t> Milyen kiadások léteznek belőle?</a:t>
            </a:r>
          </a:p>
          <a:p>
            <a:pPr algn="l">
              <a:buFontTx/>
              <a:buChar char="-"/>
            </a:pPr>
            <a:endParaRPr lang="hu-HU" dirty="0" smtClean="0">
              <a:solidFill>
                <a:schemeClr val="tx1"/>
              </a:solidFill>
            </a:endParaRPr>
          </a:p>
          <a:p>
            <a:r>
              <a:rPr lang="hu-HU" b="1" dirty="0" smtClean="0">
                <a:solidFill>
                  <a:schemeClr val="tx1"/>
                </a:solidFill>
              </a:rPr>
              <a:t>A mai bemutatóban minden kérdésre megkapjátok a választ! 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Dave\Desktop\Linux Mint PowerPoint\linux_mint_2-wallpaper-1366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958924"/>
            <a:ext cx="9148763" cy="667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3649588"/>
            <a:ext cx="9144000" cy="2065412"/>
          </a:xfrm>
          <a:solidFill>
            <a:schemeClr val="bg1">
              <a:alpha val="27000"/>
            </a:schemeClr>
          </a:solidFill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 smtClean="0">
                <a:solidFill>
                  <a:srgbClr val="FFFF00"/>
                </a:solidFill>
              </a:rPr>
              <a:t>A Linux Mint egy számítógépes operációs rendszer, ami a legtöbb modern rendszeren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b="1" dirty="0" smtClean="0">
                <a:solidFill>
                  <a:srgbClr val="FFFF00"/>
                </a:solidFill>
              </a:rPr>
              <a:t>képes futni, tipikusan az x86 és x64 architektúrájú rendszereken.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u-HU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Dave\Desktop\Linux Mint PowerPoint\linux_mint_break_the_mold_anti_microsoft_hd-wallpaper-3701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0"/>
            <a:ext cx="449999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5496" y="0"/>
            <a:ext cx="4608512" cy="5715000"/>
          </a:xfr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algn="just"/>
            <a:r>
              <a:rPr lang="hu-HU" sz="2800" b="1" dirty="0" smtClean="0">
                <a:solidFill>
                  <a:srgbClr val="FFFF00"/>
                </a:solidFill>
              </a:rPr>
              <a:t>A Linux Mint képes betölteni ugyanazt a szerepet, mint a Windows, az Apple Mac OS és a free BSD OS. </a:t>
            </a:r>
          </a:p>
          <a:p>
            <a:pPr algn="just"/>
            <a:r>
              <a:rPr lang="hu-HU" sz="2800" b="1" dirty="0" smtClean="0">
                <a:solidFill>
                  <a:srgbClr val="FFFF00"/>
                </a:solidFill>
              </a:rPr>
              <a:t>A Linux </a:t>
            </a:r>
            <a:r>
              <a:rPr lang="hu-HU" sz="2800" b="1" dirty="0" err="1" smtClean="0">
                <a:solidFill>
                  <a:srgbClr val="FFFF00"/>
                </a:solidFill>
              </a:rPr>
              <a:t>Mintet</a:t>
            </a:r>
            <a:r>
              <a:rPr lang="hu-HU" sz="2800" b="1" dirty="0" smtClean="0">
                <a:solidFill>
                  <a:srgbClr val="FFFF00"/>
                </a:solidFill>
              </a:rPr>
              <a:t> úgy tervezték, hogy képes együttműködni más operációs rendszerekkel és automatikusan képes beállítani „</a:t>
            </a:r>
            <a:r>
              <a:rPr lang="hu-HU" sz="2800" b="1" dirty="0" err="1" smtClean="0">
                <a:solidFill>
                  <a:srgbClr val="FFFF00"/>
                </a:solidFill>
              </a:rPr>
              <a:t>dual</a:t>
            </a:r>
            <a:r>
              <a:rPr lang="hu-HU" sz="2800" b="1" dirty="0" smtClean="0">
                <a:solidFill>
                  <a:srgbClr val="FFFF00"/>
                </a:solidFill>
              </a:rPr>
              <a:t> boot” vagy „multi-boot” környezetet (ahol te dönthetsz,</a:t>
            </a:r>
            <a:r>
              <a:rPr lang="hu-HU" sz="28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hu-HU" sz="2800" b="1" dirty="0" smtClean="0">
                <a:solidFill>
                  <a:srgbClr val="FFFF00"/>
                </a:solidFill>
              </a:rPr>
              <a:t>hogy melyik rendszert akarod elindítani) a telepítés alatt.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Dave\Desktop\Linux Mint PowerPoint\Linux_Mint_Logo.png"/>
          <p:cNvPicPr>
            <a:picLocks noChangeAspect="1" noChangeArrowheads="1"/>
          </p:cNvPicPr>
          <p:nvPr/>
        </p:nvPicPr>
        <p:blipFill>
          <a:blip r:embed="rId2">
            <a:lum bright="38000" contrast="-18000"/>
          </a:blip>
          <a:srcRect/>
          <a:stretch>
            <a:fillRect/>
          </a:stretch>
        </p:blipFill>
        <p:spPr bwMode="auto">
          <a:xfrm>
            <a:off x="1285875" y="0"/>
            <a:ext cx="63341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Cím 2"/>
          <p:cNvSpPr>
            <a:spLocks noGrp="1"/>
          </p:cNvSpPr>
          <p:nvPr>
            <p:ph type="ctrTitle"/>
          </p:nvPr>
        </p:nvSpPr>
        <p:spPr>
          <a:xfrm>
            <a:off x="0" y="0"/>
            <a:ext cx="3929063" cy="1214438"/>
          </a:xfrm>
        </p:spPr>
        <p:txBody>
          <a:bodyPr/>
          <a:lstStyle/>
          <a:p>
            <a:r>
              <a:rPr lang="hu-HU" smtClean="0"/>
              <a:t>Története:</a:t>
            </a:r>
          </a:p>
        </p:txBody>
      </p:sp>
      <p:sp>
        <p:nvSpPr>
          <p:cNvPr id="4" name="Alcím 3"/>
          <p:cNvSpPr>
            <a:spLocks noGrp="1"/>
          </p:cNvSpPr>
          <p:nvPr>
            <p:ph type="subTitle" idx="1"/>
          </p:nvPr>
        </p:nvSpPr>
        <p:spPr>
          <a:xfrm>
            <a:off x="0" y="2500313"/>
            <a:ext cx="9144000" cy="3071812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hu-HU" sz="25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Nagyon modern operációs rendszer, fejlesztése 2006-ban kezdődött. Ugyan, egy kiforrott és sokat bizonyított szoftver-rétegre épül, ami tartalmazza a Linux kernelt, a GNU eszközöket és a MATE asztali környezetet, sokat merít az Ubuntu és a Debian projektekből, amik a rendszer alapjául szolgálnak.</a:t>
            </a:r>
          </a:p>
          <a:p>
            <a:pPr algn="just">
              <a:lnSpc>
                <a:spcPct val="80000"/>
              </a:lnSpc>
            </a:pPr>
            <a:endParaRPr lang="hu-HU" sz="25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hu-HU" sz="25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Linux Mint projekt azt tűzte ki célul, hogy az átlagfelhasználók számára még használhatóbbá és hatékonyabbá tegye az asztali környezetet. </a:t>
            </a:r>
          </a:p>
          <a:p>
            <a:pPr algn="just">
              <a:lnSpc>
                <a:spcPct val="80000"/>
              </a:lnSpc>
            </a:pPr>
            <a:endParaRPr lang="hu-HU" sz="250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C:\Users\Dave\Desktop\Linux Mint PowerPoint\linux mint wallpap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571500" y="285750"/>
            <a:ext cx="3386138" cy="10001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4900" dirty="0" smtClean="0">
                <a:solidFill>
                  <a:schemeClr val="bg1"/>
                </a:solidFill>
              </a:rPr>
              <a:t>Célja</a:t>
            </a:r>
            <a:r>
              <a:rPr lang="hu-HU" dirty="0" smtClean="0">
                <a:solidFill>
                  <a:schemeClr val="bg1"/>
                </a:solidFill>
              </a:rPr>
              <a:t>: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3714750"/>
            <a:ext cx="9144000" cy="1571625"/>
          </a:xfrm>
        </p:spPr>
        <p:txBody>
          <a:bodyPr rtlCol="0">
            <a:normAutofit fontScale="92500" lnSpcReduction="20000"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dirty="0" smtClean="0">
                <a:solidFill>
                  <a:schemeClr val="bg1"/>
                </a:solidFill>
              </a:rPr>
              <a:t>A Linux Mint célja, hogy egy olyan asztali operációs rendszert nyújtson az otthoni felhasználóknak és a vállalatoknak külön költségek nélkül, ami eredményesen és könnyen használható, valamint elegáns megjelenésű. 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749</Words>
  <Application>Microsoft Office PowerPoint</Application>
  <PresentationFormat>Diavetítés a képernyőre (16:10 oldalarány)</PresentationFormat>
  <Paragraphs>145</Paragraphs>
  <Slides>25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6" baseType="lpstr">
      <vt:lpstr>Office-téma</vt:lpstr>
      <vt:lpstr>Linux Mint</vt:lpstr>
      <vt:lpstr>PowerPoint bemutató</vt:lpstr>
      <vt:lpstr>PowerPoint bemutató</vt:lpstr>
      <vt:lpstr>bemutatóban!</vt:lpstr>
      <vt:lpstr>Kérdések:</vt:lpstr>
      <vt:lpstr>PowerPoint bemutató</vt:lpstr>
      <vt:lpstr>PowerPoint bemutató</vt:lpstr>
      <vt:lpstr>Története:</vt:lpstr>
      <vt:lpstr>Célja: </vt:lpstr>
      <vt:lpstr>Kódnevek, verziószámok:</vt:lpstr>
      <vt:lpstr>Verziószámok kódnevei:</vt:lpstr>
      <vt:lpstr>Kiadások:</vt:lpstr>
      <vt:lpstr>Mint Software</vt:lpstr>
      <vt:lpstr>Néhány Mint Software: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Források: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Egy tetszőleges Linux változat</dc:title>
  <dc:creator>Dave</dc:creator>
  <cp:lastModifiedBy>Informatika</cp:lastModifiedBy>
  <cp:revision>81</cp:revision>
  <dcterms:created xsi:type="dcterms:W3CDTF">2014-01-24T13:09:53Z</dcterms:created>
  <dcterms:modified xsi:type="dcterms:W3CDTF">2014-01-27T11:51:08Z</dcterms:modified>
</cp:coreProperties>
</file>