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5" r:id="rId16"/>
    <p:sldId id="272" r:id="rId17"/>
    <p:sldId id="273" r:id="rId18"/>
    <p:sldId id="270" r:id="rId19"/>
    <p:sldId id="274" r:id="rId20"/>
    <p:sldId id="271" r:id="rId21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éma alapján készült stílus 1 – 6. jelölőszín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269D01E-BC32-4049-B463-5C60D7B0CCD2}" styleName="Téma alapján készült stílus 2 – 4. jelölőszín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éma alapján készült stílus 2 – 5. jelölőszín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éma alapján készült stílus 1 – 3. jelölőszín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éma alapján készült stílus 1 – 5. jelölőszín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Közepesen sötét stílus 4 – 5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5" autoAdjust="0"/>
    <p:restoredTop sz="99462" autoAdjust="0"/>
  </p:normalViewPr>
  <p:slideViewPr>
    <p:cSldViewPr>
      <p:cViewPr varScale="1">
        <p:scale>
          <a:sx n="97" d="100"/>
          <a:sy n="97" d="100"/>
        </p:scale>
        <p:origin x="-54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D591A-F67D-4C45-8680-A4BCC3090ADA}" type="datetimeFigureOut">
              <a:rPr lang="hu-HU" smtClean="0"/>
              <a:pPr/>
              <a:t>2014.01.10.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FB2A7-2567-4491-B9D0-8AB48F448E7B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C667-CB2D-4B97-9A00-FF8CEEC166BA}" type="datetimeFigureOut">
              <a:rPr lang="hu-HU" smtClean="0"/>
              <a:pPr/>
              <a:t>2014.01.10.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5BB8-A2EE-4CC3-B831-E91057C82CF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C667-CB2D-4B97-9A00-FF8CEEC166BA}" type="datetimeFigureOut">
              <a:rPr lang="hu-HU" smtClean="0"/>
              <a:pPr/>
              <a:t>2014.01.10.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5BB8-A2EE-4CC3-B831-E91057C82CF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C667-CB2D-4B97-9A00-FF8CEEC166BA}" type="datetimeFigureOut">
              <a:rPr lang="hu-HU" smtClean="0"/>
              <a:pPr/>
              <a:t>2014.01.10.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5BB8-A2EE-4CC3-B831-E91057C82CF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C667-CB2D-4B97-9A00-FF8CEEC166BA}" type="datetimeFigureOut">
              <a:rPr lang="hu-HU" smtClean="0"/>
              <a:pPr/>
              <a:t>2014.01.10.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5BB8-A2EE-4CC3-B831-E91057C82CF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cdn.superbwallpapers.com/wallpapers/3d/cube-chamber-4303-1920x1200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nyewall.com/images/2013/05/3d-dice-wallpaper-d-dice-wallpaper-red-dice-wallpap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719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bycencio.ucoz.com/_ph/37/317549936.jpg"/>
          <p:cNvPicPr>
            <a:picLocks noChangeAspect="1" noChangeArrowheads="1"/>
          </p:cNvPicPr>
          <p:nvPr userDrawn="1"/>
        </p:nvPicPr>
        <p:blipFill>
          <a:blip r:embed="rId2" cstate="print"/>
          <a:srcRect r="62301"/>
          <a:stretch>
            <a:fillRect/>
          </a:stretch>
        </p:blipFill>
        <p:spPr bwMode="auto">
          <a:xfrm>
            <a:off x="0" y="0"/>
            <a:ext cx="9144000" cy="5157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best-ubuntu-wallpaper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C667-CB2D-4B97-9A00-FF8CEEC166BA}" type="datetimeFigureOut">
              <a:rPr lang="hu-HU" smtClean="0"/>
              <a:pPr/>
              <a:t>2014.01.10.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5BB8-A2EE-4CC3-B831-E91057C82CF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C667-CB2D-4B97-9A00-FF8CEEC166BA}" type="datetimeFigureOut">
              <a:rPr lang="hu-HU" smtClean="0"/>
              <a:pPr/>
              <a:t>2014.01.10.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5BB8-A2EE-4CC3-B831-E91057C82CF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C667-CB2D-4B97-9A00-FF8CEEC166BA}" type="datetimeFigureOut">
              <a:rPr lang="hu-HU" smtClean="0"/>
              <a:pPr/>
              <a:t>2014.01.10.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5BB8-A2EE-4CC3-B831-E91057C82CF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BC667-CB2D-4B97-9A00-FF8CEEC166BA}" type="datetimeFigureOut">
              <a:rPr lang="hu-HU" smtClean="0"/>
              <a:pPr/>
              <a:t>2014.01.10.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5BB8-A2EE-4CC3-B831-E91057C82CF7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7" name="Kép 6" descr="Ubuntu-Backgrounds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4.xml"/><Relationship Id="rId7" Type="http://schemas.openxmlformats.org/officeDocument/2006/relationships/slide" Target="slide9.xml"/><Relationship Id="rId12" Type="http://schemas.openxmlformats.org/officeDocument/2006/relationships/slide" Target="slide18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image" Target="../media/image10.gif"/><Relationship Id="rId5" Type="http://schemas.openxmlformats.org/officeDocument/2006/relationships/slide" Target="slide6.xml"/><Relationship Id="rId10" Type="http://schemas.openxmlformats.org/officeDocument/2006/relationships/slide" Target="slide15.xml"/><Relationship Id="rId4" Type="http://schemas.openxmlformats.org/officeDocument/2006/relationships/slide" Target="slide5.xml"/><Relationship Id="rId9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ubuntu-alapok.hu/wp-content/uploads/2010/03/boo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2" name="Picture 4" descr="http://ubuntu-alapok.hu/wp-content/uploads/2010/03/boot.png"/>
          <p:cNvPicPr>
            <a:picLocks noChangeAspect="1" noChangeArrowheads="1"/>
          </p:cNvPicPr>
          <p:nvPr/>
        </p:nvPicPr>
        <p:blipFill>
          <a:blip r:embed="rId3" cstate="print"/>
          <a:srcRect l="58824" b="72113"/>
          <a:stretch>
            <a:fillRect/>
          </a:stretch>
        </p:blipFill>
        <p:spPr bwMode="auto">
          <a:xfrm>
            <a:off x="3851920" y="2571750"/>
            <a:ext cx="1512168" cy="576064"/>
          </a:xfrm>
          <a:prstGeom prst="rect">
            <a:avLst/>
          </a:prstGeom>
          <a:noFill/>
        </p:spPr>
      </p:pic>
      <p:pic>
        <p:nvPicPr>
          <p:cNvPr id="12290" name="Picture 2" descr="http://admision2014.udp.cl/wp-content/themes/admision/images/loading.gif"/>
          <p:cNvPicPr>
            <a:picLocks noChangeAspect="1" noChangeArrowheads="1" noCrop="1"/>
          </p:cNvPicPr>
          <p:nvPr/>
        </p:nvPicPr>
        <p:blipFill>
          <a:blip r:embed="rId4" cstate="print">
            <a:lum bright="-40000" contrast="40000"/>
          </a:blip>
          <a:srcRect/>
          <a:stretch>
            <a:fillRect/>
          </a:stretch>
        </p:blipFill>
        <p:spPr bwMode="auto">
          <a:xfrm>
            <a:off x="4211960" y="2643758"/>
            <a:ext cx="864096" cy="864096"/>
          </a:xfrm>
          <a:prstGeom prst="rect">
            <a:avLst/>
          </a:prstGeom>
          <a:noFill/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963627" y="267494"/>
            <a:ext cx="51306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4400" dirty="0" smtClean="0">
                <a:solidFill>
                  <a:schemeClr val="bg1"/>
                </a:solidFill>
              </a:rPr>
              <a:t>Ablakok, ablakkezelés</a:t>
            </a:r>
            <a:endParaRPr lang="hu-HU" sz="4400" dirty="0">
              <a:solidFill>
                <a:schemeClr val="bg1"/>
              </a:solidFill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6F6F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/>
            </a:r>
            <a:br>
              <a:rPr kumimoji="0" lang="hu-HU" sz="10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</a:b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6F6F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/>
            </a:r>
            <a:br>
              <a:rPr kumimoji="0" lang="hu-HU" sz="10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</a:b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896183"/>
            <a:ext cx="9144000" cy="415498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numCol="1">
            <a:spAutoFit/>
          </a:bodyPr>
          <a:lstStyle/>
          <a:p>
            <a:pPr algn="just"/>
            <a:r>
              <a:rPr lang="hu-HU" sz="2400" dirty="0" smtClean="0">
                <a:solidFill>
                  <a:schemeClr val="bg1"/>
                </a:solidFill>
                <a:latin typeface="Arial"/>
              </a:rPr>
              <a:t>Amikor megnyit egy alkalmazást az Ubuntu rendszeren, akkor az egy ablakban fog elindulni, hasonlóan más operációs rendszerekhez. Az ablak felső sávja, a </a:t>
            </a:r>
            <a:r>
              <a:rPr lang="hu-HU" sz="2400" b="1" dirty="0" smtClean="0">
                <a:solidFill>
                  <a:schemeClr val="bg1"/>
                </a:solidFill>
                <a:latin typeface="Arial"/>
              </a:rPr>
              <a:t>címsor</a:t>
            </a:r>
            <a:r>
              <a:rPr lang="hu-HU" sz="2400" dirty="0" smtClean="0">
                <a:solidFill>
                  <a:schemeClr val="bg1"/>
                </a:solidFill>
                <a:latin typeface="Arial"/>
              </a:rPr>
              <a:t> tartalmazza az ablak nevét, amely általában megegyezik az alkalmazás nevével. A bal felső sarokban ezen kívül találhatunk három gombot, ezeket </a:t>
            </a:r>
            <a:r>
              <a:rPr lang="hu-HU" sz="2400" b="1" dirty="0" smtClean="0">
                <a:solidFill>
                  <a:schemeClr val="bg1"/>
                </a:solidFill>
                <a:latin typeface="Arial"/>
              </a:rPr>
              <a:t>ablakvezérlő gomboknak</a:t>
            </a:r>
            <a:r>
              <a:rPr lang="hu-HU" sz="2400" dirty="0" smtClean="0">
                <a:solidFill>
                  <a:schemeClr val="bg1"/>
                </a:solidFill>
                <a:latin typeface="Arial"/>
              </a:rPr>
              <a:t> hívjuk. Balról jobbra ezek a következők: ablak</a:t>
            </a:r>
            <a:r>
              <a:rPr lang="hu-HU" sz="2400" b="1" dirty="0" smtClean="0">
                <a:solidFill>
                  <a:schemeClr val="bg1"/>
                </a:solidFill>
                <a:latin typeface="Arial"/>
              </a:rPr>
              <a:t>bezárására</a:t>
            </a:r>
            <a:r>
              <a:rPr lang="hu-HU" sz="2400" dirty="0" smtClean="0">
                <a:solidFill>
                  <a:schemeClr val="bg1"/>
                </a:solidFill>
                <a:latin typeface="Arial"/>
              </a:rPr>
              <a:t> szolgáló gomb, az ablak </a:t>
            </a:r>
            <a:r>
              <a:rPr lang="hu-HU" sz="2400" b="1" dirty="0" smtClean="0">
                <a:solidFill>
                  <a:schemeClr val="bg1"/>
                </a:solidFill>
                <a:latin typeface="Arial"/>
              </a:rPr>
              <a:t>minimalizálására</a:t>
            </a:r>
            <a:r>
              <a:rPr lang="hu-HU" sz="2400" dirty="0" smtClean="0">
                <a:solidFill>
                  <a:schemeClr val="bg1"/>
                </a:solidFill>
                <a:latin typeface="Arial"/>
              </a:rPr>
              <a:t>, valamint az ablak </a:t>
            </a:r>
            <a:r>
              <a:rPr lang="hu-HU" sz="2400" b="1" dirty="0" smtClean="0">
                <a:solidFill>
                  <a:schemeClr val="bg1"/>
                </a:solidFill>
                <a:latin typeface="Arial"/>
              </a:rPr>
              <a:t>maximalizálására szolgáló</a:t>
            </a:r>
            <a:r>
              <a:rPr lang="hu-HU" sz="2400" dirty="0" smtClean="0">
                <a:solidFill>
                  <a:schemeClr val="bg1"/>
                </a:solidFill>
                <a:latin typeface="Arial"/>
              </a:rPr>
              <a:t> gomb. További ablakvezérlési lehetőségeket érhet el, ha bárhol kattint a jobb egérgombbal az címsoron. Kattintson az egérre.</a:t>
            </a:r>
            <a:endParaRPr lang="hu-HU" sz="2400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8" name="Picture 2" descr="http://fc05.deviantart.net/fs70/f/2013/028/1/b/ubuntu_logo_big_by_sonicboom1226-d5t16np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8028384" y="4011910"/>
            <a:ext cx="843558" cy="843558"/>
          </a:xfrm>
          <a:prstGeom prst="rect">
            <a:avLst/>
          </a:prstGeom>
          <a:noFill/>
        </p:spPr>
      </p:pic>
      <p:grpSp>
        <p:nvGrpSpPr>
          <p:cNvPr id="33" name="Csoportba foglalás 32"/>
          <p:cNvGrpSpPr/>
          <p:nvPr/>
        </p:nvGrpSpPr>
        <p:grpSpPr>
          <a:xfrm>
            <a:off x="1115616" y="1851670"/>
            <a:ext cx="3024336" cy="2016224"/>
            <a:chOff x="1187624" y="1923678"/>
            <a:chExt cx="3024336" cy="2016224"/>
          </a:xfrm>
        </p:grpSpPr>
        <p:grpSp>
          <p:nvGrpSpPr>
            <p:cNvPr id="32" name="Csoportba foglalás 31"/>
            <p:cNvGrpSpPr/>
            <p:nvPr/>
          </p:nvGrpSpPr>
          <p:grpSpPr>
            <a:xfrm>
              <a:off x="1187624" y="1923678"/>
              <a:ext cx="3024336" cy="2016224"/>
              <a:chOff x="1187624" y="1923678"/>
              <a:chExt cx="3024336" cy="2016224"/>
            </a:xfrm>
          </p:grpSpPr>
          <p:grpSp>
            <p:nvGrpSpPr>
              <p:cNvPr id="17" name="Csoportba foglalás 16"/>
              <p:cNvGrpSpPr/>
              <p:nvPr/>
            </p:nvGrpSpPr>
            <p:grpSpPr>
              <a:xfrm>
                <a:off x="1187624" y="1923678"/>
                <a:ext cx="3024336" cy="2016224"/>
                <a:chOff x="539552" y="2067694"/>
                <a:chExt cx="3024336" cy="2016224"/>
              </a:xfrm>
            </p:grpSpPr>
            <p:sp>
              <p:nvSpPr>
                <p:cNvPr id="11" name="Lekerekített téglalap 10"/>
                <p:cNvSpPr/>
                <p:nvPr/>
              </p:nvSpPr>
              <p:spPr>
                <a:xfrm>
                  <a:off x="539552" y="2067694"/>
                  <a:ext cx="3024336" cy="2016224"/>
                </a:xfrm>
                <a:prstGeom prst="roundRect">
                  <a:avLst>
                    <a:gd name="adj" fmla="val 593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3" name="Lekerekített téglalap 12"/>
                <p:cNvSpPr/>
                <p:nvPr/>
              </p:nvSpPr>
              <p:spPr>
                <a:xfrm>
                  <a:off x="683568" y="2355726"/>
                  <a:ext cx="504056" cy="504056"/>
                </a:xfrm>
                <a:prstGeom prst="roundRect">
                  <a:avLst>
                    <a:gd name="adj" fmla="val 31432"/>
                  </a:avLst>
                </a:prstGeom>
                <a:ln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4" name="Lekerekített téglalap 13"/>
                <p:cNvSpPr/>
                <p:nvPr/>
              </p:nvSpPr>
              <p:spPr>
                <a:xfrm>
                  <a:off x="683568" y="2931790"/>
                  <a:ext cx="504056" cy="504056"/>
                </a:xfrm>
                <a:prstGeom prst="roundRect">
                  <a:avLst>
                    <a:gd name="adj" fmla="val 31432"/>
                  </a:avLst>
                </a:pr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5" name="Lekerekített téglalap 14"/>
                <p:cNvSpPr/>
                <p:nvPr/>
              </p:nvSpPr>
              <p:spPr>
                <a:xfrm>
                  <a:off x="683568" y="3507854"/>
                  <a:ext cx="504056" cy="504056"/>
                </a:xfrm>
                <a:prstGeom prst="roundRect">
                  <a:avLst>
                    <a:gd name="adj" fmla="val 31432"/>
                  </a:avLst>
                </a:prstGeom>
                <a:ln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sp>
            <p:nvSpPr>
              <p:cNvPr id="31" name="Egy oldalon két sarkán kerekített téglalap 30"/>
              <p:cNvSpPr/>
              <p:nvPr/>
            </p:nvSpPr>
            <p:spPr>
              <a:xfrm>
                <a:off x="1187624" y="1923678"/>
                <a:ext cx="3024336" cy="216024"/>
              </a:xfrm>
              <a:prstGeom prst="round2SameRect">
                <a:avLst>
                  <a:gd name="adj1" fmla="val 50000"/>
                  <a:gd name="adj2" fmla="val 0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23" name="Ellipszis 22"/>
            <p:cNvSpPr/>
            <p:nvPr/>
          </p:nvSpPr>
          <p:spPr>
            <a:xfrm>
              <a:off x="3779912" y="2067694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X</a:t>
              </a:r>
              <a:endParaRPr lang="hu-HU" dirty="0"/>
            </a:p>
          </p:txBody>
        </p:sp>
      </p:grpSp>
      <p:grpSp>
        <p:nvGrpSpPr>
          <p:cNvPr id="34" name="Csoportba foglalás 33"/>
          <p:cNvGrpSpPr/>
          <p:nvPr/>
        </p:nvGrpSpPr>
        <p:grpSpPr>
          <a:xfrm>
            <a:off x="4355976" y="1851670"/>
            <a:ext cx="3024336" cy="2016224"/>
            <a:chOff x="1187624" y="1923678"/>
            <a:chExt cx="3024336" cy="2016224"/>
          </a:xfrm>
        </p:grpSpPr>
        <p:grpSp>
          <p:nvGrpSpPr>
            <p:cNvPr id="35" name="Csoportba foglalás 31"/>
            <p:cNvGrpSpPr/>
            <p:nvPr/>
          </p:nvGrpSpPr>
          <p:grpSpPr>
            <a:xfrm>
              <a:off x="1187624" y="1923678"/>
              <a:ext cx="3024336" cy="2016224"/>
              <a:chOff x="1187624" y="1923678"/>
              <a:chExt cx="3024336" cy="2016224"/>
            </a:xfrm>
          </p:grpSpPr>
          <p:grpSp>
            <p:nvGrpSpPr>
              <p:cNvPr id="37" name="Csoportba foglalás 16"/>
              <p:cNvGrpSpPr/>
              <p:nvPr/>
            </p:nvGrpSpPr>
            <p:grpSpPr>
              <a:xfrm>
                <a:off x="1187624" y="1923678"/>
                <a:ext cx="3024336" cy="2016224"/>
                <a:chOff x="539552" y="2067694"/>
                <a:chExt cx="3024336" cy="2016224"/>
              </a:xfrm>
            </p:grpSpPr>
            <p:sp>
              <p:nvSpPr>
                <p:cNvPr id="39" name="Lekerekített téglalap 38"/>
                <p:cNvSpPr/>
                <p:nvPr/>
              </p:nvSpPr>
              <p:spPr>
                <a:xfrm>
                  <a:off x="539552" y="2067694"/>
                  <a:ext cx="3024336" cy="2016224"/>
                </a:xfrm>
                <a:prstGeom prst="roundRect">
                  <a:avLst>
                    <a:gd name="adj" fmla="val 593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0" name="Lekerekített téglalap 39"/>
                <p:cNvSpPr/>
                <p:nvPr/>
              </p:nvSpPr>
              <p:spPr>
                <a:xfrm>
                  <a:off x="683568" y="2355726"/>
                  <a:ext cx="504056" cy="504056"/>
                </a:xfrm>
                <a:prstGeom prst="roundRect">
                  <a:avLst>
                    <a:gd name="adj" fmla="val 31432"/>
                  </a:avLst>
                </a:prstGeom>
                <a:ln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41" name="Lekerekített téglalap 40"/>
                <p:cNvSpPr/>
                <p:nvPr/>
              </p:nvSpPr>
              <p:spPr>
                <a:xfrm>
                  <a:off x="683568" y="2931790"/>
                  <a:ext cx="504056" cy="504056"/>
                </a:xfrm>
                <a:prstGeom prst="roundRect">
                  <a:avLst>
                    <a:gd name="adj" fmla="val 31432"/>
                  </a:avLst>
                </a:pr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42" name="Lekerekített téglalap 41"/>
                <p:cNvSpPr/>
                <p:nvPr/>
              </p:nvSpPr>
              <p:spPr>
                <a:xfrm>
                  <a:off x="683568" y="3507854"/>
                  <a:ext cx="504056" cy="504056"/>
                </a:xfrm>
                <a:prstGeom prst="roundRect">
                  <a:avLst>
                    <a:gd name="adj" fmla="val 31432"/>
                  </a:avLst>
                </a:prstGeom>
                <a:ln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sp>
            <p:nvSpPr>
              <p:cNvPr id="38" name="Egy oldalon két sarkán kerekített téglalap 37"/>
              <p:cNvSpPr/>
              <p:nvPr/>
            </p:nvSpPr>
            <p:spPr>
              <a:xfrm>
                <a:off x="1187624" y="1923678"/>
                <a:ext cx="3024336" cy="216024"/>
              </a:xfrm>
              <a:prstGeom prst="round2SameRect">
                <a:avLst>
                  <a:gd name="adj1" fmla="val 50000"/>
                  <a:gd name="adj2" fmla="val 0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36" name="Ellipszis 35"/>
            <p:cNvSpPr/>
            <p:nvPr/>
          </p:nvSpPr>
          <p:spPr>
            <a:xfrm>
              <a:off x="3779912" y="2067694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X</a:t>
              </a:r>
              <a:endParaRPr lang="hu-HU" dirty="0"/>
            </a:p>
          </p:txBody>
        </p:sp>
      </p:grpSp>
      <p:pic>
        <p:nvPicPr>
          <p:cNvPr id="9" name="Picture 2" descr="http://intergratedtechnology.com/wp-content/uploads/2013/11/internet-mouse-icon-pnga-good-internet-citizen-publish-with-glogster-edwapbaa.png"/>
          <p:cNvPicPr>
            <a:picLocks noChangeAspect="1" noChangeArrowheads="1"/>
          </p:cNvPicPr>
          <p:nvPr/>
        </p:nvPicPr>
        <p:blipFill>
          <a:blip r:embed="rId3" cstate="print"/>
          <a:srcRect l="26667" t="8333" r="26667" b="8333"/>
          <a:stretch>
            <a:fillRect/>
          </a:stretch>
        </p:blipFill>
        <p:spPr bwMode="auto">
          <a:xfrm>
            <a:off x="8366314" y="0"/>
            <a:ext cx="777686" cy="11109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" presetClass="exit" presetSubtype="2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2.90651E-6 C -0.0066 0.05338 -0.02466 0.09935 -0.04029 0.14594 C -0.04289 0.15365 -0.0448 0.1626 -0.04775 0.17001 C -0.05035 0.1768 -0.05417 0.18173 -0.05678 0.18852 C -0.05921 0.195 -0.05956 0.20395 -0.06268 0.20981 C -0.07466 0.23203 -0.08959 0.24838 -0.10296 0.26813 C -0.11164 0.28108 -0.12362 0.2854 -0.13282 0.29713 C -0.17466 0.35112 -0.12119 0.2962 -0.18213 0.35298 C -0.18733 0.3576 -0.19237 0.36254 -0.19706 0.36871 C -0.19983 0.37241 -0.2014 0.3792 -0.20452 0.38198 C -0.21303 0.39 -0.22275 0.39309 -0.23143 0.4008 C -0.25001 0.41715 -0.27049 0.43937 -0.29115 0.44585 C -0.30435 0.45603 -0.31772 0.46745 -0.33143 0.47485 C -0.35678 0.48843 -0.38456 0.4912 -0.41042 0.49892 C -0.46338 0.49738 -0.50244 0.53317 -0.51945 0.44585 C -0.51893 0.44307 -0.51945 0.43875 -0.51789 0.43783 C -0.51494 0.43628 -0.50608 0.4406 -0.50904 0.4406 C -0.51407 0.4406 -0.51893 0.43875 -0.52397 0.43783 C -0.52553 0.42888 -0.52709 0.42024 -0.52831 0.41129 C -0.52779 0.40419 -0.52883 0.39617 -0.52692 0.39 C -0.52588 0.38692 -0.52275 0.38908 -0.52084 0.38753 C -0.5191 0.38599 -0.51581 0.37643 -0.51494 0.37427 C -0.51199 0.37519 -0.50817 0.37303 -0.50608 0.37673 C -0.50487 0.37889 -0.50869 0.38167 -0.51042 0.38198 C -0.51233 0.3826 -0.51876 0.37797 -0.52084 0.37673 C -0.53091 0.3937 -0.52292 0.36532 -0.5224 0.36347 C -0.51303 0.36933 -0.51511 0.37581 -0.5165 0.39278 C -0.51789 0.38476 -0.5198 0.37766 -0.5165 0.36871 C -0.51563 0.36624 -0.5139 0.37457 -0.51494 0.37673 C -0.51598 0.37889 -0.51789 0.37519 -0.51945 0.37427 C -0.51893 0.37149 -0.51945 0.36624 -0.51789 0.36624 C -0.51615 0.36624 -0.51529 0.37118 -0.51494 0.37427 C -0.51372 0.3829 -0.51476 0.39216 -0.51338 0.4008 C -0.51164 0.41067 -0.50192 0.41623 -0.49706 0.41931 C -0.49133 0.43474 -0.48334 0.43598 -0.47466 0.44307 C -0.45747 0.45696 -0.46858 0.4514 -0.45678 0.45634 C -0.45018 0.46189 -0.44445 0.46436 -0.43733 0.46714 C -0.39949 0.50077 -0.35279 0.47331 -0.31042 0.47238 C -0.30574 0.45973 -0.29567 0.44863 -0.29254 0.43783 C -0.2889 0.42518 -0.29115 0.43011 -0.28664 0.42178 C -0.28508 0.41376 -0.28369 0.40605 -0.28213 0.39802 C -0.28265 0.38136 -0.28004 0.36316 -0.28369 0.34773 C -0.28386 0.3468 -0.30365 0.33817 -0.30608 0.33693 C -0.30643 0.33631 -0.31945 0.32428 -0.30904 0.31842 C -0.30053 0.31379 -0.29115 0.31688 -0.28213 0.31595 C -0.27605 0.31317 -0.2757 0.31379 -0.27015 0.30793 C -0.26615 0.30361 -0.25817 0.29466 -0.25817 0.29466 C -0.25713 0.29188 -0.25678 0.28849 -0.25522 0.28664 C -0.25261 0.28355 -0.24636 0.28139 -0.24636 0.28139 C -0.24167 0.27337 -0.23664 0.26936 -0.23143 0.26288 C -0.22709 0.25733 -0.22379 0.24961 -0.21945 0.24406 C -0.2165 0.24036 -0.21042 0.23357 -0.21042 0.23357 C -0.20695 0.22431 -0.20556 0.21629 -0.20157 0.20703 C -0.19983 0.19562 -0.19862 0.18574 -0.19549 0.17525 C -0.19358 0.15983 -0.19393 0.14656 -0.20296 0.1407 C -0.20938 0.1299 -0.21997 0.12743 -0.22831 0.12218 C -0.25035 0.12619 -0.2474 0.12681 -0.24324 0.17525 C -0.24237 0.18636 -0.23143 0.20179 -0.23143 0.20179 C -0.22779 0.22092 -0.21772 0.23758 -0.20904 0.24961 C -0.204 0.26473 -0.19775 0.27769 -0.19254 0.29188 C -0.19029 0.30515 -0.19254 0.29497 -0.18803 0.30793 C -0.18508 0.31657 -0.17917 0.33446 -0.17917 0.33446 C -0.17345 0.39216 -0.17119 0.33199 -0.17622 0.44832 C -0.17709 0.46868 -0.17952 0.46066 -0.18508 0.47485 C -0.19636 0.50386 -0.19879 0.52083 -0.21789 0.53872 C -0.22535 0.55847 -0.21511 0.53502 -0.22692 0.54921 C -0.22848 0.55106 -0.22848 0.55538 -0.22987 0.55723 C -0.23577 0.56495 -0.24549 0.56618 -0.25226 0.5705 C -0.28404 0.56865 -0.29567 0.57822 -0.31494 0.54397 C -0.3191 0.52854 -0.32154 0.51249 -0.32397 0.49614 C -0.32345 0.47393 -0.32431 0.45171 -0.3224 0.4298 C -0.32206 0.42672 -0.31928 0.42672 -0.31789 0.42456 C -0.30886 0.41129 -0.31876 0.41962 -0.30452 0.41129 C -0.30105 0.40913 -0.29549 0.4008 -0.29549 0.4008 C -0.28976 0.38506 -0.28438 0.37797 -0.29115 0.35544 C -0.29254 0.35051 -0.30001 0.3502 -0.30001 0.3502 C -0.30591 0.33385 -0.30035 0.35112 -0.30452 0.33169 C -0.30539 0.32798 -0.30747 0.3212 -0.30747 0.3212 " pathEditMode="relative" ptsTypes="fffffffffffffffffffffffffffffffffffffffffffffffffffffffffffffffffffffffffffffA">
                                      <p:cBhvr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3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8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8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decel="5000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3.61111E-6 4.60969E-6 C 0.00989 -0.00124 0.01996 -0.00093 0.02968 -0.0034 C 0.03628 -0.00525 0.04514 -0.0179 0.05104 -0.02253 C 0.06354 -0.03333 0.07048 -0.03549 0.08298 -0.04228 C 0.0901 -0.04999 0.09791 -0.05307 0.10434 -0.06141 C 0.10677 -0.06449 0.1085 -0.0685 0.11076 -0.07128 C 0.11267 -0.07313 0.11527 -0.07313 0.11718 -0.07467 C 0.12552 -0.08177 0.12864 -0.08516 0.13455 -0.0938 C 0.13889 -0.10059 0.1434 -0.10892 0.14705 -0.11664 C 0.15 -0.12281 0.15573 -0.13577 0.15573 -0.13546 C 0.15486 -0.14687 0.15503 -0.15767 0.15347 -0.16816 C 0.15086 -0.18668 0.13107 -0.19346 0.12152 -0.20056 C 0.08107 -0.19717 0.08593 -0.20951 0.06805 -0.18112 C 0.07326 -0.10183 0.06632 -0.13114 0.08541 -0.08732 C 0.08906 -0.06943 0.08472 -0.08424 0.096 -0.0648 C 0.10104 -0.05585 0.10555 -0.04474 0.11076 -0.0358 C 0.12014 -0.02006 0.13107 -0.00803 0.13854 0.00956 C 0.13802 0.02129 0.13819 0.03332 0.13645 0.04504 C 0.13541 0.05152 0.12222 0.06386 0.11927 0.06757 C 0.1 0.09256 0.07795 0.10706 0.0533 0.11632 C 0.04114 0.11385 0.02882 0.11354 0.01701 0.10984 C 0.01267 0.1086 -0.0066 0.05584 -0.00643 0.04844 C -0.00608 0.03178 -0.00243 0.01604 3.61111E-6 4.60969E-6 Z " pathEditMode="relative" rAng="0" ptsTypes="fffffffffffffffffffffff">
                                      <p:cBhvr>
                                        <p:cTn id="39" dur="2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u-HU" sz="3600" dirty="0" smtClean="0">
                <a:solidFill>
                  <a:sysClr val="windowText" lastClr="000000"/>
                </a:solidFill>
              </a:rPr>
              <a:t>Ablakvezérlő gombok</a:t>
            </a:r>
            <a:endParaRPr lang="hu-HU" sz="3600" dirty="0">
              <a:solidFill>
                <a:sysClr val="windowText" lastClr="000000"/>
              </a:solidFill>
            </a:endParaRPr>
          </a:p>
        </p:txBody>
      </p:sp>
      <p:pic>
        <p:nvPicPr>
          <p:cNvPr id="23554" name="Picture 2" descr="http://edu.ubuntu.hu/data/ilias01/mobs/mm_6087/ablakvezerlo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27667"/>
            <a:ext cx="2808312" cy="12481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Szövegdoboz 3"/>
          <p:cNvSpPr txBox="1"/>
          <p:nvPr/>
        </p:nvSpPr>
        <p:spPr>
          <a:xfrm>
            <a:off x="4283968" y="742295"/>
            <a:ext cx="4860032" cy="44012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hu-HU" sz="2800" dirty="0" smtClean="0"/>
              <a:t>A bal oldali X gombbal tudjuk bezárni az ablakot, a középső gombbal lehet lerakni az ablakot a tálcára. A jobb oldali gombbal tudjuk  az ablakot az eredeti méretére visszaállítani. Eredeti méret alatt azt lehet érteni, hogy arra a méretre áll vissza az ablak, amilyen méretben a tálcára tettük.</a:t>
            </a:r>
            <a:endParaRPr lang="hu-HU" sz="2800" dirty="0"/>
          </a:p>
        </p:txBody>
      </p:sp>
      <p:pic>
        <p:nvPicPr>
          <p:cNvPr id="5" name="Picture 2" descr="http://fc05.deviantart.net/fs70/f/2013/028/1/b/ubuntu_logo_big_by_sonicboom1226-d5t16np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411760" y="3219822"/>
            <a:ext cx="843558" cy="8435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539552" y="2931790"/>
            <a:ext cx="3888432" cy="2016224"/>
          </a:xfrm>
          <a:prstGeom prst="roundRect">
            <a:avLst>
              <a:gd name="adj" fmla="val 5939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3995936" y="3147814"/>
            <a:ext cx="360040" cy="15841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TÖRLÉS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79512" y="195486"/>
            <a:ext cx="59141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Ikonok rögzítése, áthelyezése és törlése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51520" y="771550"/>
            <a:ext cx="6984776" cy="198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66654" rIns="91440" bIns="6665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Egyes</a:t>
            </a:r>
            <a:r>
              <a:rPr kumimoji="0" lang="hu-HU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ikonok rögzítésekkor egyszerűen az ikonra kattintva és áthúzva egy bizonyos „funkcióhelyre” mozgatni, törölni tudjuk az ikont. (Egyszerűen olyan, mint az  </a:t>
            </a:r>
            <a:r>
              <a:rPr kumimoji="0" lang="hu-HU" sz="24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Android</a:t>
            </a:r>
            <a:r>
              <a:rPr kumimoji="0" lang="hu-HU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rendszere.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4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Kattintson</a:t>
            </a:r>
            <a:r>
              <a:rPr lang="hu-H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az egérre. ( hogy el lehessen képzelni.)</a:t>
            </a:r>
            <a:endParaRPr kumimoji="0" lang="hu-H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http://fc05.deviantart.net/fs70/f/2013/028/1/b/ubuntu_logo_big_by_sonicboom1226-d5t16np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156176" y="3147814"/>
            <a:ext cx="843558" cy="843558"/>
          </a:xfrm>
          <a:prstGeom prst="rect">
            <a:avLst/>
          </a:prstGeom>
          <a:noFill/>
        </p:spPr>
      </p:pic>
      <p:sp>
        <p:nvSpPr>
          <p:cNvPr id="6" name="Lekerekített téglalap 5"/>
          <p:cNvSpPr/>
          <p:nvPr/>
        </p:nvSpPr>
        <p:spPr>
          <a:xfrm>
            <a:off x="683568" y="3003798"/>
            <a:ext cx="504056" cy="504056"/>
          </a:xfrm>
          <a:prstGeom prst="roundRect">
            <a:avLst>
              <a:gd name="adj" fmla="val 31432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Lekerekített téglalap 6"/>
          <p:cNvSpPr/>
          <p:nvPr/>
        </p:nvSpPr>
        <p:spPr>
          <a:xfrm>
            <a:off x="683568" y="3651870"/>
            <a:ext cx="504056" cy="504056"/>
          </a:xfrm>
          <a:prstGeom prst="roundRect">
            <a:avLst>
              <a:gd name="adj" fmla="val 31432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Lekerekített téglalap 7"/>
          <p:cNvSpPr/>
          <p:nvPr/>
        </p:nvSpPr>
        <p:spPr>
          <a:xfrm>
            <a:off x="683568" y="4299942"/>
            <a:ext cx="504056" cy="504056"/>
          </a:xfrm>
          <a:prstGeom prst="roundRect">
            <a:avLst>
              <a:gd name="adj" fmla="val 31432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10242" name="Picture 2" descr="http://intergratedtechnology.com/wp-content/uploads/2013/11/internet-mouse-icon-pnga-good-internet-citizen-publish-with-glogster-edwapbaa.png"/>
          <p:cNvPicPr>
            <a:picLocks noChangeAspect="1" noChangeArrowheads="1"/>
          </p:cNvPicPr>
          <p:nvPr/>
        </p:nvPicPr>
        <p:blipFill>
          <a:blip r:embed="rId3" cstate="print"/>
          <a:srcRect l="26667" t="8333" r="26667" b="8333"/>
          <a:stretch>
            <a:fillRect/>
          </a:stretch>
        </p:blipFill>
        <p:spPr bwMode="auto">
          <a:xfrm>
            <a:off x="2339752" y="3549000"/>
            <a:ext cx="777686" cy="11109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1000" fill="hold"/>
                                        <p:tgtEl>
                                          <p:spTgt spid="1024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494 C -0.03802 0.02747 -0.04167 -0.00124 -0.06823 -0.01328 C -0.06893 -0.01513 -0.06927 -0.01791 -0.07049 -0.01915 C -0.07257 -0.021 -0.07518 -0.02038 -0.07761 -0.021 C -0.08281 -0.02316 -0.07986 -0.02378 -0.08577 -0.02717 C -0.08768 -0.02841 -0.08976 -0.02841 -0.09167 -0.02903 C -0.09288 -0.02964 -0.0941 -0.03057 -0.09531 -0.03119 C -0.10591 -0.0494 -0.10035 -0.04539 -0.10938 -0.0494 C -0.11476 -0.06268 -0.10764 -0.04786 -0.11875 -0.05928 C -0.12379 -0.06484 -0.13073 -0.06978 -0.13646 -0.07348 C -0.14202 -0.08275 -0.14792 -0.08923 -0.15521 -0.09355 C -0.16077 -0.1025 -0.16771 -0.10806 -0.17413 -0.11547 C -0.17865 -0.12041 -0.18316 -0.12875 -0.1882 -0.13183 C -0.19202 -0.14141 -0.18976 -0.1343 -0.19167 -0.14573 C -0.19202 -0.14789 -0.1941 -0.15098 -0.19288 -0.15159 C -0.19132 -0.15252 -0.18976 -0.14912 -0.1882 -0.14789 C -0.18004 -0.134 -0.18386 -0.13894 -0.17761 -0.13183 C -0.17344 -0.12103 -0.15695 -0.10436 -0.14931 -0.10158 C -0.14202 -0.09293 -0.13247 -0.09232 -0.12466 -0.08552 C -0.11493 -0.07688 -0.12275 -0.08089 -0.11406 -0.0775 C -0.10764 -0.06885 -0.10469 -0.06731 -0.09636 -0.06546 C -0.07847 -0.05403 -0.07222 -0.05681 -0.04827 -0.05527 C -0.02691 -0.04323 -0.0066 -0.04446 0.01649 -0.04323 C 0.02048 -0.04107 0.0243 -0.03891 0.0283 -0.03705 C 0.07222 -0.04076 0.07396 -0.03736 0.10469 -0.05311 C 0.11475 -0.06484 0.11649 -0.067 0.12708 -0.07348 C 0.13194 -0.08182 0.1335 -0.07873 0.13889 -0.08336 C 0.14514 -0.08923 0.15 -0.09973 0.15642 -0.10374 C 0.16094 -0.11331 0.16493 -0.12597 0.16701 -0.1377 C 0.15121 -0.14727 0.14062 -0.1306 0.12708 -0.12381 C 0.1217 -0.11732 0.11562 -0.11671 0.10937 -0.11362 C 0.10416 -0.10683 0.10017 -0.10714 0.09409 -0.10374 C 0.08298 -0.08892 0.09722 -0.10528 0.08125 -0.09571 C 0.07934 -0.09448 0.0783 -0.09077 0.07656 -0.08954 C 0.071 -0.0846 0.06371 -0.07997 0.05764 -0.0775 C 0.05208 -0.07101 0.04531 -0.06731 0.03889 -0.0633 C 0.02344 -0.05311 0.00764 -0.04539 -0.00816 -0.03705 C -0.0158 -0.03335 -0.02153 -0.02625 -0.02934 -0.02316 C -0.03889 -0.01328 -0.04427 -0.0139 -0.05643 -0.01112 C -0.104 0.01698 -0.06111 -0.0068 -0.19167 -0.01112 C -0.19132 -0.02779 -0.19097 -0.04446 -0.19063 -0.06113 C -0.18906 -0.15777 -0.20677 -0.15777 -0.17882 -0.14789 C -0.17761 -0.14511 -0.17656 -0.14233 -0.17518 -0.13986 C -0.17413 -0.13801 -0.17257 -0.13739 -0.1717 -0.13554 C -0.17101 -0.134 -0.17118 -0.13153 -0.17049 -0.12967 C -0.16962 -0.12782 -0.16788 -0.12751 -0.16702 -0.12566 C -0.16059 -0.11362 -0.15521 -0.10004 -0.14827 -0.08954 C -0.14531 -0.08491 -0.14202 -0.08151 -0.13872 -0.0775 C -0.13646 -0.07472 -0.13177 -0.06947 -0.13177 -0.06916 C -0.12795 -0.05959 -0.12327 -0.05156 -0.11754 -0.04508 C -0.11372 -0.0352 -0.11719 -0.0423 -0.10938 -0.03335 C -0.10191 -0.0247 -0.09584 -0.01297 -0.08698 -0.00896 C -0.07934 -0.00031 -0.07222 0.00988 -0.06354 0.01512 C -0.05799 0.02408 -0.05122 0.02716 -0.04462 0.03303 C -0.03438 0.04229 -0.02656 0.0531 -0.01528 0.05711 C -0.00712 0.06576 -0.00278 0.0673 0.00712 0.06946 C 0.02448 0.0778 0.04392 0.09354 0.06128 0.09756 C 0.0684 0.1096 0.07743 0.11423 0.08715 0.11762 C 0.09514 0.12658 0.10868 0.12442 0.11771 0.12565 C 0.12969 0.13121 0.12639 0.13059 0.14826 0.12565 C 0.15069 0.12503 0.15451 0.11577 0.15538 0.11361 C 0.15694 0.1096 0.16007 0.10126 0.16007 0.10157 C 0.16076 0.09231 0.16198 0.08305 0.16232 0.07348 C 0.16232 0.07131 0.16232 0.06854 0.16128 0.0673 C 0.15694 0.06205 0.14149 0.05711 0.13646 0.05711 " pathEditMode="relative" rAng="0" ptsTypes="ffffffffffffffffffffffffffffffffffffffffffffffffffffffffffffffffA">
                                      <p:cBhvr>
                                        <p:cTn id="38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-1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0" presetClass="pat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05556E-6 -1.2967E-7 C 0.00642 0.0037 0.01041 0.00864 0.01649 0.01266 C 0.03107 0.02223 0.0467 0.03087 0.06232 0.03921 C 0.07205 0.04477 0.07396 0.04755 0.08593 0.05125 C 0.09305 0.05588 0.10034 0.0599 0.10937 0.06206 C 0.12569 0.07255 0.15764 0.08398 0.17882 0.08706 C 0.1934 0.09293 0.1776 0.08737 0.20121 0.09077 C 0.20295 0.09108 0.20416 0.092 0.2059 0.09231 C 0.22135 0.09571 0.23837 0.09787 0.25416 0.09972 C 0.29982 0.0991 0.29583 0.10497 0.31892 0.09324 C 0.32291 0.08923 0.32534 0.08459 0.32951 0.08058 C 0.33107 0.07718 0.33194 0.07224 0.33524 0.06947 C 0.33767 0.06792 0.34097 0.06669 0.34357 0.06514 C 0.3493 0.06113 0.34462 0.06298 0.34948 0.06144 " pathEditMode="relative" rAng="0" ptsTypes="fffffffffffffA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5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2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4" presetClass="path" presetSubtype="0" decel="50000" fill="hold" grpId="1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2.5E-6 3.15221E-6 L 2.5E-6 -0.09108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decel="50000" fill="hold" grpId="1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2.5E-6 2.62427E-7 L 2.5E-6 -0.07688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55" presetClass="exit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" grpId="0"/>
      <p:bldP spid="24581" grpId="0"/>
      <p:bldP spid="6" grpId="0" animBg="1"/>
      <p:bldP spid="6" grpId="1" animBg="1"/>
      <p:bldP spid="6" grpId="2" animBg="1"/>
      <p:bldP spid="7" grpId="0" animBg="1"/>
      <p:bldP spid="7" grpId="1" animBg="1"/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edu.ubuntu.hu/data/ilias01/mobs/mm_6083/rendszerbeallitaso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275606"/>
            <a:ext cx="3155034" cy="2880242"/>
          </a:xfrm>
          <a:prstGeom prst="rect">
            <a:avLst/>
          </a:prstGeom>
          <a:noFill/>
        </p:spPr>
      </p:pic>
      <p:sp>
        <p:nvSpPr>
          <p:cNvPr id="2" name="Téglalap 1"/>
          <p:cNvSpPr/>
          <p:nvPr/>
        </p:nvSpPr>
        <p:spPr>
          <a:xfrm>
            <a:off x="0" y="742295"/>
            <a:ext cx="54360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rendszerbeállítások módosításához kattintson a felső panelen a </a:t>
            </a:r>
            <a:r>
              <a:rPr lang="hu-HU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munkamenet indikátorra</a:t>
            </a:r>
            <a:r>
              <a:rPr lang="hu-H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majd a megjelenő menüben válassza a Rendszerbeállítások menüpontot.</a:t>
            </a:r>
          </a:p>
          <a:p>
            <a:pPr algn="ctr"/>
            <a:r>
              <a:rPr lang="hu-H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megjelenő ablakban módosíthatja a rendszer beállításait.</a:t>
            </a:r>
            <a:endParaRPr lang="hu-H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51520" y="195486"/>
            <a:ext cx="4116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Rendszerbeállítások</a:t>
            </a:r>
          </a:p>
        </p:txBody>
      </p:sp>
      <p:pic>
        <p:nvPicPr>
          <p:cNvPr id="5" name="Picture 2" descr="http://fc05.deviantart.net/fs70/f/2013/028/1/b/ubuntu_logo_big_by_sonicboom1226-d5t16np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155926"/>
            <a:ext cx="792088" cy="7920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idez.net/wp-content/uploads/2013/03/wide-t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Téglalap 1"/>
          <p:cNvSpPr/>
          <p:nvPr/>
        </p:nvSpPr>
        <p:spPr>
          <a:xfrm>
            <a:off x="1331640" y="483518"/>
            <a:ext cx="64087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Források</a:t>
            </a:r>
            <a:endParaRPr lang="hu-H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331640" y="1275606"/>
            <a:ext cx="64087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http://edu.ubuntu.hu/ilias.php?ref_id=293&amp;obj_id=3582&amp;from_page=3582&amp;cmd=layout&amp;cmdclass=illmpresentationgui&amp;cmdnode=92&amp;baseclass=illmpresentationgui&amp;obj_id=3597</a:t>
            </a:r>
          </a:p>
          <a:p>
            <a:pPr algn="ctr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http://hu.wikipedia.org/wiki/ubuntu</a:t>
            </a:r>
          </a:p>
          <a:p>
            <a:pPr algn="ctr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kép: http://www.hdwdc.com/brands-logos-desktop-wallpapers/best-ubuntu-wallpapers.html/attachment/best-ubuntu-wallpapers</a:t>
            </a:r>
          </a:p>
          <a:p>
            <a:pPr algn="ctr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kép: </a:t>
            </a:r>
            <a:r>
              <a:rPr lang="hu-H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</a:t>
            </a: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képek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fc05.deviantart.net/fs70/f/2013/028/1/b/ubuntu_logo_big_by_sonicboom1226-d5t16np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147814"/>
            <a:ext cx="504056" cy="5040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Picture 4" descr="http://ubuntu-alapok.hu/wp-content/uploads/2010/03/boo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4" name="Picture 4" descr="http://ubuntu-alapok.hu/wp-content/uploads/2010/03/boot.png"/>
          <p:cNvPicPr>
            <a:picLocks noChangeAspect="1" noChangeArrowheads="1"/>
          </p:cNvPicPr>
          <p:nvPr/>
        </p:nvPicPr>
        <p:blipFill>
          <a:blip r:embed="rId3" cstate="print"/>
          <a:srcRect l="58824" b="72113"/>
          <a:stretch>
            <a:fillRect/>
          </a:stretch>
        </p:blipFill>
        <p:spPr bwMode="auto">
          <a:xfrm>
            <a:off x="3851920" y="2571750"/>
            <a:ext cx="1512168" cy="576064"/>
          </a:xfrm>
          <a:prstGeom prst="rect">
            <a:avLst/>
          </a:prstGeom>
          <a:noFill/>
        </p:spPr>
      </p:pic>
      <p:pic>
        <p:nvPicPr>
          <p:cNvPr id="5" name="Picture 2" descr="http://admision2014.udp.cl/wp-content/themes/admision/images/loading.gif"/>
          <p:cNvPicPr>
            <a:picLocks noChangeAspect="1" noChangeArrowheads="1" noCrop="1"/>
          </p:cNvPicPr>
          <p:nvPr/>
        </p:nvPicPr>
        <p:blipFill>
          <a:blip r:embed="rId4" cstate="print">
            <a:lum bright="-40000" contrast="40000"/>
          </a:blip>
          <a:srcRect/>
          <a:stretch>
            <a:fillRect/>
          </a:stretch>
        </p:blipFill>
        <p:spPr bwMode="auto">
          <a:xfrm>
            <a:off x="4211960" y="2643758"/>
            <a:ext cx="864096" cy="864096"/>
          </a:xfrm>
          <a:prstGeom prst="rect">
            <a:avLst/>
          </a:prstGeom>
          <a:noFill/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0"/>
            <a:ext cx="60046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Kérdések és válaszok</a:t>
            </a:r>
            <a:endParaRPr lang="hu-H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" name="Csoportba foglalás 4"/>
          <p:cNvGrpSpPr/>
          <p:nvPr/>
        </p:nvGrpSpPr>
        <p:grpSpPr>
          <a:xfrm>
            <a:off x="251520" y="843558"/>
            <a:ext cx="6480720" cy="4524315"/>
            <a:chOff x="251520" y="843558"/>
            <a:chExt cx="6480720" cy="4524315"/>
          </a:xfrm>
        </p:grpSpPr>
        <p:sp>
          <p:nvSpPr>
            <p:cNvPr id="3" name="Szövegdoboz 2"/>
            <p:cNvSpPr txBox="1"/>
            <p:nvPr/>
          </p:nvSpPr>
          <p:spPr>
            <a:xfrm>
              <a:off x="251520" y="843558"/>
              <a:ext cx="1728192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hu-HU" dirty="0" smtClean="0"/>
                <a:t>Kérdés</a:t>
              </a:r>
            </a:p>
            <a:p>
              <a:pPr marL="342900" indent="-342900">
                <a:buAutoNum type="arabicPeriod"/>
              </a:pPr>
              <a:r>
                <a:rPr lang="hu-HU" dirty="0" smtClean="0"/>
                <a:t>Kérdés</a:t>
              </a:r>
            </a:p>
            <a:p>
              <a:pPr marL="342900" indent="-342900">
                <a:buFontTx/>
                <a:buAutoNum type="arabicPeriod"/>
              </a:pPr>
              <a:r>
                <a:rPr lang="hu-HU" dirty="0" smtClean="0"/>
                <a:t>Kérdés</a:t>
              </a:r>
            </a:p>
            <a:p>
              <a:pPr marL="342900" indent="-342900">
                <a:buFontTx/>
                <a:buAutoNum type="arabicPeriod"/>
              </a:pPr>
              <a:endParaRPr lang="hu-HU" dirty="0" smtClean="0"/>
            </a:p>
            <a:p>
              <a:pPr marL="342900" indent="-342900">
                <a:buFontTx/>
                <a:buAutoNum type="arabicPeriod"/>
              </a:pPr>
              <a:r>
                <a:rPr lang="hu-HU" dirty="0" smtClean="0"/>
                <a:t>Kérdés</a:t>
              </a:r>
            </a:p>
            <a:p>
              <a:pPr marL="342900" indent="-342900">
                <a:buFontTx/>
                <a:buAutoNum type="arabicPeriod"/>
              </a:pPr>
              <a:endParaRPr lang="hu-HU" dirty="0" smtClean="0"/>
            </a:p>
            <a:p>
              <a:pPr marL="342900" indent="-342900">
                <a:buFontTx/>
                <a:buAutoNum type="arabicPeriod"/>
              </a:pPr>
              <a:r>
                <a:rPr lang="hu-HU" dirty="0" smtClean="0"/>
                <a:t>Kérdés</a:t>
              </a:r>
            </a:p>
            <a:p>
              <a:pPr marL="342900" indent="-342900">
                <a:buFontTx/>
                <a:buAutoNum type="arabicPeriod"/>
              </a:pPr>
              <a:endParaRPr lang="hu-HU" dirty="0" smtClean="0"/>
            </a:p>
            <a:p>
              <a:pPr marL="342900" indent="-342900">
                <a:buFontTx/>
                <a:buAutoNum type="arabicPeriod"/>
              </a:pPr>
              <a:r>
                <a:rPr lang="hu-HU" dirty="0" smtClean="0"/>
                <a:t>Kérdés</a:t>
              </a:r>
            </a:p>
            <a:p>
              <a:pPr marL="342900" indent="-342900">
                <a:buFontTx/>
                <a:buAutoNum type="arabicPeriod"/>
              </a:pPr>
              <a:endParaRPr lang="hu-HU" dirty="0" smtClean="0"/>
            </a:p>
            <a:p>
              <a:pPr marL="342900" indent="-342900">
                <a:buFontTx/>
                <a:buAutoNum type="arabicPeriod"/>
              </a:pPr>
              <a:r>
                <a:rPr lang="hu-HU" dirty="0" smtClean="0"/>
                <a:t>Kérdés</a:t>
              </a:r>
            </a:p>
            <a:p>
              <a:pPr marL="342900" indent="-342900">
                <a:buFontTx/>
                <a:buAutoNum type="arabicPeriod"/>
              </a:pPr>
              <a:r>
                <a:rPr lang="hu-HU" dirty="0" smtClean="0"/>
                <a:t>Kérdés</a:t>
              </a:r>
            </a:p>
            <a:p>
              <a:pPr marL="342900" indent="-342900">
                <a:buFontTx/>
                <a:buAutoNum type="arabicPeriod"/>
              </a:pPr>
              <a:endParaRPr lang="hu-HU" dirty="0" smtClean="0"/>
            </a:p>
            <a:p>
              <a:pPr marL="342900" indent="-342900">
                <a:buFontTx/>
                <a:buAutoNum type="arabicPeriod"/>
              </a:pPr>
              <a:r>
                <a:rPr lang="hu-HU" dirty="0" smtClean="0"/>
                <a:t>Kérdés</a:t>
              </a:r>
            </a:p>
          </p:txBody>
        </p:sp>
        <p:sp>
          <p:nvSpPr>
            <p:cNvPr id="4" name="Szövegdoboz 3"/>
            <p:cNvSpPr txBox="1"/>
            <p:nvPr/>
          </p:nvSpPr>
          <p:spPr>
            <a:xfrm>
              <a:off x="1403648" y="843558"/>
              <a:ext cx="5328592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/>
                <a:t>Mikor jelent meg az első Ubuntu?</a:t>
              </a:r>
            </a:p>
            <a:p>
              <a:r>
                <a:rPr lang="hu-HU" dirty="0" smtClean="0"/>
                <a:t>Milyen </a:t>
              </a:r>
              <a:r>
                <a:rPr lang="hu-HU" sz="1400" dirty="0" smtClean="0"/>
                <a:t>Office</a:t>
              </a:r>
              <a:r>
                <a:rPr lang="hu-HU" dirty="0" smtClean="0"/>
                <a:t> irodai programcsomagot találhatunk rajta?</a:t>
              </a:r>
            </a:p>
            <a:p>
              <a:r>
                <a:rPr lang="hu-HU" dirty="0" smtClean="0"/>
                <a:t>Hány MB-os processzor kell egy minimális asztali számítógépbe vagy laptopba?</a:t>
              </a:r>
            </a:p>
            <a:p>
              <a:r>
                <a:rPr lang="hu-HU" dirty="0" smtClean="0"/>
                <a:t>Mark </a:t>
              </a:r>
              <a:r>
                <a:rPr lang="hu-HU" dirty="0" err="1" smtClean="0"/>
                <a:t>Shuttleworth</a:t>
              </a:r>
              <a:r>
                <a:rPr lang="hu-HU" dirty="0" smtClean="0"/>
                <a:t> becslése szerint 2006. végén legalább __ millió felhasználó volt. Mennyi ez az érték?</a:t>
              </a:r>
            </a:p>
            <a:p>
              <a:r>
                <a:rPr lang="hu-HU" dirty="0" smtClean="0"/>
                <a:t>Az Ubuntu operációs rendszerben a tálca alul található?</a:t>
              </a:r>
            </a:p>
            <a:p>
              <a:r>
                <a:rPr lang="hu-HU" dirty="0" smtClean="0"/>
                <a:t>Hogyan írják helyesen az operációs rendszerben található alapértelmezett képszerkesztő?</a:t>
              </a:r>
            </a:p>
            <a:p>
              <a:r>
                <a:rPr lang="hu-HU" dirty="0" smtClean="0"/>
                <a:t>Az Ubuntu szabadon letölthető? </a:t>
              </a:r>
            </a:p>
            <a:p>
              <a:r>
                <a:rPr lang="hu-HU" dirty="0" smtClean="0"/>
                <a:t>Nagyobb informatikai tudás kell az </a:t>
              </a:r>
              <a:r>
                <a:rPr lang="hu-HU" dirty="0" err="1" smtClean="0"/>
                <a:t>Ubuntu-hoz</a:t>
              </a:r>
              <a:r>
                <a:rPr lang="hu-HU" dirty="0" smtClean="0"/>
                <a:t>, mint a </a:t>
              </a:r>
              <a:r>
                <a:rPr lang="hu-HU" dirty="0" err="1" smtClean="0"/>
                <a:t>Windows-hoz</a:t>
              </a:r>
              <a:r>
                <a:rPr lang="hu-HU" dirty="0" smtClean="0"/>
                <a:t>?</a:t>
              </a:r>
            </a:p>
            <a:p>
              <a:r>
                <a:rPr lang="hu-HU" dirty="0" smtClean="0"/>
                <a:t>Hogyan lehet leállítani az ilyen Operációs rendszerrel rendelkező számítógépet?</a:t>
              </a:r>
            </a:p>
            <a:p>
              <a:endParaRPr lang="hu-HU" dirty="0"/>
            </a:p>
          </p:txBody>
        </p:sp>
      </p:grpSp>
      <p:sp>
        <p:nvSpPr>
          <p:cNvPr id="6" name="Téglalap 5"/>
          <p:cNvSpPr/>
          <p:nvPr/>
        </p:nvSpPr>
        <p:spPr>
          <a:xfrm>
            <a:off x="4716016" y="843558"/>
            <a:ext cx="720080" cy="2880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2000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5436096" y="843558"/>
            <a:ext cx="720080" cy="2880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2004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6156176" y="843558"/>
            <a:ext cx="792088" cy="2880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2006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6804248" y="1131590"/>
            <a:ext cx="720080" cy="2880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Libre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7524328" y="1131590"/>
            <a:ext cx="720080" cy="2880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Open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6804248" y="1419622"/>
            <a:ext cx="1440160" cy="2880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Microsoft</a:t>
            </a:r>
            <a:endParaRPr lang="hu-HU" dirty="0"/>
          </a:p>
        </p:txBody>
      </p:sp>
      <p:sp>
        <p:nvSpPr>
          <p:cNvPr id="12" name="Téglalap 11"/>
          <p:cNvSpPr/>
          <p:nvPr/>
        </p:nvSpPr>
        <p:spPr>
          <a:xfrm>
            <a:off x="4427984" y="1707654"/>
            <a:ext cx="720080" cy="2880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256</a:t>
            </a:r>
            <a:endParaRPr lang="hu-HU" dirty="0"/>
          </a:p>
        </p:txBody>
      </p:sp>
      <p:sp>
        <p:nvSpPr>
          <p:cNvPr id="13" name="Téglalap 12"/>
          <p:cNvSpPr/>
          <p:nvPr/>
        </p:nvSpPr>
        <p:spPr>
          <a:xfrm>
            <a:off x="5148064" y="1707654"/>
            <a:ext cx="720080" cy="2880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512</a:t>
            </a:r>
            <a:endParaRPr lang="hu-HU" dirty="0"/>
          </a:p>
        </p:txBody>
      </p:sp>
      <p:sp>
        <p:nvSpPr>
          <p:cNvPr id="14" name="Téglalap 13"/>
          <p:cNvSpPr/>
          <p:nvPr/>
        </p:nvSpPr>
        <p:spPr>
          <a:xfrm>
            <a:off x="5868144" y="1707654"/>
            <a:ext cx="864096" cy="2880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1056</a:t>
            </a:r>
            <a:endParaRPr lang="hu-HU" dirty="0"/>
          </a:p>
        </p:txBody>
      </p:sp>
      <p:sp>
        <p:nvSpPr>
          <p:cNvPr id="15" name="Téglalap 14"/>
          <p:cNvSpPr/>
          <p:nvPr/>
        </p:nvSpPr>
        <p:spPr>
          <a:xfrm>
            <a:off x="7668344" y="1995686"/>
            <a:ext cx="720080" cy="2880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8</a:t>
            </a:r>
            <a:endParaRPr lang="hu-HU" dirty="0"/>
          </a:p>
        </p:txBody>
      </p:sp>
      <p:sp>
        <p:nvSpPr>
          <p:cNvPr id="16" name="Téglalap 15"/>
          <p:cNvSpPr/>
          <p:nvPr/>
        </p:nvSpPr>
        <p:spPr>
          <a:xfrm>
            <a:off x="6948264" y="1995686"/>
            <a:ext cx="720080" cy="2880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10</a:t>
            </a:r>
            <a:endParaRPr lang="hu-HU" dirty="0"/>
          </a:p>
        </p:txBody>
      </p:sp>
      <p:sp>
        <p:nvSpPr>
          <p:cNvPr id="17" name="Téglalap 16"/>
          <p:cNvSpPr/>
          <p:nvPr/>
        </p:nvSpPr>
        <p:spPr>
          <a:xfrm>
            <a:off x="6084168" y="1995686"/>
            <a:ext cx="864096" cy="2880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</a:t>
            </a:r>
            <a:endParaRPr lang="hu-HU" dirty="0"/>
          </a:p>
        </p:txBody>
      </p:sp>
      <p:sp>
        <p:nvSpPr>
          <p:cNvPr id="18" name="Téglalap 17"/>
          <p:cNvSpPr/>
          <p:nvPr/>
        </p:nvSpPr>
        <p:spPr>
          <a:xfrm>
            <a:off x="3347864" y="2787774"/>
            <a:ext cx="720080" cy="2880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Nem</a:t>
            </a:r>
            <a:endParaRPr lang="hu-HU" dirty="0"/>
          </a:p>
        </p:txBody>
      </p:sp>
      <p:sp>
        <p:nvSpPr>
          <p:cNvPr id="19" name="Téglalap 18"/>
          <p:cNvSpPr/>
          <p:nvPr/>
        </p:nvSpPr>
        <p:spPr>
          <a:xfrm>
            <a:off x="2627784" y="2787774"/>
            <a:ext cx="720080" cy="2880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Igen</a:t>
            </a:r>
            <a:endParaRPr lang="hu-HU" dirty="0"/>
          </a:p>
        </p:txBody>
      </p:sp>
      <p:sp>
        <p:nvSpPr>
          <p:cNvPr id="20" name="Téglalap 19"/>
          <p:cNvSpPr/>
          <p:nvPr/>
        </p:nvSpPr>
        <p:spPr>
          <a:xfrm>
            <a:off x="6660232" y="3363838"/>
            <a:ext cx="1143744" cy="27964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chemeClr val="bg1"/>
                </a:solidFill>
              </a:rPr>
              <a:t>Empathy</a:t>
            </a:r>
            <a:endParaRPr lang="hu-HU" dirty="0"/>
          </a:p>
        </p:txBody>
      </p:sp>
      <p:sp>
        <p:nvSpPr>
          <p:cNvPr id="21" name="Téglalap 20"/>
          <p:cNvSpPr/>
          <p:nvPr/>
        </p:nvSpPr>
        <p:spPr>
          <a:xfrm>
            <a:off x="7812360" y="3363838"/>
            <a:ext cx="1143744" cy="27964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Emptahy</a:t>
            </a:r>
            <a:endParaRPr lang="hu-HU" dirty="0"/>
          </a:p>
        </p:txBody>
      </p:sp>
      <p:sp>
        <p:nvSpPr>
          <p:cNvPr id="22" name="Téglalap 21"/>
          <p:cNvSpPr/>
          <p:nvPr/>
        </p:nvSpPr>
        <p:spPr>
          <a:xfrm>
            <a:off x="5292080" y="3363838"/>
            <a:ext cx="1372493" cy="27964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Empahty</a:t>
            </a:r>
            <a:endParaRPr lang="hu-HU" dirty="0"/>
          </a:p>
        </p:txBody>
      </p:sp>
      <p:sp>
        <p:nvSpPr>
          <p:cNvPr id="24" name="Téglalap 23"/>
          <p:cNvSpPr/>
          <p:nvPr/>
        </p:nvSpPr>
        <p:spPr>
          <a:xfrm>
            <a:off x="3707904" y="4155926"/>
            <a:ext cx="720080" cy="2880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Nem</a:t>
            </a:r>
            <a:endParaRPr lang="hu-HU" dirty="0"/>
          </a:p>
        </p:txBody>
      </p:sp>
      <p:sp>
        <p:nvSpPr>
          <p:cNvPr id="25" name="Téglalap 24"/>
          <p:cNvSpPr/>
          <p:nvPr/>
        </p:nvSpPr>
        <p:spPr>
          <a:xfrm>
            <a:off x="2987824" y="4155926"/>
            <a:ext cx="720080" cy="2880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Igen</a:t>
            </a:r>
            <a:endParaRPr lang="hu-HU" dirty="0"/>
          </a:p>
        </p:txBody>
      </p:sp>
      <p:sp>
        <p:nvSpPr>
          <p:cNvPr id="26" name="Téglalap 25"/>
          <p:cNvSpPr/>
          <p:nvPr/>
        </p:nvSpPr>
        <p:spPr>
          <a:xfrm>
            <a:off x="3923928" y="4803998"/>
            <a:ext cx="3131840" cy="33950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Munkamenet indikátor </a:t>
            </a:r>
            <a:r>
              <a:rPr lang="hu-HU" dirty="0" smtClean="0">
                <a:solidFill>
                  <a:schemeClr val="bg1"/>
                </a:solidFill>
                <a:sym typeface="Wingdings" pitchFamily="2" charset="2"/>
              </a:rPr>
              <a:t> Leáll.</a:t>
            </a:r>
            <a:endParaRPr lang="hu-HU" dirty="0"/>
          </a:p>
        </p:txBody>
      </p:sp>
      <p:sp>
        <p:nvSpPr>
          <p:cNvPr id="27" name="Téglalap 26"/>
          <p:cNvSpPr/>
          <p:nvPr/>
        </p:nvSpPr>
        <p:spPr>
          <a:xfrm>
            <a:off x="7055768" y="4803998"/>
            <a:ext cx="2088232" cy="33950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Start </a:t>
            </a:r>
            <a:r>
              <a:rPr lang="hu-HU" dirty="0" smtClean="0">
                <a:sym typeface="Wingdings" pitchFamily="2" charset="2"/>
              </a:rPr>
              <a:t> Leállítás</a:t>
            </a:r>
            <a:endParaRPr lang="hu-HU" dirty="0"/>
          </a:p>
        </p:txBody>
      </p:sp>
      <p:sp>
        <p:nvSpPr>
          <p:cNvPr id="28" name="Jobbra nyíl 27">
            <a:hlinkClick r:id="" action="ppaction://hlinkshowjump?jump=nextslide"/>
          </p:cNvPr>
          <p:cNvSpPr/>
          <p:nvPr/>
        </p:nvSpPr>
        <p:spPr>
          <a:xfrm>
            <a:off x="7812360" y="4227934"/>
            <a:ext cx="1008112" cy="576064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Tovább</a:t>
            </a:r>
            <a:endParaRPr lang="hu-HU" dirty="0"/>
          </a:p>
        </p:txBody>
      </p:sp>
      <p:sp>
        <p:nvSpPr>
          <p:cNvPr id="29" name="Téglalap 28"/>
          <p:cNvSpPr/>
          <p:nvPr/>
        </p:nvSpPr>
        <p:spPr>
          <a:xfrm>
            <a:off x="5292080" y="3651870"/>
            <a:ext cx="720080" cy="2880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Igen</a:t>
            </a:r>
            <a:endParaRPr lang="hu-HU" dirty="0"/>
          </a:p>
        </p:txBody>
      </p:sp>
      <p:sp>
        <p:nvSpPr>
          <p:cNvPr id="30" name="Téglalap 29"/>
          <p:cNvSpPr/>
          <p:nvPr/>
        </p:nvSpPr>
        <p:spPr>
          <a:xfrm>
            <a:off x="4572000" y="3651870"/>
            <a:ext cx="720080" cy="2880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Nem</a:t>
            </a:r>
            <a:endParaRPr lang="hu-HU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FFF26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FFF26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FFF26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FFF26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FFF26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FFF26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FFF26"/>
                                      </p:to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FFF26"/>
                                      </p:to>
                                    </p:animClr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FFF26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0"/>
            <a:ext cx="2885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+1 kérdés</a:t>
            </a:r>
            <a:endParaRPr lang="hu-H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95536" y="1131590"/>
            <a:ext cx="2304256" cy="9361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3419872" y="41151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Állítsd sorrendbe az ablakvezérlő gombokat!</a:t>
            </a:r>
            <a:endParaRPr lang="hu-HU" dirty="0"/>
          </a:p>
        </p:txBody>
      </p:sp>
      <p:sp>
        <p:nvSpPr>
          <p:cNvPr id="7" name="Ellipszis 6"/>
          <p:cNvSpPr/>
          <p:nvPr/>
        </p:nvSpPr>
        <p:spPr>
          <a:xfrm>
            <a:off x="539552" y="1347614"/>
            <a:ext cx="504056" cy="50405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1259632" y="1347614"/>
            <a:ext cx="504056" cy="50405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1979712" y="1347614"/>
            <a:ext cx="504056" cy="50405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/>
          <p:cNvSpPr/>
          <p:nvPr/>
        </p:nvSpPr>
        <p:spPr>
          <a:xfrm>
            <a:off x="1403648" y="4371950"/>
            <a:ext cx="504056" cy="504056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_</a:t>
            </a:r>
            <a:endParaRPr lang="hu-HU" dirty="0"/>
          </a:p>
        </p:txBody>
      </p:sp>
      <p:sp>
        <p:nvSpPr>
          <p:cNvPr id="12" name="Ellipszis 11"/>
          <p:cNvSpPr/>
          <p:nvPr/>
        </p:nvSpPr>
        <p:spPr>
          <a:xfrm>
            <a:off x="3491880" y="4371950"/>
            <a:ext cx="504056" cy="504056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X</a:t>
            </a:r>
            <a:endParaRPr lang="hu-HU" dirty="0"/>
          </a:p>
        </p:txBody>
      </p:sp>
      <p:sp>
        <p:nvSpPr>
          <p:cNvPr id="13" name="Ellipszis 12"/>
          <p:cNvSpPr/>
          <p:nvPr/>
        </p:nvSpPr>
        <p:spPr>
          <a:xfrm>
            <a:off x="5508104" y="4371950"/>
            <a:ext cx="504056" cy="504056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ym typeface="Wingdings"/>
              </a:rPr>
              <a:t></a:t>
            </a:r>
            <a:endParaRPr lang="hu-HU" dirty="0"/>
          </a:p>
        </p:txBody>
      </p:sp>
      <p:sp>
        <p:nvSpPr>
          <p:cNvPr id="14" name="Ellipszis 13"/>
          <p:cNvSpPr/>
          <p:nvPr/>
        </p:nvSpPr>
        <p:spPr>
          <a:xfrm>
            <a:off x="899592" y="3435846"/>
            <a:ext cx="1512168" cy="7200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Ellipszis 14"/>
          <p:cNvSpPr/>
          <p:nvPr/>
        </p:nvSpPr>
        <p:spPr>
          <a:xfrm>
            <a:off x="2987824" y="3435846"/>
            <a:ext cx="1512168" cy="7200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Ellipszis 15"/>
          <p:cNvSpPr/>
          <p:nvPr/>
        </p:nvSpPr>
        <p:spPr>
          <a:xfrm>
            <a:off x="5004048" y="3435846"/>
            <a:ext cx="1512168" cy="7200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églalap 17"/>
          <p:cNvSpPr/>
          <p:nvPr/>
        </p:nvSpPr>
        <p:spPr>
          <a:xfrm>
            <a:off x="1259632" y="3651870"/>
            <a:ext cx="288032" cy="2880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églalap 18"/>
          <p:cNvSpPr/>
          <p:nvPr/>
        </p:nvSpPr>
        <p:spPr>
          <a:xfrm>
            <a:off x="1547664" y="3651870"/>
            <a:ext cx="288032" cy="2880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Téglalap 19"/>
          <p:cNvSpPr/>
          <p:nvPr/>
        </p:nvSpPr>
        <p:spPr>
          <a:xfrm>
            <a:off x="1835696" y="3651870"/>
            <a:ext cx="288032" cy="2880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églalap 20"/>
          <p:cNvSpPr/>
          <p:nvPr/>
        </p:nvSpPr>
        <p:spPr>
          <a:xfrm>
            <a:off x="3275856" y="3651870"/>
            <a:ext cx="288032" cy="2880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églalap 21"/>
          <p:cNvSpPr/>
          <p:nvPr/>
        </p:nvSpPr>
        <p:spPr>
          <a:xfrm>
            <a:off x="3563888" y="3651870"/>
            <a:ext cx="288032" cy="2880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églalap 22"/>
          <p:cNvSpPr/>
          <p:nvPr/>
        </p:nvSpPr>
        <p:spPr>
          <a:xfrm>
            <a:off x="3851920" y="3651870"/>
            <a:ext cx="288032" cy="2880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Téglalap 23"/>
          <p:cNvSpPr/>
          <p:nvPr/>
        </p:nvSpPr>
        <p:spPr>
          <a:xfrm>
            <a:off x="5292080" y="3651870"/>
            <a:ext cx="288032" cy="2880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Téglalap 24"/>
          <p:cNvSpPr/>
          <p:nvPr/>
        </p:nvSpPr>
        <p:spPr>
          <a:xfrm>
            <a:off x="5580112" y="3651870"/>
            <a:ext cx="288032" cy="2880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Téglalap 25"/>
          <p:cNvSpPr/>
          <p:nvPr/>
        </p:nvSpPr>
        <p:spPr>
          <a:xfrm>
            <a:off x="5868144" y="3651870"/>
            <a:ext cx="288032" cy="2880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Jobbra nyíl 27">
            <a:hlinkClick r:id="" action="ppaction://hlinkshowjump?jump=nextslide"/>
          </p:cNvPr>
          <p:cNvSpPr/>
          <p:nvPr/>
        </p:nvSpPr>
        <p:spPr>
          <a:xfrm>
            <a:off x="7631832" y="4011910"/>
            <a:ext cx="1512168" cy="576064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Vége, kilép</a:t>
            </a:r>
            <a:endParaRPr lang="hu-HU" dirty="0"/>
          </a:p>
        </p:txBody>
      </p:sp>
      <p:sp>
        <p:nvSpPr>
          <p:cNvPr id="27" name="Jobbra nyíl 26">
            <a:hlinkClick r:id="rId2" action="ppaction://hlinksldjump"/>
          </p:cNvPr>
          <p:cNvSpPr/>
          <p:nvPr/>
        </p:nvSpPr>
        <p:spPr>
          <a:xfrm>
            <a:off x="6084168" y="4567436"/>
            <a:ext cx="3059832" cy="576064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/>
              <a:t>Szeretnék visszanézni egy témát</a:t>
            </a:r>
            <a:endParaRPr lang="hu-H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FFF26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mp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-0.01562 -0.58778 " pathEditMode="relative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FFF26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mp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-0.32292 -0.58778 " pathEditMode="relative" ptsTypes="AA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FFF26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" presetClass="emp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-0.38576 -0.58778 " pathEditMode="relative" ptsTypes="AA"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28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Picture 4" descr="http://ubuntu-alapok.hu/wp-content/uploads/2010/03/boo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4" name="Picture 4" descr="http://ubuntu-alapok.hu/wp-content/uploads/2010/03/boot.png"/>
          <p:cNvPicPr>
            <a:picLocks noChangeAspect="1" noChangeArrowheads="1"/>
          </p:cNvPicPr>
          <p:nvPr/>
        </p:nvPicPr>
        <p:blipFill>
          <a:blip r:embed="rId3" cstate="print"/>
          <a:srcRect l="58824" b="72113"/>
          <a:stretch>
            <a:fillRect/>
          </a:stretch>
        </p:blipFill>
        <p:spPr bwMode="auto">
          <a:xfrm>
            <a:off x="3851920" y="2571750"/>
            <a:ext cx="1512168" cy="576064"/>
          </a:xfrm>
          <a:prstGeom prst="rect">
            <a:avLst/>
          </a:prstGeom>
          <a:noFill/>
        </p:spPr>
      </p:pic>
      <p:pic>
        <p:nvPicPr>
          <p:cNvPr id="5" name="Picture 2" descr="http://admision2014.udp.cl/wp-content/themes/admision/images/loading.gif"/>
          <p:cNvPicPr>
            <a:picLocks noChangeAspect="1" noChangeArrowheads="1" noCrop="1"/>
          </p:cNvPicPr>
          <p:nvPr/>
        </p:nvPicPr>
        <p:blipFill>
          <a:blip r:embed="rId4" cstate="print">
            <a:lum bright="-40000" contrast="40000"/>
          </a:blip>
          <a:srcRect/>
          <a:stretch>
            <a:fillRect/>
          </a:stretch>
        </p:blipFill>
        <p:spPr bwMode="auto">
          <a:xfrm>
            <a:off x="4211960" y="2643758"/>
            <a:ext cx="864096" cy="864096"/>
          </a:xfrm>
          <a:prstGeom prst="rect">
            <a:avLst/>
          </a:prstGeom>
          <a:noFill/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ubuntu-alapok.hu/wp-content/uploads/2010/03/boo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3" name="Picture 4" descr="http://ubuntu-alapok.hu/wp-content/uploads/2010/03/boot.png"/>
          <p:cNvPicPr>
            <a:picLocks noChangeAspect="1" noChangeArrowheads="1"/>
          </p:cNvPicPr>
          <p:nvPr/>
        </p:nvPicPr>
        <p:blipFill>
          <a:blip r:embed="rId3" cstate="print"/>
          <a:srcRect l="58824" b="72113"/>
          <a:stretch>
            <a:fillRect/>
          </a:stretch>
        </p:blipFill>
        <p:spPr bwMode="auto">
          <a:xfrm>
            <a:off x="3851920" y="2571750"/>
            <a:ext cx="1512168" cy="576064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3779912" y="2715766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Viszlát!</a:t>
            </a:r>
            <a:endParaRPr lang="hu-HU" sz="32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 descr="apple_inc_mac_macintosh_desktop_1920x1200_free-wallpaper-347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0" y="33950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Linux - Ubuntu</a:t>
            </a:r>
            <a:endParaRPr lang="hu-H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0" y="372387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Név: Cserna Gergely</a:t>
            </a:r>
          </a:p>
          <a:p>
            <a:pPr algn="ctr"/>
            <a:r>
              <a:rPr lang="hu-HU" dirty="0" smtClean="0">
                <a:solidFill>
                  <a:schemeClr val="bg1"/>
                </a:solidFill>
              </a:rPr>
              <a:t>Felkészítő tanár: Tóth Ibolya</a:t>
            </a:r>
          </a:p>
          <a:p>
            <a:pPr algn="ctr"/>
            <a:r>
              <a:rPr lang="hu-HU" dirty="0" smtClean="0">
                <a:solidFill>
                  <a:schemeClr val="bg1"/>
                </a:solidFill>
              </a:rPr>
              <a:t>Iskola: Horváth István Általános Iskola</a:t>
            </a:r>
          </a:p>
          <a:p>
            <a:pPr algn="ctr"/>
            <a:r>
              <a:rPr lang="hu-HU" dirty="0" smtClean="0">
                <a:solidFill>
                  <a:schemeClr val="bg1"/>
                </a:solidFill>
              </a:rPr>
              <a:t>Címe: 8105 Pétfürdő, Berhidai út 54.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3" name="Jobbra nyíl 12">
            <a:hlinkClick r:id="" action="ppaction://hlinkshowjump?jump=nextslide"/>
          </p:cNvPr>
          <p:cNvSpPr/>
          <p:nvPr/>
        </p:nvSpPr>
        <p:spPr>
          <a:xfrm>
            <a:off x="7668344" y="4299942"/>
            <a:ext cx="1008112" cy="576064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Tovább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5868144" y="1419622"/>
            <a:ext cx="1800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Jelmagyarázat:</a:t>
            </a:r>
          </a:p>
          <a:p>
            <a:endParaRPr lang="hu-HU" dirty="0" smtClean="0">
              <a:solidFill>
                <a:schemeClr val="bg1"/>
              </a:solidFill>
            </a:endParaRPr>
          </a:p>
          <a:p>
            <a:r>
              <a:rPr lang="hu-HU" dirty="0" smtClean="0">
                <a:solidFill>
                  <a:schemeClr val="bg1"/>
                </a:solidFill>
              </a:rPr>
              <a:t>Vissza az Asztalra:</a:t>
            </a:r>
          </a:p>
          <a:p>
            <a:endParaRPr lang="hu-HU" dirty="0" smtClean="0">
              <a:solidFill>
                <a:schemeClr val="bg1"/>
              </a:solidFill>
            </a:endParaRPr>
          </a:p>
          <a:p>
            <a:r>
              <a:rPr lang="hu-HU" dirty="0" smtClean="0">
                <a:solidFill>
                  <a:schemeClr val="bg1"/>
                </a:solidFill>
              </a:rPr>
              <a:t>Tovább a következő diára:</a:t>
            </a:r>
          </a:p>
        </p:txBody>
      </p:sp>
      <p:pic>
        <p:nvPicPr>
          <p:cNvPr id="15" name="Picture 2" descr="http://fc05.deviantart.net/fs70/f/2013/028/1/b/ubuntu_logo_big_by_sonicboom1226-d5t16np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51670"/>
            <a:ext cx="1008112" cy="1008112"/>
          </a:xfrm>
          <a:prstGeom prst="rect">
            <a:avLst/>
          </a:prstGeom>
          <a:noFill/>
        </p:spPr>
      </p:pic>
      <p:pic>
        <p:nvPicPr>
          <p:cNvPr id="8" name="Picture 2" descr="http://fc05.deviantart.net/fs70/f/2013/028/1/b/ubuntu_logo_big_by_sonicboom1226-d5t16np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7596336" y="3075806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1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 animBg="1"/>
      <p:bldP spid="1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3635896" y="1779662"/>
            <a:ext cx="2016224" cy="5760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No </a:t>
            </a:r>
            <a:r>
              <a:rPr lang="hu-HU" dirty="0" err="1" smtClean="0"/>
              <a:t>Signal</a:t>
            </a:r>
            <a:endParaRPr lang="hu-HU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images6.fanpop.com/image/photos/35100000/Ubuntu-Wallpaper-linux-35142597-1680-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0" y="0"/>
            <a:ext cx="9144000" cy="26749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0" y="0"/>
            <a:ext cx="9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bg1"/>
                </a:solidFill>
              </a:rPr>
              <a:t>Asztal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740352" y="0"/>
            <a:ext cx="1403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E69D204-7665-4D6F-B03C-EF5892164AB6}" type="datetime1">
              <a:rPr lang="hu-HU" sz="1200" smtClean="0">
                <a:solidFill>
                  <a:schemeClr val="bg1"/>
                </a:solidFill>
              </a:rPr>
              <a:pPr algn="r"/>
              <a:t>2014.01.10.</a:t>
            </a:fld>
            <a:r>
              <a:rPr lang="hu-HU" sz="1200" dirty="0" smtClean="0">
                <a:solidFill>
                  <a:schemeClr val="bg1"/>
                </a:solidFill>
              </a:rPr>
              <a:t> </a:t>
            </a:r>
            <a:fld id="{95230F95-CF58-4E42-A0E3-589FF300791C}" type="datetime10">
              <a:rPr lang="hu-HU" sz="1200" smtClean="0">
                <a:solidFill>
                  <a:schemeClr val="bg1"/>
                </a:solidFill>
              </a:rPr>
              <a:pPr algn="r"/>
              <a:t>14:26</a:t>
            </a:fld>
            <a:endParaRPr lang="hu-HU" sz="1200" dirty="0">
              <a:solidFill>
                <a:schemeClr val="bg1"/>
              </a:solidFill>
            </a:endParaRPr>
          </a:p>
        </p:txBody>
      </p:sp>
      <p:sp>
        <p:nvSpPr>
          <p:cNvPr id="11" name="Lekerekített téglalap 10"/>
          <p:cNvSpPr/>
          <p:nvPr/>
        </p:nvSpPr>
        <p:spPr>
          <a:xfrm>
            <a:off x="107504" y="339502"/>
            <a:ext cx="648072" cy="4803998"/>
          </a:xfrm>
          <a:prstGeom prst="roundRect">
            <a:avLst>
              <a:gd name="adj" fmla="val 24382"/>
            </a:avLst>
          </a:prstGeom>
          <a:gradFill flip="none" rotWithShape="1">
            <a:gsLst>
              <a:gs pos="0">
                <a:schemeClr val="bg1">
                  <a:alpha val="12000"/>
                </a:schemeClr>
              </a:gs>
              <a:gs pos="44000">
                <a:schemeClr val="bg1">
                  <a:alpha val="9000"/>
                </a:schemeClr>
              </a:gs>
              <a:gs pos="30000">
                <a:schemeClr val="bg1">
                  <a:alpha val="2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200"/>
          </a:p>
        </p:txBody>
      </p:sp>
      <p:sp>
        <p:nvSpPr>
          <p:cNvPr id="12" name="Lekerekített téglalap 11">
            <a:hlinkClick r:id="rId3" action="ppaction://hlinksldjump"/>
          </p:cNvPr>
          <p:cNvSpPr/>
          <p:nvPr/>
        </p:nvSpPr>
        <p:spPr>
          <a:xfrm>
            <a:off x="179512" y="483518"/>
            <a:ext cx="504056" cy="504056"/>
          </a:xfrm>
          <a:prstGeom prst="roundRect">
            <a:avLst>
              <a:gd name="adj" fmla="val 31432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ym typeface="Wingdings"/>
              </a:rPr>
              <a:t></a:t>
            </a:r>
            <a:endParaRPr lang="hu-HU" sz="3200" dirty="0"/>
          </a:p>
        </p:txBody>
      </p:sp>
      <p:sp>
        <p:nvSpPr>
          <p:cNvPr id="13" name="Lekerekített téglalap 12">
            <a:hlinkClick r:id="rId4" action="ppaction://hlinksldjump"/>
          </p:cNvPr>
          <p:cNvSpPr/>
          <p:nvPr/>
        </p:nvSpPr>
        <p:spPr>
          <a:xfrm>
            <a:off x="179512" y="1059582"/>
            <a:ext cx="504056" cy="504056"/>
          </a:xfrm>
          <a:prstGeom prst="roundRect">
            <a:avLst>
              <a:gd name="adj" fmla="val 31432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ym typeface="Wingdings"/>
              </a:rPr>
              <a:t></a:t>
            </a:r>
            <a:endParaRPr lang="hu-HU" sz="3200" dirty="0"/>
          </a:p>
        </p:txBody>
      </p:sp>
      <p:sp>
        <p:nvSpPr>
          <p:cNvPr id="14" name="Lekerekített téglalap 13">
            <a:hlinkClick r:id="rId5" action="ppaction://hlinksldjump"/>
          </p:cNvPr>
          <p:cNvSpPr/>
          <p:nvPr/>
        </p:nvSpPr>
        <p:spPr>
          <a:xfrm>
            <a:off x="179512" y="1635646"/>
            <a:ext cx="504056" cy="504056"/>
          </a:xfrm>
          <a:prstGeom prst="roundRect">
            <a:avLst>
              <a:gd name="adj" fmla="val 31432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hu-H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</a:t>
            </a:r>
            <a:endParaRPr lang="hu-H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Lekerekített téglalap 14">
            <a:hlinkClick r:id="rId6" action="ppaction://hlinksldjump"/>
          </p:cNvPr>
          <p:cNvSpPr/>
          <p:nvPr/>
        </p:nvSpPr>
        <p:spPr>
          <a:xfrm>
            <a:off x="179512" y="2211710"/>
            <a:ext cx="504056" cy="504056"/>
          </a:xfrm>
          <a:prstGeom prst="roundRect">
            <a:avLst>
              <a:gd name="adj" fmla="val 31432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ym typeface="Wingdings"/>
              </a:rPr>
              <a:t></a:t>
            </a:r>
            <a:endParaRPr lang="hu-HU" sz="3200" dirty="0"/>
          </a:p>
        </p:txBody>
      </p:sp>
      <p:sp>
        <p:nvSpPr>
          <p:cNvPr id="16" name="Lekerekített téglalap 15">
            <a:hlinkClick r:id="rId7" action="ppaction://hlinksldjump"/>
          </p:cNvPr>
          <p:cNvSpPr/>
          <p:nvPr/>
        </p:nvSpPr>
        <p:spPr>
          <a:xfrm>
            <a:off x="179512" y="2787774"/>
            <a:ext cx="504056" cy="504056"/>
          </a:xfrm>
          <a:prstGeom prst="roundRect">
            <a:avLst>
              <a:gd name="adj" fmla="val 31432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ym typeface="Wingdings"/>
              </a:rPr>
              <a:t></a:t>
            </a:r>
            <a:endParaRPr lang="hu-HU" sz="3200" dirty="0"/>
          </a:p>
        </p:txBody>
      </p:sp>
      <p:sp>
        <p:nvSpPr>
          <p:cNvPr id="17" name="Lekerekített téglalap 16">
            <a:hlinkClick r:id="rId8" action="ppaction://hlinksldjump"/>
          </p:cNvPr>
          <p:cNvSpPr/>
          <p:nvPr/>
        </p:nvSpPr>
        <p:spPr>
          <a:xfrm>
            <a:off x="179512" y="3363838"/>
            <a:ext cx="504056" cy="504056"/>
          </a:xfrm>
          <a:prstGeom prst="roundRect">
            <a:avLst>
              <a:gd name="adj" fmla="val 31432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ym typeface="Wingdings"/>
              </a:rPr>
              <a:t></a:t>
            </a:r>
            <a:endParaRPr lang="hu-HU" sz="3200" dirty="0"/>
          </a:p>
        </p:txBody>
      </p:sp>
      <p:sp>
        <p:nvSpPr>
          <p:cNvPr id="20" name="Téglalap feliratnak 19"/>
          <p:cNvSpPr/>
          <p:nvPr/>
        </p:nvSpPr>
        <p:spPr>
          <a:xfrm>
            <a:off x="1043608" y="555526"/>
            <a:ext cx="1649638" cy="360040"/>
          </a:xfrm>
          <a:prstGeom prst="wedgeRectCallout">
            <a:avLst>
              <a:gd name="adj1" fmla="val -68822"/>
              <a:gd name="adj2" fmla="val -5423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Története</a:t>
            </a:r>
            <a:endParaRPr lang="hu-HU" sz="2000" dirty="0"/>
          </a:p>
        </p:txBody>
      </p:sp>
      <p:sp>
        <p:nvSpPr>
          <p:cNvPr id="21" name="Téglalap feliratnak 20"/>
          <p:cNvSpPr/>
          <p:nvPr/>
        </p:nvSpPr>
        <p:spPr>
          <a:xfrm>
            <a:off x="1043607" y="1131590"/>
            <a:ext cx="1855843" cy="360040"/>
          </a:xfrm>
          <a:prstGeom prst="wedgeRectCallout">
            <a:avLst>
              <a:gd name="adj1" fmla="val -65541"/>
              <a:gd name="adj2" fmla="val -14283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/>
              <a:t>Képességek</a:t>
            </a:r>
          </a:p>
        </p:txBody>
      </p:sp>
      <p:sp>
        <p:nvSpPr>
          <p:cNvPr id="22" name="Téglalap feliratnak 21"/>
          <p:cNvSpPr/>
          <p:nvPr/>
        </p:nvSpPr>
        <p:spPr>
          <a:xfrm>
            <a:off x="1043608" y="1707654"/>
            <a:ext cx="4536504" cy="360040"/>
          </a:xfrm>
          <a:prstGeom prst="wedgeRectCallout">
            <a:avLst>
              <a:gd name="adj1" fmla="val -57077"/>
              <a:gd name="adj2" fmla="val -5423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„Nem szabad” szoftverek az Ubuntuban</a:t>
            </a:r>
            <a:endParaRPr lang="hu-HU" sz="2000" dirty="0"/>
          </a:p>
        </p:txBody>
      </p:sp>
      <p:sp>
        <p:nvSpPr>
          <p:cNvPr id="23" name="Téglalap feliratnak 22"/>
          <p:cNvSpPr/>
          <p:nvPr/>
        </p:nvSpPr>
        <p:spPr>
          <a:xfrm>
            <a:off x="1043607" y="2283718"/>
            <a:ext cx="3711685" cy="360040"/>
          </a:xfrm>
          <a:prstGeom prst="wedgeRectCallout">
            <a:avLst>
              <a:gd name="adj1" fmla="val -59388"/>
              <a:gd name="adj2" fmla="val -8376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Rendszerkövetelmények</a:t>
            </a:r>
            <a:endParaRPr lang="hu-HU" sz="2000" dirty="0"/>
          </a:p>
        </p:txBody>
      </p:sp>
      <p:sp>
        <p:nvSpPr>
          <p:cNvPr id="24" name="Téglalap feliratnak 23"/>
          <p:cNvSpPr/>
          <p:nvPr/>
        </p:nvSpPr>
        <p:spPr>
          <a:xfrm>
            <a:off x="1043607" y="2859782"/>
            <a:ext cx="1340331" cy="360040"/>
          </a:xfrm>
          <a:prstGeom prst="wedgeRectCallout">
            <a:avLst>
              <a:gd name="adj1" fmla="val -68822"/>
              <a:gd name="adj2" fmla="val -5423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Sikerek</a:t>
            </a:r>
          </a:p>
        </p:txBody>
      </p:sp>
      <p:sp>
        <p:nvSpPr>
          <p:cNvPr id="25" name="Téglalap feliratnak 24"/>
          <p:cNvSpPr/>
          <p:nvPr/>
        </p:nvSpPr>
        <p:spPr>
          <a:xfrm>
            <a:off x="1043607" y="3435846"/>
            <a:ext cx="3196173" cy="360040"/>
          </a:xfrm>
          <a:prstGeom prst="wedgeRectCallout">
            <a:avLst>
              <a:gd name="adj1" fmla="val -60874"/>
              <a:gd name="adj2" fmla="val -5423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Kezelési útmutató</a:t>
            </a:r>
            <a:endParaRPr lang="hu-HU" sz="2000" dirty="0"/>
          </a:p>
        </p:txBody>
      </p:sp>
      <p:sp>
        <p:nvSpPr>
          <p:cNvPr id="19" name="Lekerekített téglalap 18">
            <a:hlinkClick r:id="rId9" action="ppaction://hlinksldjump"/>
          </p:cNvPr>
          <p:cNvSpPr/>
          <p:nvPr/>
        </p:nvSpPr>
        <p:spPr>
          <a:xfrm>
            <a:off x="179512" y="3939902"/>
            <a:ext cx="504056" cy="504056"/>
          </a:xfrm>
          <a:prstGeom prst="roundRect">
            <a:avLst>
              <a:gd name="adj" fmla="val 31432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ym typeface="Wingdings"/>
              </a:rPr>
              <a:t></a:t>
            </a:r>
            <a:endParaRPr lang="hu-HU" sz="3200" dirty="0"/>
          </a:p>
        </p:txBody>
      </p:sp>
      <p:sp>
        <p:nvSpPr>
          <p:cNvPr id="26" name="Téglalap feliratnak 25"/>
          <p:cNvSpPr/>
          <p:nvPr/>
        </p:nvSpPr>
        <p:spPr>
          <a:xfrm>
            <a:off x="1043607" y="4011910"/>
            <a:ext cx="2577559" cy="360040"/>
          </a:xfrm>
          <a:prstGeom prst="wedgeRectCallout">
            <a:avLst>
              <a:gd name="adj1" fmla="val -60874"/>
              <a:gd name="adj2" fmla="val -5423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Források</a:t>
            </a:r>
            <a:endParaRPr lang="hu-HU" sz="2000" dirty="0"/>
          </a:p>
        </p:txBody>
      </p:sp>
      <p:sp>
        <p:nvSpPr>
          <p:cNvPr id="27" name="Lekerekített téglalap 26">
            <a:hlinkClick r:id="rId10" action="ppaction://hlinksldjump"/>
          </p:cNvPr>
          <p:cNvSpPr/>
          <p:nvPr/>
        </p:nvSpPr>
        <p:spPr>
          <a:xfrm>
            <a:off x="179512" y="4515966"/>
            <a:ext cx="504056" cy="504000"/>
          </a:xfrm>
          <a:prstGeom prst="roundRect">
            <a:avLst>
              <a:gd name="adj" fmla="val 31432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?</a:t>
            </a:r>
            <a:endParaRPr lang="hu-HU" sz="2400" dirty="0"/>
          </a:p>
        </p:txBody>
      </p:sp>
      <p:sp>
        <p:nvSpPr>
          <p:cNvPr id="28" name="Téglalap feliratnak 27"/>
          <p:cNvSpPr/>
          <p:nvPr/>
        </p:nvSpPr>
        <p:spPr>
          <a:xfrm>
            <a:off x="1043607" y="4515966"/>
            <a:ext cx="2577559" cy="360040"/>
          </a:xfrm>
          <a:prstGeom prst="wedgeRectCallout">
            <a:avLst>
              <a:gd name="adj1" fmla="val -60874"/>
              <a:gd name="adj2" fmla="val -5423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Kérdések és válaszok</a:t>
            </a:r>
            <a:endParaRPr lang="hu-HU" sz="2000" dirty="0"/>
          </a:p>
        </p:txBody>
      </p:sp>
      <p:sp>
        <p:nvSpPr>
          <p:cNvPr id="29" name="Egy oldalon két sarkán kerekített téglalap 28"/>
          <p:cNvSpPr/>
          <p:nvPr/>
        </p:nvSpPr>
        <p:spPr>
          <a:xfrm>
            <a:off x="6948264" y="3363838"/>
            <a:ext cx="1800200" cy="1779662"/>
          </a:xfrm>
          <a:prstGeom prst="round2Same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Az ikonokra kattints!</a:t>
            </a:r>
            <a:endParaRPr lang="hu-HU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5724128" y="339502"/>
            <a:ext cx="3096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bg1"/>
                </a:solidFill>
              </a:rPr>
              <a:t>Jelmagyarázat:</a:t>
            </a:r>
          </a:p>
          <a:p>
            <a:endParaRPr lang="hu-HU" sz="2000" dirty="0" smtClean="0">
              <a:solidFill>
                <a:schemeClr val="bg1"/>
              </a:solidFill>
            </a:endParaRPr>
          </a:p>
          <a:p>
            <a:r>
              <a:rPr lang="hu-HU" sz="2000" dirty="0" smtClean="0">
                <a:solidFill>
                  <a:schemeClr val="bg1"/>
                </a:solidFill>
              </a:rPr>
              <a:t>Vissza Ide:</a:t>
            </a:r>
          </a:p>
          <a:p>
            <a:endParaRPr lang="hu-HU" sz="2000" dirty="0" smtClean="0">
              <a:solidFill>
                <a:schemeClr val="bg1"/>
              </a:solidFill>
            </a:endParaRPr>
          </a:p>
          <a:p>
            <a:r>
              <a:rPr lang="hu-HU" sz="2000" dirty="0" smtClean="0">
                <a:solidFill>
                  <a:schemeClr val="bg1"/>
                </a:solidFill>
              </a:rPr>
              <a:t>Tovább a következő diára:</a:t>
            </a:r>
          </a:p>
        </p:txBody>
      </p:sp>
      <p:pic>
        <p:nvPicPr>
          <p:cNvPr id="31" name="Picture 2" descr="http://fc05.deviantart.net/fs70/f/2013/028/1/b/ubuntu_logo_big_by_sonicboom1226-d5t16np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20272" y="915566"/>
            <a:ext cx="504056" cy="504056"/>
          </a:xfrm>
          <a:prstGeom prst="rect">
            <a:avLst/>
          </a:prstGeom>
          <a:noFill/>
        </p:spPr>
      </p:pic>
      <p:pic>
        <p:nvPicPr>
          <p:cNvPr id="32" name="Picture 2" descr="http://fc05.deviantart.net/fs70/f/2013/028/1/b/ubuntu_logo_big_by_sonicboom1226-d5t16np.gif"/>
          <p:cNvPicPr>
            <a:picLocks noChangeAspect="1" noChangeArrowheads="1" noCrop="1"/>
          </p:cNvPicPr>
          <p:nvPr/>
        </p:nvPicPr>
        <p:blipFill>
          <a:blip r:embed="rId11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8532440" y="1491630"/>
            <a:ext cx="432048" cy="432048"/>
          </a:xfrm>
          <a:prstGeom prst="rect">
            <a:avLst/>
          </a:prstGeom>
          <a:noFill/>
        </p:spPr>
      </p:pic>
      <p:sp>
        <p:nvSpPr>
          <p:cNvPr id="34" name="Téglalap 33"/>
          <p:cNvSpPr/>
          <p:nvPr/>
        </p:nvSpPr>
        <p:spPr>
          <a:xfrm>
            <a:off x="2843808" y="1131590"/>
            <a:ext cx="432048" cy="3600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  <a:sym typeface="Wingdings"/>
              </a:rPr>
              <a:t>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5508104" y="1707654"/>
            <a:ext cx="432048" cy="3600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  <a:sym typeface="Wingdings"/>
              </a:rPr>
              <a:t>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6" name="Téglalap 35"/>
          <p:cNvSpPr/>
          <p:nvPr/>
        </p:nvSpPr>
        <p:spPr>
          <a:xfrm>
            <a:off x="4716016" y="2283718"/>
            <a:ext cx="432048" cy="3600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  <a:sym typeface="Wingdings"/>
              </a:rPr>
              <a:t>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7" name="Téglalap 36"/>
          <p:cNvSpPr/>
          <p:nvPr/>
        </p:nvSpPr>
        <p:spPr>
          <a:xfrm>
            <a:off x="2339752" y="2859782"/>
            <a:ext cx="432048" cy="3600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  <a:sym typeface="Wingdings"/>
              </a:rPr>
              <a:t>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8" name="Téglalap 37"/>
          <p:cNvSpPr/>
          <p:nvPr/>
        </p:nvSpPr>
        <p:spPr>
          <a:xfrm>
            <a:off x="4211960" y="3435846"/>
            <a:ext cx="432048" cy="3600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  <a:sym typeface="Wingdings"/>
              </a:rPr>
              <a:t>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9" name="Téglalap 38"/>
          <p:cNvSpPr/>
          <p:nvPr/>
        </p:nvSpPr>
        <p:spPr>
          <a:xfrm>
            <a:off x="3635896" y="4011910"/>
            <a:ext cx="432048" cy="3600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  <a:sym typeface="Wingdings"/>
              </a:rPr>
              <a:t>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40" name="Téglalap 39"/>
          <p:cNvSpPr/>
          <p:nvPr/>
        </p:nvSpPr>
        <p:spPr>
          <a:xfrm>
            <a:off x="3635896" y="4515966"/>
            <a:ext cx="432048" cy="3600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  <a:sym typeface="Wingdings"/>
              </a:rPr>
              <a:t>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41" name="Lekerekített téglalap 40">
            <a:hlinkClick r:id="rId12" action="ppaction://hlinksldjump"/>
          </p:cNvPr>
          <p:cNvSpPr/>
          <p:nvPr/>
        </p:nvSpPr>
        <p:spPr>
          <a:xfrm>
            <a:off x="6929454" y="4643452"/>
            <a:ext cx="1857388" cy="3571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Leállítás</a:t>
            </a:r>
            <a:endParaRPr lang="hu-HU" dirty="0"/>
          </a:p>
        </p:txBody>
      </p:sp>
      <p:sp>
        <p:nvSpPr>
          <p:cNvPr id="42" name="Téglalap 41"/>
          <p:cNvSpPr/>
          <p:nvPr/>
        </p:nvSpPr>
        <p:spPr>
          <a:xfrm>
            <a:off x="2664000" y="558000"/>
            <a:ext cx="432048" cy="3600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  <a:sym typeface="Wingdings"/>
              </a:rPr>
              <a:t></a:t>
            </a:r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00"/>
                            </p:stCondLst>
                            <p:childTnLst>
                              <p:par>
                                <p:cTn id="3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00"/>
                            </p:stCondLst>
                            <p:childTnLst>
                              <p:par>
                                <p:cTn id="4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100"/>
                            </p:stCondLst>
                            <p:childTnLst>
                              <p:par>
                                <p:cTn id="5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300"/>
                            </p:stCondLst>
                            <p:childTnLst>
                              <p:par>
                                <p:cTn id="5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700"/>
                            </p:stCondLst>
                            <p:childTnLst>
                              <p:par>
                                <p:cTn id="7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900"/>
                            </p:stCondLst>
                            <p:childTnLst>
                              <p:par>
                                <p:cTn id="8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100"/>
                            </p:stCondLst>
                            <p:childTnLst>
                              <p:par>
                                <p:cTn id="8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6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1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6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100"/>
                            </p:stCondLst>
                            <p:childTnLst>
                              <p:par>
                                <p:cTn id="1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9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1" animBg="1"/>
      <p:bldP spid="13" grpId="1" animBg="1"/>
      <p:bldP spid="14" grpId="1" animBg="1"/>
      <p:bldP spid="15" grpId="1" animBg="1"/>
      <p:bldP spid="16" grpId="1" animBg="1"/>
      <p:bldP spid="17" grpId="1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19" grpId="0" animBg="1"/>
      <p:bldP spid="26" grpId="0" animBg="1"/>
      <p:bldP spid="27" grpId="0" animBg="1"/>
      <p:bldP spid="28" grpId="0" animBg="1"/>
      <p:bldP spid="29" grpId="0" animBg="1"/>
      <p:bldP spid="29" grpId="1" animBg="1"/>
      <p:bldP spid="30" grpId="0" build="p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1347614"/>
            <a:ext cx="9144000" cy="2554545"/>
          </a:xfrm>
          <a:prstGeom prst="rect">
            <a:avLst/>
          </a:prstGeom>
          <a:gradFill>
            <a:gsLst>
              <a:gs pos="0">
                <a:schemeClr val="bg1">
                  <a:alpha val="34000"/>
                </a:schemeClr>
              </a:gs>
              <a:gs pos="44000">
                <a:schemeClr val="bg1">
                  <a:alpha val="56000"/>
                </a:schemeClr>
              </a:gs>
              <a:gs pos="30000">
                <a:schemeClr val="bg1">
                  <a:alpha val="22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>
            <a:spAutoFit/>
          </a:bodyPr>
          <a:lstStyle/>
          <a:p>
            <a:pPr algn="just"/>
            <a:r>
              <a:rPr lang="hu-HU" sz="3200" dirty="0"/>
              <a:t>Az Ubuntu első kiadása 2004. október 20-án jelent </a:t>
            </a:r>
            <a:r>
              <a:rPr lang="hu-HU" sz="3200" dirty="0" smtClean="0"/>
              <a:t>meg. A </a:t>
            </a:r>
            <a:r>
              <a:rPr lang="hu-HU" sz="3200" dirty="0"/>
              <a:t>project célja az volt, hogy az Ubuntu minden 6. </a:t>
            </a:r>
            <a:r>
              <a:rPr lang="hu-HU" sz="3200" dirty="0" smtClean="0"/>
              <a:t>hónapban</a:t>
            </a:r>
            <a:r>
              <a:rPr lang="hu-HU" sz="3200" dirty="0"/>
              <a:t> ki tudjon adni egy új kiadást, aminek az eredménye egy gyakran frissített rendszer</a:t>
            </a:r>
            <a:r>
              <a:rPr lang="hu-HU" sz="3200" dirty="0" smtClean="0"/>
              <a:t>.</a:t>
            </a:r>
          </a:p>
          <a:p>
            <a:pPr algn="just"/>
            <a:r>
              <a:rPr lang="hu-HU" sz="3200" dirty="0" smtClean="0"/>
              <a:t>Szabadon letölthető.</a:t>
            </a:r>
            <a:endParaRPr lang="hu-HU" sz="3200" dirty="0"/>
          </a:p>
        </p:txBody>
      </p:sp>
      <p:sp>
        <p:nvSpPr>
          <p:cNvPr id="5" name="Téglalap 4"/>
          <p:cNvSpPr/>
          <p:nvPr/>
        </p:nvSpPr>
        <p:spPr>
          <a:xfrm>
            <a:off x="0" y="267494"/>
            <a:ext cx="9144000" cy="646331"/>
          </a:xfrm>
          <a:prstGeom prst="rect">
            <a:avLst/>
          </a:prstGeom>
          <a:gradFill>
            <a:gsLst>
              <a:gs pos="0">
                <a:schemeClr val="bg1">
                  <a:alpha val="34000"/>
                </a:schemeClr>
              </a:gs>
              <a:gs pos="44000">
                <a:schemeClr val="bg1">
                  <a:alpha val="56000"/>
                </a:schemeClr>
              </a:gs>
              <a:gs pos="30000">
                <a:schemeClr val="bg1">
                  <a:alpha val="22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>
            <a:spAutoFit/>
          </a:bodyPr>
          <a:lstStyle/>
          <a:p>
            <a:pPr algn="ctr"/>
            <a:r>
              <a:rPr lang="hu-HU" sz="3600" dirty="0" smtClean="0"/>
              <a:t>Történet az </a:t>
            </a:r>
            <a:r>
              <a:rPr lang="hu-HU" sz="3600" dirty="0" err="1" smtClean="0"/>
              <a:t>Ubunturól</a:t>
            </a:r>
            <a:endParaRPr lang="hu-HU" sz="3600" dirty="0"/>
          </a:p>
        </p:txBody>
      </p:sp>
      <p:pic>
        <p:nvPicPr>
          <p:cNvPr id="16386" name="Picture 2" descr="http://fc05.deviantart.net/fs70/f/2013/028/1/b/ubuntu_logo_big_by_sonicboom1226-d5t16np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559324"/>
            <a:ext cx="1460698" cy="1460698"/>
          </a:xfrm>
          <a:prstGeom prst="rect">
            <a:avLst/>
          </a:prstGeom>
          <a:noFill/>
        </p:spPr>
      </p:pic>
      <p:pic>
        <p:nvPicPr>
          <p:cNvPr id="18433" name="Picture 1" descr="C:\Users\Geri\AppData\Local\Microsoft\Windows\Temporary Internet Files\Content.IE5\TCXTLYEC\MM900309806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309861"/>
            <a:ext cx="1901552" cy="18336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0"/>
            <a:ext cx="28468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Képességek</a:t>
            </a:r>
            <a:endParaRPr lang="hu-H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0" y="988516"/>
            <a:ext cx="5004048" cy="415498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hu-H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Ubuntu a könnyű használhatóságra koncentrál. Az Ubuntu a </a:t>
            </a:r>
            <a:r>
              <a:rPr lang="hu-H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</a:t>
            </a:r>
            <a:r>
              <a:rPr lang="hu-H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CD-ről futtatott környezetből is feltelepíthető anélkül, hogy a telepítés megkezdése előtt újra kellene indítani a számítógépet. Az Ubuntu több szoftvert tartalmaz a fogyatékkal élők támogatására, és kiemelt célnak tartja a lehető legtöbb nyelvre történő honosítást, hogy minél több emberhez tudjon eljutni.</a:t>
            </a:r>
            <a:endParaRPr lang="hu-H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004048" y="0"/>
            <a:ext cx="4139952" cy="470898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alapvető rendszereszközökön és alkalmazásokon kívül, az Ubuntu előre telepített alkalmazásokat is tartalmaz: az </a:t>
            </a:r>
            <a:r>
              <a:rPr lang="hu-H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LibreOffice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irodai programcsomagot,  a </a:t>
            </a:r>
            <a:r>
              <a:rPr lang="hu-H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Firefox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böngészőt,  az </a:t>
            </a:r>
            <a:r>
              <a:rPr lang="hu-H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Empathy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azonnali üzenetküldőt, és  a </a:t>
            </a:r>
            <a:r>
              <a:rPr lang="hu-H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Shotwell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fénykép-katalogizáló és szerkesztő programot, ezen kívül számos logikai- és kártyajáték is megtalálható benne. Az Ubuntuban alapbeállításban minden hálózati port zárva van, azonban néhányan használnak tűzfalat a bemenő és kimenő kapcsolatok megfigyelésére.</a:t>
            </a: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http://fc05.deviantart.net/fs70/f/2013/028/1/b/ubuntu_logo_big_by_sonicboom1226-d5t16np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912" y="4351412"/>
            <a:ext cx="792088" cy="792088"/>
          </a:xfrm>
          <a:prstGeom prst="rect">
            <a:avLst/>
          </a:prstGeom>
          <a:noFill/>
        </p:spPr>
      </p:pic>
      <p:pic>
        <p:nvPicPr>
          <p:cNvPr id="17409" name="Picture 1" descr="C:\Users\Geri\AppData\Local\Microsoft\Windows\Temporary Internet Files\Content.IE5\7CVQ6UDB\MC90044188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95486"/>
            <a:ext cx="1296144" cy="7635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00"/>
                            </p:stCondLst>
                            <p:childTnLst>
                              <p:par>
                                <p:cTn id="1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6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27806" y="195486"/>
            <a:ext cx="775334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hu-HU" sz="3600" dirty="0" smtClean="0">
                <a:solidFill>
                  <a:sysClr val="windowText" lastClr="000000"/>
                </a:solidFill>
              </a:rPr>
              <a:t>„Nem szabad!” szoftverek az Ubuntuban</a:t>
            </a:r>
            <a:endParaRPr lang="hu-HU" sz="3600" dirty="0">
              <a:solidFill>
                <a:sysClr val="windowText" lastClr="00000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987574"/>
            <a:ext cx="9144000" cy="310854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Az Ubuntunak létezik minősítési rendszere a harmadik féltől származó programok számára. Az Ubuntu által minősített szoftvernek megfelelően kell működnie Ubuntu alatt. A legtöbb olyan program, amely a nem-szabad operációs rendszerek használói számára megszokott programok, nem kompatibilis az Ubuntuval.</a:t>
            </a:r>
          </a:p>
          <a:p>
            <a:pPr algn="ctr"/>
            <a:r>
              <a:rPr lang="hu-HU" sz="2800" dirty="0" smtClean="0"/>
              <a:t>Néhány olyan szoftver, amelyet nem tartalmaz az Ubuntu</a:t>
            </a:r>
            <a:endParaRPr lang="hu-HU" sz="2800" dirty="0"/>
          </a:p>
        </p:txBody>
      </p:sp>
      <p:pic>
        <p:nvPicPr>
          <p:cNvPr id="4" name="Picture 2" descr="http://fc05.deviantart.net/fs70/f/2013/028/1/b/ubuntu_logo_big_by_sonicboom1226-d5t16np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7452320" y="4207396"/>
            <a:ext cx="936104" cy="936104"/>
          </a:xfrm>
          <a:prstGeom prst="rect">
            <a:avLst/>
          </a:prstGeom>
          <a:noFill/>
        </p:spPr>
      </p:pic>
      <p:pic>
        <p:nvPicPr>
          <p:cNvPr id="6" name="Picture 1" descr="C:\Users\Geri\AppData\Local\Microsoft\Windows\Temporary Internet Files\Content.IE5\TCXTLYEC\MM900395738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191000"/>
            <a:ext cx="476250" cy="952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1" descr="C:\Users\Geri\AppData\Local\Microsoft\Windows\Temporary Internet Files\Content.IE5\TCXTLYEC\MM900395738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191000"/>
            <a:ext cx="476250" cy="952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1" descr="C:\Users\Geri\AppData\Local\Microsoft\Windows\Temporary Internet Files\Content.IE5\TCXTLYEC\MM900395738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191000"/>
            <a:ext cx="476250" cy="952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1" descr="C:\Users\Geri\AppData\Local\Microsoft\Windows\Temporary Internet Files\Content.IE5\TCXTLYEC\MM900395738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191000"/>
            <a:ext cx="476250" cy="952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39552" y="195486"/>
            <a:ext cx="7848872" cy="317009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800" dirty="0" smtClean="0"/>
              <a:t>Olyan szoftverek, amelyek a régiókóddal ellátott DVD-k lejátszását teszik lehetővé. Ennek oka a ”</a:t>
            </a:r>
            <a:r>
              <a:rPr lang="hu-HU" sz="3200" dirty="0" err="1" smtClean="0"/>
              <a:t>LibDVDCss</a:t>
            </a:r>
            <a:r>
              <a:rPr lang="hu-HU" sz="2800" dirty="0" smtClean="0"/>
              <a:t>” nyílt forráskódú DVD-lejátszó függvénykönyvtár megkérdőjelezhető jogi helyzete a világ néhány országában. </a:t>
            </a:r>
          </a:p>
          <a:p>
            <a:pPr>
              <a:buFont typeface="Arial" pitchFamily="34" charset="0"/>
              <a:buChar char="•"/>
            </a:pPr>
            <a:r>
              <a:rPr lang="hu-HU" sz="2800" dirty="0" smtClean="0"/>
              <a:t>Nem lejátszható médiatípus formátumok, mint pl. a Windows Media.</a:t>
            </a:r>
          </a:p>
        </p:txBody>
      </p:sp>
      <p:pic>
        <p:nvPicPr>
          <p:cNvPr id="3" name="Picture 2" descr="http://fc05.deviantart.net/fs70/f/2013/028/1/b/ubuntu_logo_big_by_sonicboom1226-d5t16np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63380"/>
            <a:ext cx="1080120" cy="1080120"/>
          </a:xfrm>
          <a:prstGeom prst="rect">
            <a:avLst/>
          </a:prstGeom>
          <a:noFill/>
        </p:spPr>
      </p:pic>
      <p:pic>
        <p:nvPicPr>
          <p:cNvPr id="15361" name="Picture 1" descr="C:\Users\Geri\AppData\Local\Microsoft\Windows\Temporary Internet Files\Content.IE5\7CVQ6UDB\MC90044212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859782"/>
            <a:ext cx="2512318" cy="25123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Rendszerkövetelmények</a:t>
            </a:r>
            <a:endParaRPr lang="hu-H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84355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minimális követelmények asztali verziónál a telepítéshez 300 MHz x86 processzor, 256 MB memória, 4 GB hely a merevlemezen, és egy videokártya, ami támogatja a 640x480 felbontást. A javasolt rendszerkövetelmények asztali verziónál a telepítéshez 700 MHz x86 processzor, 384 MB memória, 8 GB hely a merevlemezen,</a:t>
            </a:r>
            <a:r>
              <a:rPr lang="hu-HU" sz="20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és egy videokártya, ami támogatja a 1024×768-as felbontást. Táblázatban összefoglalva:</a:t>
            </a: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179512" y="2715766"/>
          <a:ext cx="7920879" cy="2377440"/>
        </p:xfrm>
        <a:graphic>
          <a:graphicData uri="http://schemas.openxmlformats.org/drawingml/2006/table">
            <a:tbl>
              <a:tblPr firstCol="1">
                <a:tableStyleId>{35758FB7-9AC5-4552-8A53-C91805E547FA}</a:tableStyleId>
              </a:tblPr>
              <a:tblGrid>
                <a:gridCol w="2640293"/>
                <a:gridCol w="2640293"/>
                <a:gridCol w="2640293"/>
              </a:tblGrid>
              <a:tr h="666956">
                <a:tc>
                  <a:txBody>
                    <a:bodyPr/>
                    <a:lstStyle/>
                    <a:p>
                      <a:pPr algn="ctr"/>
                      <a:endParaRPr lang="hu-H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/>
                        <a:t>Asztali számítógép és Laptop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/>
                        <a:t>Minimális</a:t>
                      </a:r>
                      <a:endParaRPr lang="hu-H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/>
                        <a:t>Asztali számítógép és Laptop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/>
                        <a:t>Ajánlott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8110"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Processzor</a:t>
                      </a:r>
                      <a:endParaRPr lang="hu-H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kern="1200" dirty="0" smtClean="0"/>
                        <a:t>300 MHz(x86)</a:t>
                      </a:r>
                      <a:endParaRPr lang="hu-H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/>
                        <a:t>700 MHz(x86)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8110"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Memória</a:t>
                      </a:r>
                      <a:endParaRPr lang="hu-H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kern="1200" dirty="0" smtClean="0"/>
                        <a:t>256 MB</a:t>
                      </a:r>
                      <a:endParaRPr lang="hu-H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/>
                        <a:t>512 MB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81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/>
                        <a:t>Merevlemez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kern="1200" dirty="0" smtClean="0"/>
                        <a:t>4 GB</a:t>
                      </a:r>
                      <a:endParaRPr lang="hu-H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kern="1200" dirty="0" smtClean="0"/>
                        <a:t>8-20 GB</a:t>
                      </a:r>
                      <a:endParaRPr lang="hu-H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8110"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Videokártya</a:t>
                      </a:r>
                      <a:endParaRPr lang="hu-H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kern="1200" dirty="0" smtClean="0"/>
                        <a:t>VGA - 640x480</a:t>
                      </a:r>
                      <a:endParaRPr lang="hu-H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kern="1200" dirty="0" smtClean="0"/>
                        <a:t>VGA - 1024x768</a:t>
                      </a:r>
                      <a:endParaRPr lang="hu-H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" name="Picture 2" descr="http://fc05.deviantart.net/fs70/f/2013/028/1/b/ubuntu_logo_big_by_sonicboom1226-d5t16np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3867894"/>
            <a:ext cx="936104" cy="9361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303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Ötágú csillag 4"/>
          <p:cNvSpPr/>
          <p:nvPr/>
        </p:nvSpPr>
        <p:spPr>
          <a:xfrm rot="2853357">
            <a:off x="3315724" y="138696"/>
            <a:ext cx="2232248" cy="1872208"/>
          </a:xfrm>
          <a:prstGeom prst="star5">
            <a:avLst>
              <a:gd name="adj" fmla="val 7283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Ötágú csillag 3"/>
          <p:cNvSpPr/>
          <p:nvPr/>
        </p:nvSpPr>
        <p:spPr>
          <a:xfrm>
            <a:off x="3347864" y="195486"/>
            <a:ext cx="2232248" cy="1872208"/>
          </a:xfrm>
          <a:prstGeom prst="star5">
            <a:avLst>
              <a:gd name="adj" fmla="val 7283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0" y="2034957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800" dirty="0" smtClean="0">
                <a:solidFill>
                  <a:schemeClr val="bg1"/>
                </a:solidFill>
              </a:rPr>
              <a:t>Az Linux-disztribúciókkal foglalkozó </a:t>
            </a:r>
            <a:r>
              <a:rPr lang="hu-HU" sz="2800" dirty="0" err="1" smtClean="0">
                <a:solidFill>
                  <a:schemeClr val="bg1"/>
                </a:solidFill>
              </a:rPr>
              <a:t>distrowatch.com</a:t>
            </a:r>
            <a:r>
              <a:rPr lang="hu-HU" sz="2800" dirty="0" smtClean="0">
                <a:solidFill>
                  <a:schemeClr val="bg1"/>
                </a:solidFill>
              </a:rPr>
              <a:t> oldalon az Ubuntu adatlapja a leggyakrabban látogatott adatlap, már több mint egy éve, emellett a nyomtatott és internetes média is szívesen cikkezik róla. Sokak szerint az Ubuntu sikere a köré szerveződő egyre nagyobb közösségben rejlik. Mark </a:t>
            </a:r>
            <a:r>
              <a:rPr lang="hu-HU" sz="2800" dirty="0" err="1" smtClean="0">
                <a:solidFill>
                  <a:schemeClr val="bg1"/>
                </a:solidFill>
              </a:rPr>
              <a:t>Shuttleworth</a:t>
            </a:r>
            <a:r>
              <a:rPr lang="hu-HU" sz="2800" dirty="0" smtClean="0">
                <a:solidFill>
                  <a:schemeClr val="bg1"/>
                </a:solidFill>
              </a:rPr>
              <a:t> becslése szerint 2006. végén legalább 8 millió Ubuntu felhasználó volt.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347864" y="679004"/>
            <a:ext cx="2189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Sikerek</a:t>
            </a:r>
            <a:endParaRPr lang="hu-H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2" descr="http://fc05.deviantart.net/fs70/f/2013/028/1/b/ubuntu_logo_big_by_sonicboom1226-d5t16np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627534"/>
            <a:ext cx="1080120" cy="1080120"/>
          </a:xfrm>
          <a:prstGeom prst="rect">
            <a:avLst/>
          </a:prstGeom>
          <a:noFill/>
        </p:spPr>
      </p:pic>
      <p:pic>
        <p:nvPicPr>
          <p:cNvPr id="13313" name="Picture 1" descr="C:\Users\Geri\AppData\Local\Microsoft\Windows\Temporary Internet Files\Content.IE5\PAUINGHV\MM900336394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83518"/>
            <a:ext cx="1368152" cy="1368152"/>
          </a:xfrm>
          <a:prstGeom prst="rect">
            <a:avLst/>
          </a:prstGeom>
          <a:noFill/>
        </p:spPr>
      </p:pic>
      <p:pic>
        <p:nvPicPr>
          <p:cNvPr id="13315" name="Picture 3" descr="C:\Users\Geri\AppData\Local\Microsoft\Windows\Temporary Internet Files\Content.IE5\PAUINGHV\MM900323768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627534"/>
            <a:ext cx="1265400" cy="1224136"/>
          </a:xfrm>
          <a:prstGeom prst="rect">
            <a:avLst/>
          </a:prstGeom>
          <a:noFill/>
        </p:spPr>
      </p:pic>
      <p:pic>
        <p:nvPicPr>
          <p:cNvPr id="13316" name="Picture 4" descr="C:\Users\Geri\AppData\Local\Microsoft\Windows\Temporary Internet Files\Content.IE5\2Z3HAZGI\MM900336357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-236562"/>
            <a:ext cx="762000" cy="10191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E20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2" grpId="0"/>
      <p:bldP spid="3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631</Words>
  <Application>Microsoft Office PowerPoint</Application>
  <PresentationFormat>Diavetítés a képernyőre (16:9 oldalarány)</PresentationFormat>
  <Paragraphs>152</Paragraphs>
  <Slides>20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1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Geri</dc:creator>
  <cp:lastModifiedBy>Iskola</cp:lastModifiedBy>
  <cp:revision>13</cp:revision>
  <dcterms:created xsi:type="dcterms:W3CDTF">2013-12-14T12:17:04Z</dcterms:created>
  <dcterms:modified xsi:type="dcterms:W3CDTF">2014-01-10T13:26:43Z</dcterms:modified>
</cp:coreProperties>
</file>