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1" r:id="rId11"/>
    <p:sldId id="265" r:id="rId12"/>
    <p:sldId id="268" r:id="rId13"/>
    <p:sldId id="269" r:id="rId14"/>
    <p:sldId id="272" r:id="rId15"/>
    <p:sldId id="273" r:id="rId16"/>
    <p:sldId id="275" r:id="rId17"/>
    <p:sldId id="276" r:id="rId18"/>
    <p:sldId id="277" r:id="rId19"/>
    <p:sldId id="274" r:id="rId20"/>
    <p:sldId id="279" r:id="rId21"/>
    <p:sldId id="282" r:id="rId22"/>
    <p:sldId id="286" r:id="rId23"/>
    <p:sldId id="287" r:id="rId24"/>
    <p:sldId id="288" r:id="rId25"/>
    <p:sldId id="284" r:id="rId26"/>
    <p:sldId id="285" r:id="rId27"/>
    <p:sldId id="281" r:id="rId28"/>
    <p:sldId id="278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 Eladott</a:t>
            </a:r>
            <a:r>
              <a:rPr lang="hu-HU" baseline="0" dirty="0" smtClean="0"/>
              <a:t> színes ceruzák(Példa diagram)</a:t>
            </a:r>
            <a:endParaRPr lang="hu-H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Kék</c:v>
                </c:pt>
              </c:strCache>
            </c:strRef>
          </c:tx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300</c:v>
                </c:pt>
                <c:pt idx="1">
                  <c:v>500</c:v>
                </c:pt>
                <c:pt idx="2">
                  <c:v>600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Piros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Munka1!$C$2:$C$5</c:f>
              <c:numCache>
                <c:formatCode>General</c:formatCode>
                <c:ptCount val="4"/>
                <c:pt idx="0">
                  <c:v>200</c:v>
                </c:pt>
                <c:pt idx="1">
                  <c:v>600</c:v>
                </c:pt>
                <c:pt idx="2">
                  <c:v>400</c:v>
                </c:pt>
                <c:pt idx="3">
                  <c:v>840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Zöld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Munka1!$A$2:$A$5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Munka1!$D$2:$D$5</c:f>
              <c:numCache>
                <c:formatCode>General</c:formatCode>
                <c:ptCount val="4"/>
                <c:pt idx="0">
                  <c:v>400</c:v>
                </c:pt>
                <c:pt idx="1">
                  <c:v>800</c:v>
                </c:pt>
                <c:pt idx="2">
                  <c:v>500</c:v>
                </c:pt>
                <c:pt idx="3">
                  <c:v>960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245568"/>
        <c:axId val="93283072"/>
      </c:barChart>
      <c:catAx>
        <c:axId val="9124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283072"/>
        <c:crosses val="autoZero"/>
        <c:auto val="1"/>
        <c:lblAlgn val="ctr"/>
        <c:lblOffset val="100"/>
        <c:noMultiLvlLbl val="0"/>
      </c:catAx>
      <c:valAx>
        <c:axId val="93283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2455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262D-3FFB-4D78-B927-9EE010156B79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983F3-E762-4749-892F-320DA5D11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8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kérdőjel ikon a kérdésekre visz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83F3-E762-4749-892F-320DA5D11FD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28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83F3-E762-4749-892F-320DA5D11FD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41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83F3-E762-4749-892F-320DA5D11FD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8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2014.01.28.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eoffice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hu.libreoffice.org/letoelte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hciniramy.net/wp-content/uploads/2013/10/other-gnu-linux.jpg" TargetMode="External"/><Relationship Id="rId13" Type="http://schemas.openxmlformats.org/officeDocument/2006/relationships/slide" Target="slide2.xml"/><Relationship Id="rId3" Type="http://schemas.openxmlformats.org/officeDocument/2006/relationships/hyperlink" Target="http://hu.libreoffice.org/" TargetMode="External"/><Relationship Id="rId7" Type="http://schemas.openxmlformats.org/officeDocument/2006/relationships/hyperlink" Target="http://upload.wikimedia.org/wikipedia/commons/0/02/LibreOffice_Impress_3.5.png" TargetMode="External"/><Relationship Id="rId12" Type="http://schemas.openxmlformats.org/officeDocument/2006/relationships/hyperlink" Target="http://www.okosnet.hu/images/news/lnkap0xh.jpeg" TargetMode="External"/><Relationship Id="rId2" Type="http://schemas.openxmlformats.org/officeDocument/2006/relationships/hyperlink" Target="https://help.libreoffice.org/3.3/Common/Inserting,_Editing,_Saving_Bitmaps/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7/7e/LibreOffice_Impress_3.3_(b).png" TargetMode="External"/><Relationship Id="rId11" Type="http://schemas.openxmlformats.org/officeDocument/2006/relationships/hyperlink" Target="http://m.cdn.blog.hu/an/android/image/1303/libre.png" TargetMode="External"/><Relationship Id="rId5" Type="http://schemas.openxmlformats.org/officeDocument/2006/relationships/hyperlink" Target="http://www.kie.hu/bekescsaba/sites/default/files/LO9.pdf" TargetMode="External"/><Relationship Id="rId10" Type="http://schemas.openxmlformats.org/officeDocument/2006/relationships/hyperlink" Target="http://clipartist.info/RSS/openclipart.org/2011/April/03-Sunday/libre_office_impress_icon_gs_impress-555px.png" TargetMode="External"/><Relationship Id="rId4" Type="http://schemas.openxmlformats.org/officeDocument/2006/relationships/hyperlink" Target="https://wiki.documentfoundation.org/Development/Impress/RemoteHowTo/hu" TargetMode="External"/><Relationship Id="rId9" Type="http://schemas.openxmlformats.org/officeDocument/2006/relationships/hyperlink" Target="http://upload.wikimedia.org/wikipedia/commons/2/27/LibreOffice_4.0.1.2_Start_Center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4129" y="1988840"/>
            <a:ext cx="7772400" cy="226211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Prezentációkészítés a </a:t>
            </a:r>
            <a:r>
              <a:rPr lang="hu-HU" dirty="0" err="1" smtClean="0"/>
              <a:t>Libre-Office</a:t>
            </a:r>
            <a:r>
              <a:rPr lang="hu-HU" dirty="0" smtClean="0"/>
              <a:t> </a:t>
            </a:r>
            <a:r>
              <a:rPr lang="hu-HU" dirty="0" err="1"/>
              <a:t>Impress</a:t>
            </a:r>
            <a:r>
              <a:rPr lang="hu-HU" dirty="0"/>
              <a:t> segítségével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0264" y="5098536"/>
            <a:ext cx="6814512" cy="1752600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/>
              <a:t>Készítette: Bencze Dániel</a:t>
            </a:r>
          </a:p>
          <a:p>
            <a:pPr algn="l"/>
            <a:r>
              <a:rPr lang="hu-HU" sz="2000" dirty="0" smtClean="0"/>
              <a:t>Iskola: Egressy Gábor Két Tanítási Nyelvű Szakközépiskola</a:t>
            </a:r>
          </a:p>
          <a:p>
            <a:pPr algn="l"/>
            <a:r>
              <a:rPr lang="hu-HU" sz="2000" dirty="0"/>
              <a:t>1149 Budapest, Egressy út 71.</a:t>
            </a:r>
            <a:endParaRPr lang="hu-HU" sz="2000" dirty="0" smtClean="0"/>
          </a:p>
          <a:p>
            <a:pPr algn="l"/>
            <a:r>
              <a:rPr lang="hu-HU" sz="2000" dirty="0" smtClean="0"/>
              <a:t>Felkészítő tanár: Gál tamás</a:t>
            </a:r>
            <a:endParaRPr lang="hu-HU" sz="2000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2" action="ppaction://hlinksldjump" highlightClick="1"/>
          </p:cNvPr>
          <p:cNvSpPr/>
          <p:nvPr/>
        </p:nvSpPr>
        <p:spPr>
          <a:xfrm>
            <a:off x="0" y="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0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Képek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6787"/>
            <a:ext cx="5486796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Képek beillesztése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effectLst>
            <a:softEdge rad="317500"/>
          </a:effectLst>
        </p:spPr>
      </p:pic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rId3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u-HU" dirty="0" smtClean="0"/>
              <a:t>Diagramok létrehozása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0665207"/>
              </p:ext>
            </p:extLst>
          </p:nvPr>
        </p:nvGraphicFramePr>
        <p:xfrm>
          <a:off x="1403648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3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7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diagramtípusok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Oszlop</a:t>
            </a:r>
          </a:p>
          <a:p>
            <a:r>
              <a:rPr lang="hu-HU" dirty="0" smtClean="0"/>
              <a:t>Vonal</a:t>
            </a:r>
          </a:p>
          <a:p>
            <a:r>
              <a:rPr lang="hu-HU" dirty="0" smtClean="0"/>
              <a:t>Kör</a:t>
            </a:r>
          </a:p>
          <a:p>
            <a:r>
              <a:rPr lang="hu-HU" dirty="0" smtClean="0"/>
              <a:t>Sáv</a:t>
            </a:r>
          </a:p>
          <a:p>
            <a:r>
              <a:rPr lang="hu-HU" dirty="0" smtClean="0"/>
              <a:t>Pont</a:t>
            </a: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2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68049"/>
            <a:ext cx="4427983" cy="3149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67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99505" y="923758"/>
            <a:ext cx="394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Betűbűvész</a:t>
            </a:r>
            <a:endParaRPr lang="hu-H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2040" y="1955656"/>
            <a:ext cx="8229600" cy="438912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Microsoft </a:t>
            </a:r>
            <a:r>
              <a:rPr lang="hu-H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Wordart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színes, látványos betűkészletének „alteregója”</a:t>
            </a: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Ugyanúgy beilleszthető  a beszúrás menüpontból</a:t>
            </a: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Rengeteg típusból válogathatunk.</a:t>
            </a: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Segítségével látványossá tehetjük bemutatónkat.</a:t>
            </a:r>
          </a:p>
          <a:p>
            <a:endParaRPr lang="hu-HU" dirty="0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Kezdő dia 7">
            <a:hlinkClick r:id="rId2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433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Alakzatok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Beilleszthetők a „Beszúrás” menüpontból</a:t>
            </a:r>
            <a:endParaRPr lang="hu-H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hu-H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hu-H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éretük szét- vagy összehúzással állítható</a:t>
            </a:r>
          </a:p>
          <a:p>
            <a:endParaRPr lang="hu-HU" dirty="0" smtClean="0"/>
          </a:p>
        </p:txBody>
      </p:sp>
      <p:sp>
        <p:nvSpPr>
          <p:cNvPr id="4" name="Mosolygó arc 3"/>
          <p:cNvSpPr/>
          <p:nvPr/>
        </p:nvSpPr>
        <p:spPr>
          <a:xfrm>
            <a:off x="395536" y="321265"/>
            <a:ext cx="1080120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Háromszög 4"/>
          <p:cNvSpPr/>
          <p:nvPr/>
        </p:nvSpPr>
        <p:spPr>
          <a:xfrm>
            <a:off x="7668344" y="548680"/>
            <a:ext cx="864096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ap 5"/>
          <p:cNvSpPr/>
          <p:nvPr/>
        </p:nvSpPr>
        <p:spPr>
          <a:xfrm>
            <a:off x="6479704" y="5057800"/>
            <a:ext cx="2664296" cy="1800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Kezdő dia 8">
            <a:hlinkClick r:id="rId2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1208" y="2708920"/>
            <a:ext cx="8229600" cy="1143000"/>
          </a:xfrm>
        </p:spPr>
        <p:txBody>
          <a:bodyPr>
            <a:noAutofit/>
          </a:bodyPr>
          <a:lstStyle/>
          <a:p>
            <a:r>
              <a:rPr lang="hu-H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Hiperhivatkozások</a:t>
            </a:r>
            <a:endParaRPr lang="hu-H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Kezdő dia 7">
            <a:hlinkClick r:id="rId2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830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Hiperhivatkozások</a:t>
            </a:r>
            <a:r>
              <a:rPr lang="hu-HU" dirty="0" smtClean="0"/>
              <a:t> felirattal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Egy feliratra kattintva egy adott diára léphetünk.</a:t>
            </a:r>
          </a:p>
          <a:p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Például: </a:t>
            </a:r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Ez a felirat az első diára visz</a:t>
            </a:r>
            <a:endParaRPr lang="hu-H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Kezdő dia 7">
            <a:hlinkClick r:id="rId3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8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Hiperhivatkozások</a:t>
            </a:r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alakzatokkal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Példa a bal alsó és a jobb alsó sarokban látható.</a:t>
            </a:r>
          </a:p>
          <a:p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házikó a második, a nyíl a következő diára visz.</a:t>
            </a:r>
            <a:endParaRPr lang="hu-H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Kezdő dia 6">
            <a:hlinkClick r:id="rId2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Prezentáció irányítására szolgáló eszközök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2771"/>
            <a:ext cx="7704856" cy="3779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3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márfül 3"/>
          <p:cNvSpPr/>
          <p:nvPr/>
        </p:nvSpPr>
        <p:spPr>
          <a:xfrm>
            <a:off x="0" y="620688"/>
            <a:ext cx="9144000" cy="1368152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7504" y="843099"/>
            <a:ext cx="8856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Amiről szó lesz</a:t>
            </a:r>
            <a:endParaRPr lang="hu-H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Szamárfül 6">
            <a:hlinkClick r:id="rId3" action="ppaction://hlinksldjump"/>
          </p:cNvPr>
          <p:cNvSpPr/>
          <p:nvPr/>
        </p:nvSpPr>
        <p:spPr>
          <a:xfrm>
            <a:off x="107504" y="2666529"/>
            <a:ext cx="2505815" cy="115212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márfül 10">
            <a:hlinkClick r:id="rId4" action="ppaction://hlinksldjump"/>
          </p:cNvPr>
          <p:cNvSpPr/>
          <p:nvPr/>
        </p:nvSpPr>
        <p:spPr>
          <a:xfrm>
            <a:off x="3119784" y="2666529"/>
            <a:ext cx="5637060" cy="115212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márfül 12">
            <a:hlinkClick r:id="rId5" action="ppaction://hlinksldjump"/>
          </p:cNvPr>
          <p:cNvSpPr/>
          <p:nvPr/>
        </p:nvSpPr>
        <p:spPr>
          <a:xfrm>
            <a:off x="1259632" y="4789039"/>
            <a:ext cx="5423163" cy="115212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35745" y="2895327"/>
            <a:ext cx="22493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Alapok</a:t>
            </a:r>
            <a:endParaRPr lang="hu-H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287421" y="4931062"/>
            <a:ext cx="534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Vizuális elemek</a:t>
            </a:r>
            <a:endParaRPr lang="hu-H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189010" y="2780928"/>
            <a:ext cx="5269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Hiperhivatkozások</a:t>
            </a:r>
            <a:endParaRPr lang="hu-H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Akciógomb: Tovább vagy Következő 1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Súgó 11">
            <a:hlinkClick r:id="rId6" action="ppaction://hlinksldjump" highlightClick="1"/>
          </p:cNvPr>
          <p:cNvSpPr/>
          <p:nvPr/>
        </p:nvSpPr>
        <p:spPr>
          <a:xfrm>
            <a:off x="0" y="5941167"/>
            <a:ext cx="1043608" cy="916833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5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LibreOffice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programcsomagok letölthetők: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http://libreoffice.hu</a:t>
            </a:r>
            <a:r>
              <a:rPr lang="hu-H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/</a:t>
            </a:r>
            <a:endParaRPr lang="hu-H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u-H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http://hu.libreoffice.org/letoeltes/</a:t>
            </a:r>
            <a:endParaRPr lang="hu-H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5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Ellenőrizzük tudásunkat!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57" y="1844824"/>
            <a:ext cx="3971925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4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Miben segít a diavetítés menü-pont?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Diák elrendezésében</a:t>
            </a:r>
          </a:p>
          <a:p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Hibák áttekintésében</a:t>
            </a:r>
          </a:p>
          <a:p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Mindkettőben</a:t>
            </a:r>
            <a:endParaRPr lang="hu-H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7884368" y="1916832"/>
            <a:ext cx="1152128" cy="684076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Vágott nyíl jobbra 4">
            <a:hlinkClick r:id="rId2" action="ppaction://hlinksldjump"/>
          </p:cNvPr>
          <p:cNvSpPr/>
          <p:nvPr/>
        </p:nvSpPr>
        <p:spPr>
          <a:xfrm>
            <a:off x="8028384" y="2996952"/>
            <a:ext cx="1008112" cy="64807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Vágott nyíl jobbra 5">
            <a:hlinkClick r:id="rId3" action="ppaction://hlinksldjump"/>
          </p:cNvPr>
          <p:cNvSpPr/>
          <p:nvPr/>
        </p:nvSpPr>
        <p:spPr>
          <a:xfrm>
            <a:off x="6117288" y="4077072"/>
            <a:ext cx="1407040" cy="639484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Mely vizuális elem segít a SZÖ-VEG csinosításában?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707" y="1904864"/>
            <a:ext cx="8229600" cy="4389120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Diagram</a:t>
            </a:r>
          </a:p>
          <a:p>
            <a:r>
              <a:rPr lang="hu-H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Kép</a:t>
            </a:r>
          </a:p>
          <a:p>
            <a:r>
              <a:rPr lang="hu-H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Betűbűvész</a:t>
            </a:r>
            <a:endParaRPr lang="hu-H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4391666" y="1988840"/>
            <a:ext cx="1620494" cy="719268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ágott nyíl jobbra 4">
            <a:hlinkClick r:id="rId2" action="ppaction://hlinksldjump"/>
          </p:cNvPr>
          <p:cNvSpPr/>
          <p:nvPr/>
        </p:nvSpPr>
        <p:spPr>
          <a:xfrm>
            <a:off x="4490830" y="3068960"/>
            <a:ext cx="1417264" cy="78638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Vágott nyíl jobbra 5">
            <a:hlinkClick r:id="rId3" action="ppaction://hlinksldjump"/>
          </p:cNvPr>
          <p:cNvSpPr/>
          <p:nvPr/>
        </p:nvSpPr>
        <p:spPr>
          <a:xfrm>
            <a:off x="5383552" y="4005064"/>
            <a:ext cx="1492704" cy="864096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Melyik irodai csomagnak tag-ja az </a:t>
            </a:r>
            <a:r>
              <a:rPr lang="hu-H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Impress</a:t>
            </a: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7200" b="1" dirty="0" err="1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Libreoffice</a:t>
            </a:r>
            <a:endParaRPr lang="hu-HU" sz="7200" b="1" dirty="0" smtClean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u-HU" sz="72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Microsoft Office</a:t>
            </a:r>
          </a:p>
          <a:p>
            <a:r>
              <a:rPr lang="hu-HU" sz="72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Egyéb</a:t>
            </a:r>
            <a:endParaRPr lang="hu-HU" sz="72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Vágott nyíl jobbra 3">
            <a:hlinkClick r:id="rId2" action="ppaction://hlinksldjump"/>
          </p:cNvPr>
          <p:cNvSpPr/>
          <p:nvPr/>
        </p:nvSpPr>
        <p:spPr>
          <a:xfrm>
            <a:off x="6012160" y="2060848"/>
            <a:ext cx="1512168" cy="792088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Vágott nyíl jobbra 4">
            <a:hlinkClick r:id="rId3" action="ppaction://hlinksldjump"/>
          </p:cNvPr>
          <p:cNvSpPr/>
          <p:nvPr/>
        </p:nvSpPr>
        <p:spPr>
          <a:xfrm>
            <a:off x="8028384" y="3501008"/>
            <a:ext cx="1008112" cy="64807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Vágott nyíl jobbra 5">
            <a:hlinkClick r:id="rId3" action="ppaction://hlinksldjump"/>
          </p:cNvPr>
          <p:cNvSpPr/>
          <p:nvPr/>
        </p:nvSpPr>
        <p:spPr>
          <a:xfrm>
            <a:off x="4355976" y="4797152"/>
            <a:ext cx="1512168" cy="79663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5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/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Helyes válasz!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Mosolygó arc 3"/>
          <p:cNvSpPr/>
          <p:nvPr/>
        </p:nvSpPr>
        <p:spPr>
          <a:xfrm>
            <a:off x="1331640" y="1916832"/>
            <a:ext cx="864096" cy="864096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Mosolygó arc 4"/>
          <p:cNvSpPr/>
          <p:nvPr/>
        </p:nvSpPr>
        <p:spPr>
          <a:xfrm>
            <a:off x="6695632" y="1916832"/>
            <a:ext cx="864096" cy="864096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feliratnak 2">
            <a:hlinkClick r:id="rId2" action="ppaction://hlinksldjump"/>
          </p:cNvPr>
          <p:cNvSpPr/>
          <p:nvPr/>
        </p:nvSpPr>
        <p:spPr>
          <a:xfrm>
            <a:off x="107504" y="5445224"/>
            <a:ext cx="1528208" cy="108012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feliratnak 6">
            <a:hlinkClick r:id="rId3" action="ppaction://hlinksldjump"/>
          </p:cNvPr>
          <p:cNvSpPr/>
          <p:nvPr/>
        </p:nvSpPr>
        <p:spPr>
          <a:xfrm>
            <a:off x="2089536" y="5472624"/>
            <a:ext cx="1834392" cy="108012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feliratnak 7">
            <a:hlinkClick r:id="rId4" action="ppaction://hlinksldjump"/>
          </p:cNvPr>
          <p:cNvSpPr/>
          <p:nvPr/>
        </p:nvSpPr>
        <p:spPr>
          <a:xfrm>
            <a:off x="4211960" y="5373216"/>
            <a:ext cx="2160240" cy="115212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07504" y="5535630"/>
            <a:ext cx="15561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Első kérdés</a:t>
            </a:r>
            <a:endParaRPr lang="hu-H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32328" y="5524590"/>
            <a:ext cx="19442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Második</a:t>
            </a:r>
          </a:p>
          <a:p>
            <a:pPr algn="ctr"/>
            <a:r>
              <a:rPr lang="hu-H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kérdés</a:t>
            </a:r>
            <a:endParaRPr lang="hu-H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262236" y="5524590"/>
            <a:ext cx="205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Harmadik kérdés</a:t>
            </a:r>
            <a:endParaRPr lang="hu-H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Akciógomb: Végére 11">
            <a:hlinkClick r:id="rId5" action="ppaction://hlinksldjump" highlightClick="1"/>
          </p:cNvPr>
          <p:cNvSpPr/>
          <p:nvPr/>
        </p:nvSpPr>
        <p:spPr>
          <a:xfrm>
            <a:off x="7956376" y="5877272"/>
            <a:ext cx="1187624" cy="980728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9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Helytelen válasz!</a:t>
            </a:r>
            <a:endParaRPr lang="hu-HU" dirty="0"/>
          </a:p>
        </p:txBody>
      </p:sp>
      <p:sp>
        <p:nvSpPr>
          <p:cNvPr id="6" name="Villám 5"/>
          <p:cNvSpPr/>
          <p:nvPr/>
        </p:nvSpPr>
        <p:spPr>
          <a:xfrm>
            <a:off x="683568" y="764704"/>
            <a:ext cx="1584176" cy="1832586"/>
          </a:xfrm>
          <a:prstGeom prst="lightningBol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Villám 6"/>
          <p:cNvSpPr/>
          <p:nvPr/>
        </p:nvSpPr>
        <p:spPr>
          <a:xfrm rot="3902692">
            <a:off x="6908641" y="816167"/>
            <a:ext cx="1512168" cy="1512168"/>
          </a:xfrm>
          <a:prstGeom prst="lightningBol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feliratnak 8">
            <a:hlinkClick r:id="rId2" action="ppaction://hlinksldjump"/>
          </p:cNvPr>
          <p:cNvSpPr/>
          <p:nvPr/>
        </p:nvSpPr>
        <p:spPr>
          <a:xfrm>
            <a:off x="73200" y="5646337"/>
            <a:ext cx="2664296" cy="108012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28948" y="5683696"/>
            <a:ext cx="2384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Első kérdés</a:t>
            </a:r>
          </a:p>
        </p:txBody>
      </p:sp>
      <p:sp>
        <p:nvSpPr>
          <p:cNvPr id="10" name="Téglalap feliratnak 9">
            <a:hlinkClick r:id="rId3" action="ppaction://hlinksldjump"/>
          </p:cNvPr>
          <p:cNvSpPr/>
          <p:nvPr/>
        </p:nvSpPr>
        <p:spPr>
          <a:xfrm>
            <a:off x="3203848" y="5613153"/>
            <a:ext cx="1834392" cy="108012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438048" y="5642826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Második</a:t>
            </a:r>
          </a:p>
          <a:p>
            <a:pPr algn="ctr"/>
            <a:r>
              <a:rPr lang="hu-H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kérdés</a:t>
            </a:r>
          </a:p>
        </p:txBody>
      </p:sp>
      <p:sp>
        <p:nvSpPr>
          <p:cNvPr id="11" name="Téglalap feliratnak 10">
            <a:hlinkClick r:id="rId4" action="ppaction://hlinksldjump"/>
          </p:cNvPr>
          <p:cNvSpPr/>
          <p:nvPr/>
        </p:nvSpPr>
        <p:spPr>
          <a:xfrm>
            <a:off x="5364088" y="5585602"/>
            <a:ext cx="2160240" cy="1152128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364088" y="5621034"/>
            <a:ext cx="2164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Harmadik kérdés</a:t>
            </a:r>
          </a:p>
        </p:txBody>
      </p:sp>
      <p:sp>
        <p:nvSpPr>
          <p:cNvPr id="12" name="Akciógomb: Végére 11">
            <a:hlinkClick r:id="rId5" action="ppaction://hlinksldjump" highlightClick="1"/>
          </p:cNvPr>
          <p:cNvSpPr/>
          <p:nvPr/>
        </p:nvSpPr>
        <p:spPr>
          <a:xfrm>
            <a:off x="7956376" y="5877272"/>
            <a:ext cx="1187624" cy="980728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1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799184"/>
          </a:xfrm>
        </p:spPr>
        <p:txBody>
          <a:bodyPr>
            <a:noAutofit/>
          </a:bodyPr>
          <a:lstStyle/>
          <a:p>
            <a:r>
              <a:rPr lang="hu-H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Köszönöm a </a:t>
            </a:r>
            <a:r>
              <a:rPr lang="hu-H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figyel-met</a:t>
            </a:r>
            <a:r>
              <a:rPr lang="hu-H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hu-H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38786"/>
            <a:ext cx="3491880" cy="290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0" y="582012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1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500" dirty="0" smtClean="0"/>
              <a:t>Szöveg</a:t>
            </a:r>
            <a:endParaRPr lang="hu-HU" sz="1500" dirty="0" smtClean="0">
              <a:hlinkClick r:id="rId2"/>
            </a:endParaRPr>
          </a:p>
          <a:p>
            <a:pPr marL="0" indent="0">
              <a:buNone/>
            </a:pPr>
            <a:r>
              <a:rPr lang="hu-HU" sz="1500" dirty="0" smtClean="0">
                <a:hlinkClick r:id="rId2"/>
              </a:rPr>
              <a:t>https</a:t>
            </a:r>
            <a:r>
              <a:rPr lang="hu-HU" sz="1500" dirty="0">
                <a:hlinkClick r:id="rId2"/>
              </a:rPr>
              <a:t>://help.libreoffice.org/3.3/Common/Inserting,_Editing,_</a:t>
            </a:r>
            <a:r>
              <a:rPr lang="hu-HU" sz="1500" dirty="0" smtClean="0">
                <a:hlinkClick r:id="rId2"/>
              </a:rPr>
              <a:t>Saving_Bitmaps/hu</a:t>
            </a:r>
            <a:endParaRPr lang="hu-HU" sz="1500" dirty="0" smtClean="0"/>
          </a:p>
          <a:p>
            <a:pPr marL="0" indent="0">
              <a:buNone/>
            </a:pPr>
            <a:r>
              <a:rPr lang="hu-HU" sz="1500" dirty="0" smtClean="0">
                <a:hlinkClick r:id="rId3"/>
              </a:rPr>
              <a:t>http</a:t>
            </a:r>
            <a:r>
              <a:rPr lang="hu-HU" sz="1500" dirty="0">
                <a:hlinkClick r:id="rId3"/>
              </a:rPr>
              <a:t>://</a:t>
            </a:r>
            <a:r>
              <a:rPr lang="hu-HU" sz="1500" dirty="0" smtClean="0">
                <a:hlinkClick r:id="rId3"/>
              </a:rPr>
              <a:t>hu.libreoffice.org</a:t>
            </a:r>
            <a:endParaRPr lang="hu-HU" sz="1500" dirty="0" smtClean="0"/>
          </a:p>
          <a:p>
            <a:pPr marL="0" indent="0">
              <a:buNone/>
            </a:pPr>
            <a:r>
              <a:rPr lang="hu-HU" sz="1500" dirty="0" smtClean="0">
                <a:hlinkClick r:id="rId4"/>
              </a:rPr>
              <a:t>https</a:t>
            </a:r>
            <a:r>
              <a:rPr lang="hu-HU" sz="1500" dirty="0">
                <a:hlinkClick r:id="rId4"/>
              </a:rPr>
              <a:t>://</a:t>
            </a:r>
            <a:r>
              <a:rPr lang="hu-HU" sz="1500" dirty="0" smtClean="0">
                <a:hlinkClick r:id="rId4"/>
              </a:rPr>
              <a:t>wiki.documentfoundation.org/Development/Impress/RemoteHowTo/hu</a:t>
            </a:r>
            <a:endParaRPr lang="hu-HU" sz="1500" dirty="0" smtClean="0"/>
          </a:p>
          <a:p>
            <a:pPr marL="0" indent="0">
              <a:buNone/>
            </a:pPr>
            <a:r>
              <a:rPr lang="hu-HU" sz="1500" dirty="0" smtClean="0">
                <a:hlinkClick r:id="rId5"/>
              </a:rPr>
              <a:t>http</a:t>
            </a:r>
            <a:r>
              <a:rPr lang="hu-HU" sz="1500" dirty="0">
                <a:hlinkClick r:id="rId5"/>
              </a:rPr>
              <a:t>://</a:t>
            </a:r>
            <a:r>
              <a:rPr lang="hu-HU" sz="1500" dirty="0" smtClean="0">
                <a:hlinkClick r:id="rId5"/>
              </a:rPr>
              <a:t>www.kie.hu/bekescsaba/sites/default/files/LO9.pdf</a:t>
            </a:r>
            <a:endParaRPr lang="hu-HU" sz="1500" dirty="0" smtClean="0"/>
          </a:p>
          <a:p>
            <a:pPr marL="0" indent="0">
              <a:buNone/>
            </a:pPr>
            <a:r>
              <a:rPr lang="hu-HU" sz="1500" dirty="0" smtClean="0"/>
              <a:t>Kép:</a:t>
            </a:r>
          </a:p>
          <a:p>
            <a:pPr marL="0" indent="0">
              <a:buNone/>
            </a:pPr>
            <a:r>
              <a:rPr lang="hu-HU" sz="1500" dirty="0" smtClean="0"/>
              <a:t> </a:t>
            </a:r>
            <a:r>
              <a:rPr lang="hu-HU" sz="1500" dirty="0">
                <a:hlinkClick r:id="rId6"/>
              </a:rPr>
              <a:t>http://upload.wikimedia.org/wikipedia/commons/7/7e/LibreOffice_Impress_3.3_(b).</a:t>
            </a:r>
            <a:r>
              <a:rPr lang="hu-HU" sz="1500" dirty="0" smtClean="0">
                <a:hlinkClick r:id="rId6"/>
              </a:rPr>
              <a:t>png</a:t>
            </a:r>
            <a:endParaRPr lang="hu-HU" sz="1500" dirty="0" smtClean="0"/>
          </a:p>
          <a:p>
            <a:pPr marL="0" indent="0">
              <a:buNone/>
            </a:pPr>
            <a:r>
              <a:rPr lang="hu-HU" sz="1600" dirty="0">
                <a:hlinkClick r:id="rId7"/>
              </a:rPr>
              <a:t>http://</a:t>
            </a:r>
            <a:r>
              <a:rPr lang="hu-HU" sz="1600" dirty="0" smtClean="0">
                <a:hlinkClick r:id="rId7"/>
              </a:rPr>
              <a:t>upload.wikimedia.org/wikipedia/commons/0/02/LibreOffice_Impress_3.5.png</a:t>
            </a:r>
            <a:endParaRPr lang="hu-HU" sz="1600" dirty="0" smtClean="0"/>
          </a:p>
          <a:p>
            <a:pPr marL="0" indent="0">
              <a:buNone/>
            </a:pPr>
            <a:r>
              <a:rPr lang="hu-HU" sz="1600" dirty="0">
                <a:hlinkClick r:id="rId8"/>
              </a:rPr>
              <a:t>http://hciniramy.net/wp-content/uploads/2013/10/other-gnu-linux.jpg</a:t>
            </a:r>
            <a:endParaRPr lang="hu-HU" sz="1500" dirty="0" smtClean="0"/>
          </a:p>
          <a:p>
            <a:pPr marL="0" indent="0">
              <a:buNone/>
            </a:pPr>
            <a:r>
              <a:rPr lang="hu-HU" sz="1800" dirty="0">
                <a:hlinkClick r:id="rId9"/>
              </a:rPr>
              <a:t>http://</a:t>
            </a:r>
            <a:r>
              <a:rPr lang="hu-HU" sz="1800" dirty="0" smtClean="0">
                <a:hlinkClick r:id="rId9"/>
              </a:rPr>
              <a:t>upload.wikimedia.org/wikipedia/commons/2/27/LibreOffice_4.0.1.2_Start_Center.png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>
                <a:hlinkClick r:id="rId10"/>
              </a:rPr>
              <a:t>http://</a:t>
            </a:r>
            <a:r>
              <a:rPr lang="hu-HU" sz="1800" dirty="0" smtClean="0">
                <a:hlinkClick r:id="rId10"/>
              </a:rPr>
              <a:t>clipartist.info/RSS/openclipart.org/2011/April/03-Sunday/libre_office_impress_icon_gs_impress-555px.png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>
                <a:hlinkClick r:id="rId11"/>
              </a:rPr>
              <a:t>http://</a:t>
            </a:r>
            <a:r>
              <a:rPr lang="hu-HU" sz="1800" dirty="0" smtClean="0">
                <a:hlinkClick r:id="rId11"/>
              </a:rPr>
              <a:t>m.cdn.blog.hu/an/android/image/1303/libre.png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>
                <a:hlinkClick r:id="rId12"/>
              </a:rPr>
              <a:t>http://www.okosnet.hu/images/news/lnkap0xh.jpeg</a:t>
            </a:r>
            <a:endParaRPr lang="hu-HU" sz="1800" dirty="0" smtClean="0"/>
          </a:p>
          <a:p>
            <a:pPr marL="0" indent="0" algn="ctr">
              <a:buNone/>
            </a:pPr>
            <a:r>
              <a:rPr lang="hu-HU" sz="1800" dirty="0" smtClean="0"/>
              <a:t>(Illetve </a:t>
            </a:r>
            <a:r>
              <a:rPr lang="hu-HU" sz="1800" dirty="0"/>
              <a:t>némi személyes tapasztalat</a:t>
            </a:r>
            <a:r>
              <a:rPr lang="hu-HU" sz="1800" dirty="0" smtClean="0"/>
              <a:t>.)</a:t>
            </a:r>
            <a:endParaRPr lang="hu-HU" sz="1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Kezdő dia 5">
            <a:hlinkClick r:id="rId13" action="ppaction://hlinksldjump" highlightClick="1"/>
          </p:cNvPr>
          <p:cNvSpPr/>
          <p:nvPr/>
        </p:nvSpPr>
        <p:spPr>
          <a:xfrm>
            <a:off x="0" y="6093296"/>
            <a:ext cx="971600" cy="76924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Mosolygó arc 6"/>
          <p:cNvSpPr/>
          <p:nvPr/>
        </p:nvSpPr>
        <p:spPr>
          <a:xfrm>
            <a:off x="2267744" y="5881808"/>
            <a:ext cx="432048" cy="43204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osolygó arc 8"/>
          <p:cNvSpPr/>
          <p:nvPr/>
        </p:nvSpPr>
        <p:spPr>
          <a:xfrm>
            <a:off x="6444208" y="5870376"/>
            <a:ext cx="432048" cy="43204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hu-H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LibreOffice</a:t>
            </a: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u-H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Impress-ről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08912" cy="3995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Akciógomb: Kezdő dia 3">
            <a:hlinkClick r:id="rId4" action="ppaction://hlinksldjump" highlightClick="1"/>
          </p:cNvPr>
          <p:cNvSpPr/>
          <p:nvPr/>
        </p:nvSpPr>
        <p:spPr>
          <a:xfrm>
            <a:off x="12632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9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Előnyök a Microsoft Office </a:t>
            </a:r>
            <a:r>
              <a:rPr lang="hu-H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Powerpointjával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szemben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Egyszerűbb, precízebb kezelőfelület</a:t>
            </a:r>
          </a:p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Ingyenes</a:t>
            </a:r>
          </a:p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Bugoktól mentes</a:t>
            </a:r>
          </a:p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Ingyen frissíthető</a:t>
            </a:r>
          </a:p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Kompatibilis minden Windows és Linux operációs rendszerrel</a:t>
            </a:r>
          </a:p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Támogatja a .</a:t>
            </a:r>
            <a:r>
              <a:rPr lang="hu-H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ppt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és a .</a:t>
            </a:r>
            <a:r>
              <a:rPr lang="hu-H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pptx</a:t>
            </a:r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fájlokat is. Nincs gond a 2003-as és 2007-es verziók konvertálásával.</a:t>
            </a:r>
          </a:p>
        </p:txBody>
      </p:sp>
      <p:sp>
        <p:nvSpPr>
          <p:cNvPr id="5" name="Akciógomb: Kezdő dia 4">
            <a:hlinkClick r:id="rId2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9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amárfül 5"/>
          <p:cNvSpPr/>
          <p:nvPr/>
        </p:nvSpPr>
        <p:spPr>
          <a:xfrm>
            <a:off x="1115616" y="1124744"/>
            <a:ext cx="7056784" cy="3096344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414999" y="1772553"/>
            <a:ext cx="43140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Alapok</a:t>
            </a:r>
            <a:endParaRPr lang="hu-H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Akciógomb: Kezdő dia 8">
            <a:hlinkClick r:id="rId2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8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Szövegkezelés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604" y="2708920"/>
            <a:ext cx="8229600" cy="438912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hu-H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Libreoffice</a:t>
            </a:r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u-H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Impress</a:t>
            </a:r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u-H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Microsoft Office </a:t>
            </a:r>
            <a:r>
              <a:rPr lang="hu-H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Powerpoint-hoz</a:t>
            </a:r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hasonlóan működik.</a:t>
            </a:r>
          </a:p>
          <a:p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Helyesírásunkat a rendszer ellenőrzi.</a:t>
            </a:r>
          </a:p>
          <a:p>
            <a:r>
              <a:rPr lang="hu-H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betűméret és típus a kezdőlapon állítható</a:t>
            </a:r>
            <a:endParaRPr lang="hu-H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kciógomb: Kezdő dia 4">
            <a:hlinkClick r:id="rId2" action="ppaction://hlinksldjump" highlightClick="1"/>
          </p:cNvPr>
          <p:cNvSpPr/>
          <p:nvPr/>
        </p:nvSpPr>
        <p:spPr>
          <a:xfrm>
            <a:off x="-2224" y="578696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0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Diák felvétele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7" y="1935163"/>
            <a:ext cx="7207285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3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Diavetítés</a:t>
            </a:r>
            <a:endParaRPr lang="hu-H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8596" y="2110544"/>
            <a:ext cx="8229600" cy="438912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Diavetítés menüpontra kattintva elkezdhetjük a diavetítést az aktuális VAGY az első diától.</a:t>
            </a:r>
          </a:p>
          <a:p>
            <a:r>
              <a:rPr lang="hu-H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diavetítés menüpont segíti a prezentáció áttekintését. Könnyen megtaláljuk, hogy mit és miért rontottunk el.</a:t>
            </a:r>
            <a:endParaRPr lang="hu-H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kciógomb: Kezdő dia 4">
            <a:hlinkClick r:id="rId2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0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Vizuális elemek</a:t>
            </a:r>
            <a:endParaRPr lang="hu-H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-12464" y="581558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03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377</Words>
  <Application>Microsoft Office PowerPoint</Application>
  <PresentationFormat>Diavetítés a képernyőre (4:3 oldalarány)</PresentationFormat>
  <Paragraphs>99</Paragraphs>
  <Slides>28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Áramlás</vt:lpstr>
      <vt:lpstr>Prezentációkészítés a Libre-Office Impress segítségével</vt:lpstr>
      <vt:lpstr>PowerPoint bemutató</vt:lpstr>
      <vt:lpstr>A LibreOffice Impress-ről</vt:lpstr>
      <vt:lpstr>Előnyök a Microsoft Office Powerpointjával szemben</vt:lpstr>
      <vt:lpstr>PowerPoint bemutató</vt:lpstr>
      <vt:lpstr>Szövegkezelés</vt:lpstr>
      <vt:lpstr>Diák felvétele</vt:lpstr>
      <vt:lpstr>Diavetítés</vt:lpstr>
      <vt:lpstr>Vizuális elemek</vt:lpstr>
      <vt:lpstr>Képek</vt:lpstr>
      <vt:lpstr>Képek beillesztése</vt:lpstr>
      <vt:lpstr>Diagramok létrehozása</vt:lpstr>
      <vt:lpstr>Főbb diagramtípusok</vt:lpstr>
      <vt:lpstr>Betűbűvész</vt:lpstr>
      <vt:lpstr>Alakzatok</vt:lpstr>
      <vt:lpstr>Hiperhivatkozások</vt:lpstr>
      <vt:lpstr>Hiperhivatkozások felirattal</vt:lpstr>
      <vt:lpstr>Hiperhivatkozások alakzatokkal</vt:lpstr>
      <vt:lpstr>Prezentáció irányítására szolgáló eszközök</vt:lpstr>
      <vt:lpstr>LibreOffice programcsomagok letölthetők:</vt:lpstr>
      <vt:lpstr>Ellenőrizzük tudásunkat!</vt:lpstr>
      <vt:lpstr>Miben segít a diavetítés menü-pont?</vt:lpstr>
      <vt:lpstr>Mely vizuális elem segít a SZÖ-VEG csinosításában?</vt:lpstr>
      <vt:lpstr>Melyik irodai csomagnak tag-ja az Impress?</vt:lpstr>
      <vt:lpstr>Helyes válasz!</vt:lpstr>
      <vt:lpstr>Helytelen válasz!</vt:lpstr>
      <vt:lpstr>Köszönöm a figyel-met!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készítés a LibreOffice Impress segítségével</dc:title>
  <cp:lastModifiedBy>Tanulo</cp:lastModifiedBy>
  <cp:revision>122</cp:revision>
  <dcterms:modified xsi:type="dcterms:W3CDTF">2014-01-28T08:31:40Z</dcterms:modified>
</cp:coreProperties>
</file>