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sldIdLst>
    <p:sldId id="256" r:id="rId2"/>
    <p:sldId id="268" r:id="rId3"/>
    <p:sldId id="267" r:id="rId4"/>
    <p:sldId id="270" r:id="rId5"/>
    <p:sldId id="269" r:id="rId6"/>
    <p:sldId id="265" r:id="rId7"/>
    <p:sldId id="258" r:id="rId8"/>
    <p:sldId id="271" r:id="rId9"/>
    <p:sldId id="272" r:id="rId10"/>
    <p:sldId id="261" r:id="rId11"/>
    <p:sldId id="259" r:id="rId12"/>
    <p:sldId id="266" r:id="rId13"/>
    <p:sldId id="262" r:id="rId14"/>
    <p:sldId id="273" r:id="rId15"/>
    <p:sldId id="260" r:id="rId16"/>
    <p:sldId id="263" r:id="rId17"/>
    <p:sldId id="264" r:id="rId18"/>
    <p:sldId id="274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8" autoAdjust="0"/>
    <p:restoredTop sz="94660"/>
  </p:normalViewPr>
  <p:slideViewPr>
    <p:cSldViewPr>
      <p:cViewPr varScale="1">
        <p:scale>
          <a:sx n="73" d="100"/>
          <a:sy n="73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D23FB-CBE4-4D2C-A1EF-76AF1B6982D6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C39D6-967D-464B-A4E6-C8404AC6813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39D6-967D-464B-A4E6-C8404AC68137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0024-B82A-47D9-87CB-85D5CA293FCB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CA0AD1-127A-448F-810D-583AF1D807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0024-B82A-47D9-87CB-85D5CA293FCB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0AD1-127A-448F-810D-583AF1D807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0024-B82A-47D9-87CB-85D5CA293FCB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0AD1-127A-448F-810D-583AF1D807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0024-B82A-47D9-87CB-85D5CA293FCB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CA0AD1-127A-448F-810D-583AF1D807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0024-B82A-47D9-87CB-85D5CA293FCB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0AD1-127A-448F-810D-583AF1D807E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0024-B82A-47D9-87CB-85D5CA293FCB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0AD1-127A-448F-810D-583AF1D807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0024-B82A-47D9-87CB-85D5CA293FCB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CA0AD1-127A-448F-810D-583AF1D807E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0024-B82A-47D9-87CB-85D5CA293FCB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0AD1-127A-448F-810D-583AF1D807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0024-B82A-47D9-87CB-85D5CA293FCB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0AD1-127A-448F-810D-583AF1D807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0024-B82A-47D9-87CB-85D5CA293FCB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0AD1-127A-448F-810D-583AF1D807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0024-B82A-47D9-87CB-85D5CA293FCB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0AD1-127A-448F-810D-583AF1D807E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710024-B82A-47D9-87CB-85D5CA293FCB}" type="datetimeFigureOut">
              <a:rPr lang="hu-HU" smtClean="0"/>
              <a:pPr/>
              <a:t>2013.02.03.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CA0AD1-127A-448F-810D-583AF1D807E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ages/Szarvas-Tanya/516986961651658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44000" cy="1512168"/>
          </a:xfrm>
        </p:spPr>
        <p:txBody>
          <a:bodyPr>
            <a:normAutofit/>
          </a:bodyPr>
          <a:lstStyle/>
          <a:p>
            <a:pPr algn="l"/>
            <a:r>
              <a:rPr lang="hu-HU" sz="2000" u="sng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Név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: Szarvas Nóra</a:t>
            </a:r>
            <a:b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</a:br>
            <a:r>
              <a:rPr lang="hu-HU" sz="2000" u="sng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Felkészítő tanárnő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: Geráné Németh Gabriella</a:t>
            </a:r>
            <a:b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</a:br>
            <a:r>
              <a:rPr lang="hu-HU" sz="2000" u="sng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Iskola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: Eötvös Loránd SZKI 1204 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Budapest, Török Flóris u.89.</a:t>
            </a:r>
            <a:endParaRPr lang="hu-HU" sz="2000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20" y="1052736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hu-HU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lephant" pitchFamily="18" charset="0"/>
              </a:rPr>
              <a:t>A </a:t>
            </a:r>
            <a:r>
              <a:rPr lang="hu-HU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lephant" pitchFamily="18" charset="0"/>
              </a:rPr>
              <a:t>négy</a:t>
            </a:r>
            <a:r>
              <a:rPr lang="hu-HU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lephant" pitchFamily="18" charset="0"/>
              </a:rPr>
              <a:t> </a:t>
            </a:r>
            <a:r>
              <a:rPr lang="hu-HU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lephant" pitchFamily="18" charset="0"/>
              </a:rPr>
              <a:t>évszak</a:t>
            </a:r>
            <a:endParaRPr lang="hu-HU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Elephant" pitchFamily="18" charset="0"/>
            </a:endParaRPr>
          </a:p>
        </p:txBody>
      </p:sp>
      <p:pic>
        <p:nvPicPr>
          <p:cNvPr id="1026" name="Picture 2" descr="C:\Users\sznorii\Desktop\a négy évszak\4évszaki 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27133">
            <a:off x="5306387" y="2841095"/>
            <a:ext cx="3354330" cy="2233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cap="none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arrington" pitchFamily="82" charset="0"/>
              </a:rPr>
              <a:t>Nyári képek</a:t>
            </a:r>
            <a:endParaRPr lang="hu-HU" b="1" cap="none" dirty="0">
              <a:ln w="17780" cmpd="sng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218" name="Picture 2" descr="C:\Users\sznorii\Desktop\a négy évszak\DSC_2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6667">
            <a:off x="1334100" y="1637074"/>
            <a:ext cx="6768752" cy="4549220"/>
          </a:xfrm>
          <a:prstGeom prst="rect">
            <a:avLst/>
          </a:prstGeom>
          <a:noFill/>
        </p:spPr>
      </p:pic>
      <p:pic>
        <p:nvPicPr>
          <p:cNvPr id="9219" name="Picture 3" descr="C:\Users\sznorii\Desktop\a négy évszak\0629_ 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3716">
            <a:off x="1248227" y="1513788"/>
            <a:ext cx="6964113" cy="4680520"/>
          </a:xfrm>
          <a:prstGeom prst="rect">
            <a:avLst/>
          </a:prstGeom>
          <a:noFill/>
        </p:spPr>
      </p:pic>
      <p:pic>
        <p:nvPicPr>
          <p:cNvPr id="9220" name="Picture 4" descr="C:\Users\sznorii\Desktop\a négy évszak\DSC_2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0905">
            <a:off x="2034191" y="1720542"/>
            <a:ext cx="6653949" cy="4472061"/>
          </a:xfrm>
          <a:prstGeom prst="rect">
            <a:avLst/>
          </a:prstGeom>
          <a:noFill/>
        </p:spPr>
      </p:pic>
      <p:pic>
        <p:nvPicPr>
          <p:cNvPr id="9222" name="Picture 6" descr="C:\Users\sznorii\Desktop\a négy évszak\DSC_1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84784"/>
            <a:ext cx="6719963" cy="4516429"/>
          </a:xfrm>
          <a:prstGeom prst="rect">
            <a:avLst/>
          </a:prstGeom>
          <a:noFill/>
        </p:spPr>
      </p:pic>
      <p:pic>
        <p:nvPicPr>
          <p:cNvPr id="9223" name="Picture 7" descr="C:\Users\sznorii\Desktop\a négy évszak\DSC_18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3224">
            <a:off x="1988931" y="1503705"/>
            <a:ext cx="6808960" cy="4576243"/>
          </a:xfrm>
          <a:prstGeom prst="rect">
            <a:avLst/>
          </a:prstGeom>
          <a:noFill/>
        </p:spPr>
      </p:pic>
      <p:pic>
        <p:nvPicPr>
          <p:cNvPr id="9224" name="Picture 8" descr="C:\Users\sznorii\Desktop\a négy évszak\DSC_59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27433">
            <a:off x="1259632" y="1628800"/>
            <a:ext cx="7213325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5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9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9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95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cap="none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arrington" pitchFamily="82" charset="0"/>
              </a:rPr>
              <a:t>Ősz</a:t>
            </a:r>
            <a:endParaRPr lang="hu-HU" b="1" cap="none" dirty="0">
              <a:ln w="17780" cmpd="sng">
                <a:solidFill>
                  <a:srgbClr val="92D05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1196752"/>
            <a:ext cx="529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{"/>
            </a:pPr>
            <a:r>
              <a:rPr lang="hu-HU" sz="2400" b="1" dirty="0" smtClean="0"/>
              <a:t>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A természet készülődik a télre.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0" y="1844824"/>
            <a:ext cx="435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{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A fák lehullatják leveleiket. </a:t>
            </a:r>
            <a:r>
              <a:rPr lang="hu-HU" sz="2400" b="1" smtClean="0">
                <a:solidFill>
                  <a:schemeClr val="accent3">
                    <a:lumMod val="50000"/>
                  </a:schemeClr>
                </a:solidFill>
              </a:rPr>
              <a:t>A száraz,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elhalt ágakat lemetsszük, a fák leveleit pedig komposztáljuk. </a:t>
            </a:r>
            <a:endParaRPr lang="hu-H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3429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{"/>
            </a:pP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Más tanyákról kapunk kukoricaszárat, szalmát és eltároljuk a birkáknak télre.</a:t>
            </a:r>
            <a:endParaRPr lang="hu-H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508104" y="3933056"/>
            <a:ext cx="3419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{"/>
            </a:pPr>
            <a:r>
              <a:rPr lang="hu-HU" sz="2400" b="1" dirty="0" smtClean="0"/>
              <a:t>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A tanyaudvaron ilyenkor végezzük el azokat a munkákat, amiket a nagy melegben nem lehetett, </a:t>
            </a:r>
            <a:r>
              <a:rPr lang="hu-HU" sz="2400" b="1" dirty="0" err="1" smtClean="0">
                <a:solidFill>
                  <a:schemeClr val="accent3">
                    <a:lumMod val="50000"/>
                  </a:schemeClr>
                </a:solidFill>
              </a:rPr>
              <a:t>pl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: kerítést festünk, virágokat ültetünk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hu-H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sznorii\Desktop\a négy évszak\550525_547892905227730_1231677495_n.jpg"/>
          <p:cNvPicPr>
            <a:picLocks noChangeAspect="1" noChangeArrowheads="1"/>
          </p:cNvPicPr>
          <p:nvPr/>
        </p:nvPicPr>
        <p:blipFill>
          <a:blip r:embed="rId2" cstate="print"/>
          <a:srcRect l="17713" r="28738" b="15851"/>
          <a:stretch>
            <a:fillRect/>
          </a:stretch>
        </p:blipFill>
        <p:spPr bwMode="auto">
          <a:xfrm>
            <a:off x="251520" y="4293096"/>
            <a:ext cx="2160240" cy="2270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C:\Users\sznorii\Desktop\a négy évszak\249363_550203651663322_190948634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5077">
            <a:off x="5148064" y="1268760"/>
            <a:ext cx="3168352" cy="2118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C:\Users\sznorii\Desktop\a négy évszak\581632_545992225417798_52663801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8760">
            <a:off x="2627784" y="4221088"/>
            <a:ext cx="2736304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2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6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6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100"/>
                            </p:stCondLst>
                            <p:childTnLst>
                              <p:par>
                                <p:cTn id="31" presetID="3" presetClass="entr" presetSubtype="5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126876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{"/>
            </a:pP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 A kiscsirkék megnőnek, a kakasok nagy részét levágjuk, a tyúkokat pedig meghagyjuk. Az első tojásokat ilyenkor kezdik tojni. </a:t>
            </a:r>
            <a:endParaRPr lang="hu-H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4293096"/>
            <a:ext cx="507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{"/>
            </a:pP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A birkákhoz egy kos kerül, majd „szerelmük gyümölcsei” tavasszal látnak napvilágot.</a:t>
            </a:r>
            <a:endParaRPr lang="hu-H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cap="none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arrington" pitchFamily="82" charset="0"/>
              </a:rPr>
              <a:t>Ősz</a:t>
            </a:r>
            <a:endParaRPr lang="hu-HU" b="1" cap="none" dirty="0">
              <a:ln w="17780" cmpd="sng">
                <a:solidFill>
                  <a:srgbClr val="92D05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2291" name="Picture 3" descr="C:\Users\sznorii\Desktop\a négy évszak\58606_591355720881448_127478509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2633436" cy="1944216"/>
          </a:xfrm>
          <a:prstGeom prst="rect">
            <a:avLst/>
          </a:prstGeom>
          <a:noFill/>
        </p:spPr>
      </p:pic>
      <p:pic>
        <p:nvPicPr>
          <p:cNvPr id="12292" name="Picture 4" descr="C:\Users\sznorii\Desktop\a négy évszak\429130_591355824214771_1307858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3" y="2132856"/>
            <a:ext cx="2808312" cy="1962150"/>
          </a:xfrm>
          <a:prstGeom prst="rect">
            <a:avLst/>
          </a:prstGeom>
          <a:noFill/>
        </p:spPr>
      </p:pic>
      <p:pic>
        <p:nvPicPr>
          <p:cNvPr id="12293" name="Picture 5" descr="C:\Users\sznorii\Desktop\a négy évszak\375300_581968188486868_198077200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132856"/>
            <a:ext cx="2952328" cy="1944216"/>
          </a:xfrm>
          <a:prstGeom prst="rect">
            <a:avLst/>
          </a:prstGeom>
          <a:noFill/>
        </p:spPr>
      </p:pic>
      <p:pic>
        <p:nvPicPr>
          <p:cNvPr id="12294" name="Picture 6" descr="C:\Users\sznorii\Desktop\a négy évszak\554010_544507328899621_2118542332_n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 rot="500792">
            <a:off x="4465922" y="4349328"/>
            <a:ext cx="4377828" cy="2202594"/>
          </a:xfrm>
          <a:prstGeom prst="round2SameRect">
            <a:avLst/>
          </a:prstGeom>
          <a:noFill/>
        </p:spPr>
      </p:pic>
    </p:spTree>
  </p:cSld>
  <p:clrMapOvr>
    <a:masterClrMapping/>
  </p:clrMapOvr>
  <p:transition advClick="0" advTm="21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1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6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6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cap="none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arrington" pitchFamily="82" charset="0"/>
              </a:rPr>
              <a:t>Ősz</a:t>
            </a:r>
            <a:endParaRPr lang="hu-HU" b="1" cap="none" dirty="0">
              <a:ln w="17780" cmpd="sng">
                <a:solidFill>
                  <a:srgbClr val="92D05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3528" y="38610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{"/>
            </a:pPr>
            <a:r>
              <a:rPr lang="hu-HU" sz="2400" b="1" dirty="0" smtClean="0"/>
              <a:t>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A tanya körül betakarítják a marharépát, és a csipkebogyót is ilyenkor szedjük.</a:t>
            </a:r>
            <a:endParaRPr lang="hu-H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1520" y="1124744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{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A csapadékos, párás időjárás miatt a környező erdőben számos gomba jelenik meg. Az ehető őzláb gombából finomabbnál finomabb ételeket készítünk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hu-H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314" name="Picture 2" descr="C:\Users\sznorii\Desktop\a négy évszak\254559_540320109318343_138654503_n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 rot="21030951">
            <a:off x="3555050" y="1701862"/>
            <a:ext cx="2790135" cy="1872208"/>
          </a:xfrm>
          <a:prstGeom prst="round1Rect">
            <a:avLst/>
          </a:prstGeom>
          <a:noFill/>
        </p:spPr>
      </p:pic>
      <p:pic>
        <p:nvPicPr>
          <p:cNvPr id="13315" name="Picture 3" descr="C:\Users\sznorii\Desktop\a négy évszak\30986_540320065985014_1764980729_n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300192" y="1196752"/>
            <a:ext cx="2664296" cy="1784523"/>
          </a:xfrm>
          <a:prstGeom prst="round1Rect">
            <a:avLst/>
          </a:prstGeom>
          <a:noFill/>
        </p:spPr>
      </p:pic>
      <p:pic>
        <p:nvPicPr>
          <p:cNvPr id="13316" name="Picture 4" descr="C:\Users\sznorii\Desktop\a négy évszak\543290_545546755462345_89122509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581128"/>
            <a:ext cx="2627399" cy="2006129"/>
          </a:xfrm>
          <a:prstGeom prst="rect">
            <a:avLst/>
          </a:prstGeom>
          <a:noFill/>
        </p:spPr>
      </p:pic>
      <p:pic>
        <p:nvPicPr>
          <p:cNvPr id="13317" name="Picture 5" descr="C:\Users\sznorii\Desktop\a négy évszak\581458_545547888795565_1665021246_n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796136" y="4293096"/>
            <a:ext cx="3024336" cy="231136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3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100"/>
                            </p:stCondLst>
                            <p:childTnLst>
                              <p:par>
                                <p:cTn id="32" presetID="23" presetClass="entr" presetSubtype="52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6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cap="none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arrington" pitchFamily="82" charset="0"/>
              </a:rPr>
              <a:t>Őszi képek</a:t>
            </a:r>
            <a:endParaRPr lang="hu-HU" b="1" cap="none" dirty="0">
              <a:ln w="17780" cmpd="sng">
                <a:solidFill>
                  <a:srgbClr val="92D05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6387" name="Picture 3" descr="C:\Users\sznorii\Desktop\a négy évszak\530607_545993075417713_206931880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0500">
            <a:off x="491102" y="1303468"/>
            <a:ext cx="5437305" cy="3636198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388" name="Picture 4" descr="C:\Users\sznorii\Desktop\a négy évszak\579222_558003797549974_92358147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3292">
            <a:off x="3127455" y="2254237"/>
            <a:ext cx="5616624" cy="41481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6389" name="Picture 5" descr="C:\Users\sznorii\Desktop\a négy évszak\482916_558003754216645_131781124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12776"/>
            <a:ext cx="7280765" cy="48386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6391" name="Picture 7" descr="C:\Users\sznorii\Desktop\a négy évszak\522319_558003684216652_159278845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59209">
            <a:off x="363625" y="1731277"/>
            <a:ext cx="6112590" cy="40623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6392" name="Picture 8" descr="C:\Users\sznorii\Desktop\a négy évszak\575567_558003787549975_38769141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1455">
            <a:off x="1395685" y="1904439"/>
            <a:ext cx="6882667" cy="45741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 spd="slow" advClick="0" advTm="2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9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4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4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cap="none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arrington" pitchFamily="82" charset="0"/>
              </a:rPr>
              <a:t>Tél</a:t>
            </a:r>
            <a:endParaRPr lang="hu-HU" b="1" cap="none" dirty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1196752"/>
            <a:ext cx="715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{"/>
            </a:pP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 Leesik az első hó, jönnek a hideg, rövid nappalok.</a:t>
            </a:r>
            <a:endParaRPr lang="hu-H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1628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{"/>
            </a:pP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Az állatok is más ritmusban élnek. Reggel később kapnak enni, délután hamarabb. A kora esti sötétség már minden állatot a szálláshelyén talál.</a:t>
            </a:r>
            <a:endParaRPr lang="hu-H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42" name="Picture 6" descr="C:\Users\sznorii\Desktop\a négy évszak\486199_551050678245286_1526193940_n.jpg"/>
          <p:cNvPicPr>
            <a:picLocks noChangeAspect="1" noChangeArrowheads="1"/>
          </p:cNvPicPr>
          <p:nvPr/>
        </p:nvPicPr>
        <p:blipFill>
          <a:blip r:embed="rId2" cstate="print"/>
          <a:srcRect b="14938"/>
          <a:stretch>
            <a:fillRect/>
          </a:stretch>
        </p:blipFill>
        <p:spPr bwMode="auto">
          <a:xfrm>
            <a:off x="179512" y="2996952"/>
            <a:ext cx="4135388" cy="2592288"/>
          </a:xfrm>
          <a:prstGeom prst="rect">
            <a:avLst/>
          </a:prstGeom>
          <a:noFill/>
        </p:spPr>
      </p:pic>
      <p:pic>
        <p:nvPicPr>
          <p:cNvPr id="14343" name="Picture 7" descr="C:\Users\sznorii\Desktop\a négy évszak\521673_551050731578614_702773571_n.jpg"/>
          <p:cNvPicPr>
            <a:picLocks noChangeAspect="1" noChangeArrowheads="1"/>
          </p:cNvPicPr>
          <p:nvPr/>
        </p:nvPicPr>
        <p:blipFill>
          <a:blip r:embed="rId3" cstate="print"/>
          <a:srcRect b="15468"/>
          <a:stretch>
            <a:fillRect/>
          </a:stretch>
        </p:blipFill>
        <p:spPr bwMode="auto">
          <a:xfrm>
            <a:off x="4427984" y="2996952"/>
            <a:ext cx="4248472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9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1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cap="none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arrington" pitchFamily="82" charset="0"/>
              </a:rPr>
              <a:t>Tél</a:t>
            </a:r>
            <a:endParaRPr lang="hu-HU" b="1" cap="none" dirty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4581128"/>
            <a:ext cx="6156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{"/>
            </a:pP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 Naponta etetjük a madarakat, napraforgó magot és más csemegéket rakunk a madáretetőbe. Ilyenkor különféle madarak látogatnak bennünket: cinegék, verebek és pintyek.</a:t>
            </a:r>
            <a:endParaRPr lang="hu-H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11247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{"/>
            </a:pP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Karácsony előtt, családi program a disznóvágás. Nekünk saját disznónk ugyan nincs, de megbízható helyről veszünk egyet, majd belőle hurkát, kolbászt készítünk, valamint sonkát, szalonnát, zsírt és húsokat rakunk el.</a:t>
            </a:r>
            <a:endParaRPr lang="hu-H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C:\Users\sznorii\Desktop\a négy évszak\14562_576048655745488_323080647_n.jpg"/>
          <p:cNvPicPr>
            <a:picLocks noChangeAspect="1" noChangeArrowheads="1"/>
          </p:cNvPicPr>
          <p:nvPr/>
        </p:nvPicPr>
        <p:blipFill>
          <a:blip r:embed="rId2" cstate="print"/>
          <a:srcRect t="18594" r="17610"/>
          <a:stretch>
            <a:fillRect/>
          </a:stretch>
        </p:blipFill>
        <p:spPr bwMode="auto">
          <a:xfrm rot="21334673">
            <a:off x="179512" y="2708920"/>
            <a:ext cx="2376264" cy="1743794"/>
          </a:xfrm>
          <a:prstGeom prst="teardrop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sznorii\Desktop\a négy évszak\399257_576048745745479_1123182084_n.jpg"/>
          <p:cNvPicPr>
            <a:picLocks noChangeAspect="1" noChangeArrowheads="1"/>
          </p:cNvPicPr>
          <p:nvPr/>
        </p:nvPicPr>
        <p:blipFill>
          <a:blip r:embed="rId3" cstate="print"/>
          <a:srcRect l="4359" r="6274"/>
          <a:stretch>
            <a:fillRect/>
          </a:stretch>
        </p:blipFill>
        <p:spPr bwMode="auto">
          <a:xfrm rot="20883332">
            <a:off x="2890152" y="2770554"/>
            <a:ext cx="2833821" cy="1440160"/>
          </a:xfrm>
          <a:prstGeom prst="teardrop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Users\sznorii\Desktop\a négy évszak\537725_576048759078811_43535964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0534">
            <a:off x="6049465" y="2571187"/>
            <a:ext cx="2376264" cy="1799670"/>
          </a:xfrm>
          <a:prstGeom prst="teardrop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C:\Users\sznorii\Desktop\a négy évszak\428864_578835772133443_1610092630_n.jpg"/>
          <p:cNvPicPr>
            <a:picLocks noChangeAspect="1" noChangeArrowheads="1"/>
          </p:cNvPicPr>
          <p:nvPr/>
        </p:nvPicPr>
        <p:blipFill>
          <a:blip r:embed="rId5" cstate="print"/>
          <a:srcRect l="20430" b="15681"/>
          <a:stretch>
            <a:fillRect/>
          </a:stretch>
        </p:blipFill>
        <p:spPr bwMode="auto">
          <a:xfrm rot="370399">
            <a:off x="5824287" y="4694645"/>
            <a:ext cx="2845115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27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00"/>
                            </p:stCondLst>
                            <p:childTnLst>
                              <p:par>
                                <p:cTn id="16" presetID="21" presetClass="entr" presetSubtype="2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8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cap="none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arrington" pitchFamily="82" charset="0"/>
              </a:rPr>
              <a:t>Téli képek</a:t>
            </a:r>
            <a:endParaRPr lang="hu-HU" b="1" cap="none" dirty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7410" name="Picture 2" descr="C:\Users\sznorii\Desktop\a négy évszak\téli táj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9970">
            <a:off x="519707" y="1762105"/>
            <a:ext cx="6735024" cy="4012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C:\Users\sznorii\Desktop\a négy évszak\12dec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3843">
            <a:off x="2614768" y="2492896"/>
            <a:ext cx="6081162" cy="3859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C:\Users\sznorii\Desktop\a négy évszak\DSC_1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124744"/>
            <a:ext cx="3697036" cy="5534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 descr="C:\Users\sznorii\Desktop\a négy évszak\68949_570805486269805_186558421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484784"/>
            <a:ext cx="7371563" cy="4929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C:\Users\sznorii\Desktop\a négy évszak\394883_598170163533337_405725994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97886">
            <a:off x="902380" y="1436955"/>
            <a:ext cx="7292769" cy="5211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5" name="Picture 7" descr="C:\Users\sznorii\Desktop\a négy évszak\734447_598170200200000_8455874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6895">
            <a:off x="1052165" y="1409776"/>
            <a:ext cx="6916898" cy="50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2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9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90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9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9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znorii\Desktop\a négy évszak\hordály.jpg"/>
          <p:cNvPicPr>
            <a:picLocks noChangeAspect="1" noChangeArrowheads="1"/>
          </p:cNvPicPr>
          <p:nvPr/>
        </p:nvPicPr>
        <p:blipFill>
          <a:blip r:embed="rId2" cstate="print"/>
          <a:srcRect t="19288" b="9838"/>
          <a:stretch>
            <a:fillRect/>
          </a:stretch>
        </p:blipFill>
        <p:spPr bwMode="auto">
          <a:xfrm>
            <a:off x="467544" y="548680"/>
            <a:ext cx="3312368" cy="3510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zövegdoboz 3"/>
          <p:cNvSpPr txBox="1"/>
          <p:nvPr/>
        </p:nvSpPr>
        <p:spPr>
          <a:xfrm>
            <a:off x="467544" y="1412776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4400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hu-HU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Köszönöm a figyelmet!</a:t>
            </a:r>
          </a:p>
          <a:p>
            <a:pPr algn="ctr"/>
            <a:endParaRPr lang="hu-HU" sz="4400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/>
            <a:endParaRPr lang="hu-H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hu-H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Látogass meg, gyere el hozzánk! </a:t>
            </a:r>
            <a:endParaRPr lang="hu-H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1520" y="609329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 smtClean="0">
                <a:solidFill>
                  <a:schemeClr val="accent1">
                    <a:lumMod val="50000"/>
                  </a:schemeClr>
                </a:solidFill>
              </a:rPr>
              <a:t>forrás: </a:t>
            </a: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http://www.facebook.com/pages/Szarvas-Tanya/516986961651658</a:t>
            </a:r>
            <a:endParaRPr lang="hu-H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Mosolygó arc 5"/>
          <p:cNvSpPr/>
          <p:nvPr/>
        </p:nvSpPr>
        <p:spPr>
          <a:xfrm rot="21041880">
            <a:off x="7343219" y="2311786"/>
            <a:ext cx="1440160" cy="1440160"/>
          </a:xfrm>
          <a:prstGeom prst="smileyFac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 advClick="0" advTm="1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2" presetClass="entr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35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6" presetClass="emph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5" grpId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1764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A saját tanyánk, a Szarvas Tanya életén keresztül szeretném bemutatni a négy évszak legfontosabb változásait.</a:t>
            </a:r>
          </a:p>
          <a:p>
            <a:pPr>
              <a:buNone/>
            </a:pP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A Szarvas Tanya </a:t>
            </a:r>
            <a:r>
              <a:rPr lang="hu-HU" i="1" dirty="0" err="1" smtClean="0">
                <a:solidFill>
                  <a:schemeClr val="accent3">
                    <a:lumMod val="50000"/>
                  </a:schemeClr>
                </a:solidFill>
              </a:rPr>
              <a:t>Jászberény-Portelek</a:t>
            </a:r>
            <a:r>
              <a:rPr lang="hu-HU" dirty="0" err="1" smtClean="0">
                <a:solidFill>
                  <a:schemeClr val="accent3">
                    <a:lumMod val="50000"/>
                  </a:schemeClr>
                </a:solidFill>
              </a:rPr>
              <a:t>en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 zárt tanyaudvarral, 5 hektár legelővel és 1,5 hektár szántófölddel rendelkezik.</a:t>
            </a:r>
          </a:p>
          <a:p>
            <a:pPr>
              <a:buNone/>
            </a:pP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A Tanya állatai: 40 birka, 30 csirke, 2 macska és 1 kutya.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sznorii\Desktop\a négy évszak\cím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l="2751" t="27626" r="9838" b="40579"/>
          <a:stretch>
            <a:fillRect/>
          </a:stretch>
        </p:blipFill>
        <p:spPr bwMode="auto">
          <a:xfrm>
            <a:off x="1043608" y="260648"/>
            <a:ext cx="7416824" cy="18040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hu-H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rgbClr val="92D050">
                      <a:alpha val="40000"/>
                    </a:srgbClr>
                  </a:glow>
                </a:effectLst>
                <a:latin typeface="Harrington" pitchFamily="82" charset="0"/>
              </a:rPr>
              <a:t>Tavasz</a:t>
            </a:r>
            <a:endParaRPr lang="hu-H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rgbClr val="92D050">
                    <a:alpha val="40000"/>
                  </a:srgbClr>
                </a:glow>
              </a:effectLst>
              <a:latin typeface="Harringto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0324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800" dirty="0" smtClean="0"/>
              <a:t>Az egyik legfontosabb évszak. Ekkor éled újjá a természet. Ez alapozza meg az elkövetkező év termékenységet.</a:t>
            </a:r>
          </a:p>
          <a:p>
            <a:pPr>
              <a:buClr>
                <a:srgbClr val="00B050"/>
              </a:buClr>
              <a:buFont typeface="Wingdings" pitchFamily="2" charset="2"/>
              <a:buChar char=""/>
            </a:pPr>
            <a:r>
              <a:rPr lang="hu-HU" sz="2800" dirty="0" smtClean="0"/>
              <a:t> Márciusban zabot ültetünk a termőföldbe. Kellő mennyiségű csapadék és napsütés szükséges ahhoz, hogy a zab megfelelően növekedjen és jó minőségű állati takarmány legyen belőle.</a:t>
            </a:r>
          </a:p>
        </p:txBody>
      </p:sp>
      <p:pic>
        <p:nvPicPr>
          <p:cNvPr id="3076" name="Picture 4" descr="C:\Users\sznorii\Desktop\a négy évszak\DSC_2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7296">
            <a:off x="4431249" y="3927941"/>
            <a:ext cx="3974006" cy="2670895"/>
          </a:xfrm>
          <a:prstGeom prst="snipRound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23928" y="1268761"/>
            <a:ext cx="5220072" cy="5589239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"/>
            </a:pPr>
            <a:r>
              <a:rPr lang="hu-HU" dirty="0" smtClean="0"/>
              <a:t> Megkezdődik a kisbárányok születése. Pár napig az anyjukkal külön tartjuk őket, majd később a nyájjal együtt járnak ki legelni, hiszen a fű növekedése is ekkor indul meg. A téli hónapok szénával való etetése után, élvezettel legelnek a birkák a friss legelőn. 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"/>
            </a:pPr>
            <a:r>
              <a:rPr lang="hu-HU" dirty="0" smtClean="0"/>
              <a:t> Birkanyírók érkeznek hozzánk, hogy a birkákat megszabadítsák a téli bundájuktól.</a:t>
            </a:r>
          </a:p>
          <a:p>
            <a:pPr>
              <a:buClr>
                <a:srgbClr val="00B050"/>
              </a:buClr>
              <a:buFont typeface="Wingdings" pitchFamily="2" charset="2"/>
              <a:buChar char=""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hu-H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rgbClr val="92D050">
                      <a:alpha val="40000"/>
                    </a:srgbClr>
                  </a:glow>
                </a:effectLst>
                <a:latin typeface="Harrington" pitchFamily="82" charset="0"/>
              </a:rPr>
              <a:t>Tavasz</a:t>
            </a:r>
            <a:endParaRPr lang="hu-H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rgbClr val="92D050">
                    <a:alpha val="40000"/>
                  </a:srgbClr>
                </a:glow>
              </a:effectLst>
              <a:latin typeface="Harrington" pitchFamily="82" charset="0"/>
            </a:endParaRPr>
          </a:p>
        </p:txBody>
      </p:sp>
      <p:pic>
        <p:nvPicPr>
          <p:cNvPr id="4098" name="Picture 2" descr="C:\Users\sznorii\Desktop\a négy évszak\tavasz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12613" t="5861" b="12132"/>
          <a:stretch>
            <a:fillRect/>
          </a:stretch>
        </p:blipFill>
        <p:spPr bwMode="auto">
          <a:xfrm rot="21366256">
            <a:off x="328800" y="1309295"/>
            <a:ext cx="3394267" cy="239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sznorii\Desktop\a négy évszak\P5130127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6122" r="4082" b="12975"/>
          <a:stretch>
            <a:fillRect/>
          </a:stretch>
        </p:blipFill>
        <p:spPr bwMode="auto">
          <a:xfrm rot="357653">
            <a:off x="439983" y="4132142"/>
            <a:ext cx="3349254" cy="241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2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750"/>
                            </p:stCondLst>
                            <p:childTnLst>
                              <p:par>
                                <p:cTn id="26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znorii\Desktop\a négy évszak\DSC_0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0682">
            <a:off x="3862026" y="2116184"/>
            <a:ext cx="2740476" cy="184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hu-H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rgbClr val="92D050">
                      <a:alpha val="40000"/>
                    </a:srgbClr>
                  </a:glow>
                </a:effectLst>
                <a:latin typeface="Harrington" pitchFamily="82" charset="0"/>
              </a:rPr>
              <a:t>Tavasz</a:t>
            </a:r>
            <a:endParaRPr lang="hu-H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rgbClr val="92D050">
                    <a:alpha val="40000"/>
                  </a:srgbClr>
                </a:glow>
              </a:effectLst>
              <a:latin typeface="Harrington" pitchFamily="8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076056" y="3933056"/>
            <a:ext cx="40679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"/>
            </a:pPr>
            <a:r>
              <a:rPr lang="hu-HU" sz="2500" b="1" dirty="0" smtClean="0"/>
              <a:t> </a:t>
            </a:r>
            <a:r>
              <a:rPr lang="hu-HU" sz="2500" b="1" dirty="0" smtClean="0">
                <a:solidFill>
                  <a:schemeClr val="accent1">
                    <a:lumMod val="50000"/>
                  </a:schemeClr>
                </a:solidFill>
              </a:rPr>
              <a:t>Különböző fajtájú madarak jelennek meg, akik a réten megbúvó tücskökre, szöcskékre és rovarokra vadásznak.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004048" y="5877272"/>
            <a:ext cx="4139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"/>
            </a:pPr>
            <a:r>
              <a:rPr lang="hu-HU" sz="2500" b="1" dirty="0" smtClean="0">
                <a:solidFill>
                  <a:schemeClr val="accent1">
                    <a:lumMod val="50000"/>
                  </a:schemeClr>
                </a:solidFill>
              </a:rPr>
              <a:t> A gólyák is visszaérkeznek a messzi déli földrészről .</a:t>
            </a:r>
          </a:p>
          <a:p>
            <a:endParaRPr lang="hu-HU" dirty="0"/>
          </a:p>
        </p:txBody>
      </p:sp>
      <p:pic>
        <p:nvPicPr>
          <p:cNvPr id="5122" name="Picture 2" descr="C:\Users\sznorii\Desktop\a négy évszak\DSC_1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6005">
            <a:off x="6008342" y="794676"/>
            <a:ext cx="3069065" cy="206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sznorii\Desktop\a négy évszak\DSC_1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0706">
            <a:off x="97456" y="2471176"/>
            <a:ext cx="3803546" cy="2556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sznorii\Desktop\a négy évszak\Por-20120602-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759449"/>
            <a:ext cx="3217540" cy="2098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zövegdoboz 14"/>
          <p:cNvSpPr txBox="1"/>
          <p:nvPr/>
        </p:nvSpPr>
        <p:spPr>
          <a:xfrm>
            <a:off x="251520" y="1052736"/>
            <a:ext cx="56166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{"/>
            </a:pPr>
            <a:r>
              <a:rPr lang="hu-HU" sz="2400" b="1" dirty="0" smtClean="0"/>
              <a:t> </a:t>
            </a:r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</a:rPr>
              <a:t>Virágba borul a természet. A réten tavaszi virágok sokasága nyílik, virágzik a repce, a gyümölcsfák, valamint a nyár- és akácfák is levélbe borulnak.</a:t>
            </a:r>
          </a:p>
          <a:p>
            <a:endParaRPr lang="hu-HU" dirty="0"/>
          </a:p>
        </p:txBody>
      </p:sp>
    </p:spTree>
  </p:cSld>
  <p:clrMapOvr>
    <a:masterClrMapping/>
  </p:clrMapOvr>
  <p:transition spd="slow" advClick="0" advTm="2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5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75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hu-H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rgbClr val="92D050">
                      <a:alpha val="40000"/>
                    </a:srgbClr>
                  </a:glow>
                </a:effectLst>
                <a:latin typeface="Harrington" pitchFamily="82" charset="0"/>
              </a:rPr>
              <a:t>Tavaszi képek</a:t>
            </a:r>
            <a:endParaRPr lang="hu-H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rgbClr val="92D050">
                    <a:alpha val="40000"/>
                  </a:srgbClr>
                </a:glow>
              </a:effectLst>
              <a:latin typeface="Harrington" pitchFamily="82" charset="0"/>
            </a:endParaRPr>
          </a:p>
        </p:txBody>
      </p:sp>
      <p:pic>
        <p:nvPicPr>
          <p:cNvPr id="10242" name="Picture 2" descr="C:\Users\sznorii\Desktop\a négy évszak\DSC_2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5472609" cy="357212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9" name="Picture 9" descr="C:\Users\sznorii\Desktop\a négy évszak\DSC_2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4169">
            <a:off x="2080770" y="1829491"/>
            <a:ext cx="6757524" cy="4541673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50" name="Picture 10" descr="C:\Users\sznorii\Desktop\a négy évszak\0506_ 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6970">
            <a:off x="681717" y="1900598"/>
            <a:ext cx="6880968" cy="462463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51" name="Picture 11" descr="C:\Users\sznorii\Desktop\a négy évszak\0512_ 001.jpg"/>
          <p:cNvPicPr>
            <a:picLocks noChangeAspect="1" noChangeArrowheads="1"/>
          </p:cNvPicPr>
          <p:nvPr/>
        </p:nvPicPr>
        <p:blipFill>
          <a:blip r:embed="rId6" cstate="print"/>
          <a:srcRect r="27340" b="28571"/>
          <a:stretch>
            <a:fillRect/>
          </a:stretch>
        </p:blipFill>
        <p:spPr bwMode="auto">
          <a:xfrm rot="431004">
            <a:off x="2614940" y="1282270"/>
            <a:ext cx="6264697" cy="4621497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52" name="Picture 12" descr="C:\Users\sznorii\Desktop\a négy évszak\0517_ 1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41394">
            <a:off x="1080021" y="1543702"/>
            <a:ext cx="7566016" cy="5085054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53" name="Picture 13" descr="C:\Users\sznorii\Desktop\a négy évszak\0428 1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410432"/>
            <a:ext cx="7488832" cy="5033179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5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5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5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5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cap="none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arrington" pitchFamily="82" charset="0"/>
              </a:rPr>
              <a:t>Nyár</a:t>
            </a:r>
            <a:endParaRPr lang="hu-HU" b="1" cap="none" dirty="0">
              <a:ln w="17780" cmpd="sng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83360" y="1484784"/>
            <a:ext cx="5760640" cy="2520280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SzPct val="100000"/>
              <a:buNone/>
            </a:pP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Megkezdődik a réten a fű kaszálása, majd</a:t>
            </a:r>
          </a:p>
          <a:p>
            <a:pPr>
              <a:buClr>
                <a:srgbClr val="00B050"/>
              </a:buClr>
              <a:buSzPct val="100000"/>
              <a:buNone/>
            </a:pP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bálázása, hogy télre szénaként </a:t>
            </a:r>
            <a:r>
              <a:rPr lang="hu-HU" sz="2400" b="1" dirty="0" err="1" smtClean="0">
                <a:solidFill>
                  <a:schemeClr val="accent1">
                    <a:lumMod val="75000"/>
                  </a:schemeClr>
                </a:solidFill>
              </a:rPr>
              <a:t>kerülhes-</a:t>
            </a:r>
            <a:endParaRPr lang="hu-H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None/>
            </a:pPr>
            <a:r>
              <a:rPr lang="hu-HU" sz="2400" b="1" dirty="0" err="1" smtClean="0">
                <a:solidFill>
                  <a:schemeClr val="accent1">
                    <a:lumMod val="75000"/>
                  </a:schemeClr>
                </a:solidFill>
              </a:rPr>
              <a:t>sen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 a birkák elé. A bálákat felpakoljuk a</a:t>
            </a:r>
          </a:p>
          <a:p>
            <a:pPr>
              <a:buClr>
                <a:srgbClr val="00B050"/>
              </a:buClr>
              <a:buSzPct val="100000"/>
              <a:buNone/>
            </a:pP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birka-hodály padlására, hogy ne érje őket</a:t>
            </a:r>
          </a:p>
          <a:p>
            <a:pPr>
              <a:buClr>
                <a:srgbClr val="00B050"/>
              </a:buClr>
              <a:buSzPct val="100000"/>
              <a:buNone/>
            </a:pP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az eső és szárazak maradjanak.</a:t>
            </a:r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sznorii\Desktop\a négy évszak\DSC_1478.JPG"/>
          <p:cNvPicPr>
            <a:picLocks noChangeAspect="1" noChangeArrowheads="1"/>
          </p:cNvPicPr>
          <p:nvPr/>
        </p:nvPicPr>
        <p:blipFill>
          <a:blip r:embed="rId2" cstate="print"/>
          <a:srcRect t="9793" r="14382"/>
          <a:stretch>
            <a:fillRect/>
          </a:stretch>
        </p:blipFill>
        <p:spPr bwMode="auto">
          <a:xfrm rot="21329023">
            <a:off x="232105" y="1388656"/>
            <a:ext cx="3132718" cy="2218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sznorii\Desktop\a négy évszak\DSC_2040.JPG"/>
          <p:cNvPicPr>
            <a:picLocks noChangeAspect="1" noChangeArrowheads="1"/>
          </p:cNvPicPr>
          <p:nvPr/>
        </p:nvPicPr>
        <p:blipFill>
          <a:blip r:embed="rId3" cstate="print"/>
          <a:srcRect r="12470" b="17148"/>
          <a:stretch>
            <a:fillRect/>
          </a:stretch>
        </p:blipFill>
        <p:spPr bwMode="auto">
          <a:xfrm>
            <a:off x="395536" y="3933056"/>
            <a:ext cx="4176464" cy="265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sznorii\Desktop\a négy évszak\P7230012.JPG"/>
          <p:cNvPicPr>
            <a:picLocks noChangeAspect="1" noChangeArrowheads="1"/>
          </p:cNvPicPr>
          <p:nvPr/>
        </p:nvPicPr>
        <p:blipFill>
          <a:blip r:embed="rId4" cstate="print"/>
          <a:srcRect r="27237" b="19792"/>
          <a:stretch>
            <a:fillRect/>
          </a:stretch>
        </p:blipFill>
        <p:spPr bwMode="auto">
          <a:xfrm rot="747530">
            <a:off x="5456628" y="4031939"/>
            <a:ext cx="3054096" cy="252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2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5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5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5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6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6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znorii\Desktop\a négy évszak\P7230003.JPG"/>
          <p:cNvPicPr>
            <a:picLocks noChangeAspect="1" noChangeArrowheads="1"/>
          </p:cNvPicPr>
          <p:nvPr/>
        </p:nvPicPr>
        <p:blipFill>
          <a:blip r:embed="rId2" cstate="print"/>
          <a:srcRect b="17280"/>
          <a:stretch>
            <a:fillRect/>
          </a:stretch>
        </p:blipFill>
        <p:spPr bwMode="auto">
          <a:xfrm rot="256043">
            <a:off x="5867484" y="3256993"/>
            <a:ext cx="3199773" cy="2181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cap="none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arrington" pitchFamily="82" charset="0"/>
              </a:rPr>
              <a:t>Nyár</a:t>
            </a:r>
            <a:endParaRPr lang="hu-HU" b="1" cap="none" dirty="0">
              <a:ln w="17780" cmpd="sng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1412776"/>
            <a:ext cx="4788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A tavasszal elvetett zabot júliusban aratjuk egy kombájn segítségével, és a friss zabszemek azonnal a tároló helyükre kerülnek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3" descr="C:\Users\sznorii\Desktop\a négy évszak\P7020012.JPG"/>
          <p:cNvPicPr>
            <a:picLocks noChangeAspect="1" noChangeArrowheads="1"/>
          </p:cNvPicPr>
          <p:nvPr/>
        </p:nvPicPr>
        <p:blipFill>
          <a:blip r:embed="rId3" cstate="print"/>
          <a:srcRect b="16822"/>
          <a:stretch>
            <a:fillRect/>
          </a:stretch>
        </p:blipFill>
        <p:spPr bwMode="auto">
          <a:xfrm>
            <a:off x="4932039" y="1124744"/>
            <a:ext cx="322435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sznorii\Desktop\a négy évszak\P7230021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r="10988" b="14004"/>
          <a:stretch>
            <a:fillRect/>
          </a:stretch>
        </p:blipFill>
        <p:spPr bwMode="auto">
          <a:xfrm rot="21094005">
            <a:off x="3186183" y="4517468"/>
            <a:ext cx="3129991" cy="226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sznorii\Desktop\a négy évszak\DSC_58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968"/>
            <a:ext cx="3373706" cy="225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2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5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65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znorii\Desktop\a négy évszak\P7070022.JPG"/>
          <p:cNvPicPr>
            <a:picLocks noChangeAspect="1" noChangeArrowheads="1"/>
          </p:cNvPicPr>
          <p:nvPr/>
        </p:nvPicPr>
        <p:blipFill>
          <a:blip r:embed="rId2" cstate="print"/>
          <a:srcRect b="15707"/>
          <a:stretch>
            <a:fillRect/>
          </a:stretch>
        </p:blipFill>
        <p:spPr bwMode="auto">
          <a:xfrm rot="21197821">
            <a:off x="272140" y="2555547"/>
            <a:ext cx="2408534" cy="172819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2627784" y="3284984"/>
            <a:ext cx="632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"/>
            </a:pP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Az előnevelt kiscsirkék is ilyenkor érkeznek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4509120"/>
            <a:ext cx="385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{"/>
            </a:pPr>
            <a:r>
              <a:rPr lang="hu-HU" sz="2400" b="1" dirty="0" smtClean="0"/>
              <a:t> 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Az időjárás eléggé szeszélyes nyáron, de a hirtelen jött záporok utáni szivárványok mindenért kárpótolnak.</a:t>
            </a:r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cap="none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arrington" pitchFamily="82" charset="0"/>
              </a:rPr>
              <a:t>Nyár</a:t>
            </a:r>
            <a:endParaRPr lang="hu-HU" b="1" cap="none" dirty="0">
              <a:ln w="17780" cmpd="sng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195" name="Picture 3" descr="C:\Users\sznorii\Desktop\a négy évszak\DSC_1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008">
            <a:off x="6084168" y="1268760"/>
            <a:ext cx="2808312" cy="1887442"/>
          </a:xfrm>
          <a:prstGeom prst="snip2Same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0" y="1052736"/>
            <a:ext cx="63001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{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A nyár nagyon meleg és száraz évszak, ezért az állatok csak kora reggel és késő este tartózkodnak a  szabadban, napközben hűsölnek.</a:t>
            </a:r>
          </a:p>
          <a:p>
            <a:endParaRPr lang="hu-HU" dirty="0"/>
          </a:p>
        </p:txBody>
      </p:sp>
      <p:pic>
        <p:nvPicPr>
          <p:cNvPr id="8196" name="Picture 4" descr="C:\Users\sznorii\Desktop\a négy évszak\P6120066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r="11169" b="19923"/>
          <a:stretch>
            <a:fillRect/>
          </a:stretch>
        </p:blipFill>
        <p:spPr bwMode="auto">
          <a:xfrm rot="189565">
            <a:off x="3553318" y="4241995"/>
            <a:ext cx="3435842" cy="2324246"/>
          </a:xfrm>
          <a:prstGeom prst="rect">
            <a:avLst/>
          </a:prstGeom>
          <a:noFill/>
        </p:spPr>
      </p:pic>
      <p:pic>
        <p:nvPicPr>
          <p:cNvPr id="8197" name="Picture 5" descr="C:\Users\sznorii\Desktop\a négy évszak\DSC_1847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7236296" y="3789040"/>
            <a:ext cx="1741694" cy="30689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15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324</TotalTime>
  <Words>611</Words>
  <Application>Microsoft Office PowerPoint</Application>
  <PresentationFormat>Diavetítés a képernyőre (4:3 oldalarány)</PresentationFormat>
  <Paragraphs>55</Paragraphs>
  <Slides>18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Túra</vt:lpstr>
      <vt:lpstr>1. dia</vt:lpstr>
      <vt:lpstr>2. dia</vt:lpstr>
      <vt:lpstr>Tavasz</vt:lpstr>
      <vt:lpstr>Tavasz</vt:lpstr>
      <vt:lpstr>Tavasz</vt:lpstr>
      <vt:lpstr>Tavaszi képek</vt:lpstr>
      <vt:lpstr>Nyár</vt:lpstr>
      <vt:lpstr>Nyár</vt:lpstr>
      <vt:lpstr>Nyár</vt:lpstr>
      <vt:lpstr>Nyári képek</vt:lpstr>
      <vt:lpstr>Ősz</vt:lpstr>
      <vt:lpstr>Ősz</vt:lpstr>
      <vt:lpstr>Ősz</vt:lpstr>
      <vt:lpstr>Őszi képek</vt:lpstr>
      <vt:lpstr>Tél</vt:lpstr>
      <vt:lpstr>Tél</vt:lpstr>
      <vt:lpstr>Téli képek</vt:lpstr>
      <vt:lpstr>18.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négy évszak</dc:title>
  <dc:creator>sznorii</dc:creator>
  <cp:lastModifiedBy>sznorii</cp:lastModifiedBy>
  <cp:revision>185</cp:revision>
  <dcterms:created xsi:type="dcterms:W3CDTF">2013-02-03T10:14:58Z</dcterms:created>
  <dcterms:modified xsi:type="dcterms:W3CDTF">2013-02-03T21:08:21Z</dcterms:modified>
</cp:coreProperties>
</file>