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61" r:id="rId5"/>
    <p:sldId id="267" r:id="rId6"/>
    <p:sldId id="269" r:id="rId7"/>
    <p:sldId id="262" r:id="rId8"/>
    <p:sldId id="263" r:id="rId9"/>
    <p:sldId id="264" r:id="rId10"/>
    <p:sldId id="265" r:id="rId11"/>
    <p:sldId id="270" r:id="rId12"/>
    <p:sldId id="268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Alapértelmezett szakasz" id="{368FDEE8-C8AA-44A2-9814-6884E37C0594}">
          <p14:sldIdLst>
            <p14:sldId id="256"/>
            <p14:sldId id="257"/>
            <p14:sldId id="271"/>
            <p14:sldId id="261"/>
            <p14:sldId id="267"/>
            <p14:sldId id="269"/>
            <p14:sldId id="262"/>
            <p14:sldId id="263"/>
            <p14:sldId id="264"/>
            <p14:sldId id="265"/>
            <p14:sldId id="270"/>
            <p14:sldId id="268"/>
          </p14:sldIdLst>
        </p14:section>
        <p14:section name="Névtelen szakasz" id="{5E11C3DF-4C4D-4620-9BAF-BF4F86401F0E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CCFF99"/>
    <a:srgbClr val="AC1460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Közepesen sötét stílus 4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éma alapján készült stílus 2 – 1. jelölőszín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éma alapján készült stílus 2 – 2. jelölőszín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Közepesen sötét stílus 3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Közepesen sötét stílus 3 – 4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Közepesen sötét stílus 4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Sötét stílus 1 – 6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Sötét stílus 2 – 5./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ötét stílus 2 – 1./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Sötét stílu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éma alapján készült stílus 1 – 2. jelölőszín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éma alapján készült stílus 1 – 4. jelölőszín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Világos stílus 1 – 5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Világos stílus 2 – 4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Világos stílus 2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Közepesen sötét stílus 3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712" autoAdjust="0"/>
    <p:restoredTop sz="94660"/>
  </p:normalViewPr>
  <p:slideViewPr>
    <p:cSldViewPr>
      <p:cViewPr varScale="1">
        <p:scale>
          <a:sx n="105" d="100"/>
          <a:sy n="105" d="100"/>
        </p:scale>
        <p:origin x="-10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Cím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5" name="Alcím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1" name="Dátum hely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2ACDCE8-A515-4CFC-967B-F598B83A14E0}" type="datetimeFigureOut">
              <a:rPr lang="hu-HU" smtClean="0"/>
              <a:pPr/>
              <a:t>2013.01.31.</a:t>
            </a:fld>
            <a:endParaRPr lang="hu-HU" dirty="0"/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u-HU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C12F9B3-7858-4C0F-A532-3AD8A3CAA1A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CDCE8-A515-4CFC-967B-F598B83A14E0}" type="datetimeFigureOut">
              <a:rPr lang="hu-HU" smtClean="0"/>
              <a:pPr/>
              <a:t>2013.01.31.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12F9B3-7858-4C0F-A532-3AD8A3CAA1A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2ACDCE8-A515-4CFC-967B-F598B83A14E0}" type="datetimeFigureOut">
              <a:rPr lang="hu-HU" smtClean="0"/>
              <a:pPr/>
              <a:t>2013.01.31.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C12F9B3-7858-4C0F-A532-3AD8A3CAA1A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CDCE8-A515-4CFC-967B-F598B83A14E0}" type="datetimeFigureOut">
              <a:rPr lang="hu-HU" smtClean="0"/>
              <a:pPr/>
              <a:t>2013.01.31.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12F9B3-7858-4C0F-A532-3AD8A3CAA1A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2ACDCE8-A515-4CFC-967B-F598B83A14E0}" type="datetimeFigureOut">
              <a:rPr lang="hu-HU" smtClean="0"/>
              <a:pPr/>
              <a:t>2013.01.31.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C12F9B3-7858-4C0F-A532-3AD8A3CAA1A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CDCE8-A515-4CFC-967B-F598B83A14E0}" type="datetimeFigureOut">
              <a:rPr lang="hu-HU" smtClean="0"/>
              <a:pPr/>
              <a:t>2013.01.31.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12F9B3-7858-4C0F-A532-3AD8A3CAA1A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CDCE8-A515-4CFC-967B-F598B83A14E0}" type="datetimeFigureOut">
              <a:rPr lang="hu-HU" smtClean="0"/>
              <a:pPr/>
              <a:t>2013.01.31.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12F9B3-7858-4C0F-A532-3AD8A3CAA1A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CDCE8-A515-4CFC-967B-F598B83A14E0}" type="datetimeFigureOut">
              <a:rPr lang="hu-HU" smtClean="0"/>
              <a:pPr/>
              <a:t>2013.01.31.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12F9B3-7858-4C0F-A532-3AD8A3CAA1A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2ACDCE8-A515-4CFC-967B-F598B83A14E0}" type="datetimeFigureOut">
              <a:rPr lang="hu-HU" smtClean="0"/>
              <a:pPr/>
              <a:t>2013.01.31.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12F9B3-7858-4C0F-A532-3AD8A3CAA1A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CDCE8-A515-4CFC-967B-F598B83A14E0}" type="datetimeFigureOut">
              <a:rPr lang="hu-HU" smtClean="0"/>
              <a:pPr/>
              <a:t>2013.01.31.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12F9B3-7858-4C0F-A532-3AD8A3CAA1A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églalap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CDCE8-A515-4CFC-967B-F598B83A14E0}" type="datetimeFigureOut">
              <a:rPr lang="hu-HU" smtClean="0"/>
              <a:pPr/>
              <a:t>2013.01.31.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12F9B3-7858-4C0F-A532-3AD8A3CAA1A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0" name="Kép hely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dirty="0" smtClean="0"/>
              <a:t>Kép beszúrásához kattintson az ikonra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Cím hely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1" name="Szöveg hely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7" name="Dátum hely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2ACDCE8-A515-4CFC-967B-F598B83A14E0}" type="datetimeFigureOut">
              <a:rPr lang="hu-HU" smtClean="0"/>
              <a:pPr/>
              <a:t>2013.01.31.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u-HU" dirty="0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C12F9B3-7858-4C0F-A532-3AD8A3CAA1A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23928" y="188640"/>
            <a:ext cx="3612236" cy="836664"/>
          </a:xfrm>
        </p:spPr>
        <p:txBody>
          <a:bodyPr/>
          <a:lstStyle/>
          <a:p>
            <a:r>
              <a:rPr lang="hu-H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CENA" pitchFamily="2" charset="0"/>
              </a:rPr>
              <a:t>A NÉGY ÉVSZAK</a:t>
            </a:r>
            <a:endParaRPr lang="hu-H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771800" y="3573016"/>
            <a:ext cx="6231410" cy="1512168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hu-H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Kiss Anett 6.a</a:t>
            </a:r>
            <a:br>
              <a:rPr lang="hu-H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</a:br>
            <a:r>
              <a:rPr lang="hu-H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Felkészítő tanár: Salamon Róza </a:t>
            </a:r>
            <a:br>
              <a:rPr lang="hu-H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</a:br>
            <a:r>
              <a:rPr lang="hu-H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Dr. Török Béla Általános Iskola  </a:t>
            </a:r>
            <a:br>
              <a:rPr lang="hu-H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</a:br>
            <a:r>
              <a:rPr lang="hu-H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1142 Budapest,Rákospatak utca. 101.</a:t>
            </a:r>
            <a:endParaRPr lang="hu-H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812001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6816" y="292401"/>
            <a:ext cx="7239000" cy="11430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hu-HU" sz="6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Tél</a:t>
            </a:r>
            <a:endParaRPr lang="hu-HU" sz="6000" dirty="0"/>
          </a:p>
        </p:txBody>
      </p:sp>
      <p:sp>
        <p:nvSpPr>
          <p:cNvPr id="4" name="Szövegdoboz 3"/>
          <p:cNvSpPr txBox="1"/>
          <p:nvPr/>
        </p:nvSpPr>
        <p:spPr>
          <a:xfrm rot="286335">
            <a:off x="2076641" y="38068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gyerekek kedvenc téli sportja a szánkózás.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 rot="21231045">
            <a:off x="1067171" y="6125222"/>
            <a:ext cx="2940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December 6. </a:t>
            </a:r>
            <a:r>
              <a:rPr lang="hu-HU" dirty="0" smtClean="0"/>
              <a:t>-</a:t>
            </a:r>
            <a:r>
              <a:rPr lang="hu-HU" dirty="0" smtClean="0"/>
              <a:t> </a:t>
            </a:r>
            <a:r>
              <a:rPr lang="hu-HU" dirty="0" smtClean="0"/>
              <a:t>Mikulás napja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716016" y="5788020"/>
            <a:ext cx="3236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szerelmesek Valentin napján meglepetéseket készítenek az édes </a:t>
            </a:r>
            <a:r>
              <a:rPr lang="hu-HU" dirty="0" smtClean="0"/>
              <a:t>párjuknak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 rot="812709">
            <a:off x="4994829" y="313123"/>
            <a:ext cx="309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December </a:t>
            </a:r>
            <a:r>
              <a:rPr lang="hu-HU" dirty="0" smtClean="0"/>
              <a:t>24. </a:t>
            </a:r>
            <a:r>
              <a:rPr lang="hu-HU" dirty="0" err="1" smtClean="0"/>
              <a:t>-</a:t>
            </a:r>
            <a:r>
              <a:rPr lang="hu-HU" dirty="0" err="1" smtClean="0"/>
              <a:t>Jézus</a:t>
            </a:r>
            <a:r>
              <a:rPr lang="hu-HU" dirty="0" smtClean="0"/>
              <a:t> születése </a:t>
            </a:r>
            <a:r>
              <a:rPr lang="hu-HU" dirty="0" smtClean="0"/>
              <a:t>(szenteste)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259" y="1124743"/>
            <a:ext cx="2885367" cy="18877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190" y="3569395"/>
            <a:ext cx="3229504" cy="21158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9683" y="703852"/>
            <a:ext cx="2531764" cy="2538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523990"/>
            <a:ext cx="2690686" cy="20230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960823648"/>
      </p:ext>
    </p:extLst>
  </p:cSld>
  <p:clrMapOvr>
    <a:masterClrMapping/>
  </p:clrMapOvr>
  <p:transition spd="slow" advClick="0" advTm="10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-547850"/>
            <a:ext cx="648072" cy="5478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3724" y="-387424"/>
            <a:ext cx="460206" cy="38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3791" y="-387424"/>
            <a:ext cx="461899" cy="38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-274639"/>
            <a:ext cx="324036" cy="27392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-505769"/>
            <a:ext cx="554027" cy="46834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-505770"/>
            <a:ext cx="601049" cy="50809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-274639"/>
            <a:ext cx="374660" cy="31672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1" y="-548566"/>
            <a:ext cx="648073" cy="54785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6700" y="-548566"/>
            <a:ext cx="648072" cy="54785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4772" y="-451166"/>
            <a:ext cx="489436" cy="41374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6036" y="-525646"/>
            <a:ext cx="648072" cy="54785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-548566"/>
            <a:ext cx="536457" cy="453496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-584676"/>
            <a:ext cx="530966" cy="448854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9487" y="-638741"/>
            <a:ext cx="594921" cy="502919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2345" y="-505769"/>
            <a:ext cx="540060" cy="456542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776179" y="2708920"/>
            <a:ext cx="51845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Köszönöm a figyelmüket!</a:t>
            </a:r>
            <a:endParaRPr lang="hu-H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557729"/>
      </p:ext>
    </p:extLst>
  </p:cSld>
  <p:clrMapOvr>
    <a:masterClrMapping/>
  </p:clrMapOvr>
  <p:transition spd="slow" advClick="0" advTm="1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200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-2.01665E-6 C -0.00191 0.00555 -0.00452 0.01041 -0.00625 0.01619 C -0.00903 0.0259 -0.00643 0.02845 -0.01094 0.03909 C -0.01511 0.04811 -0.01754 0.05713 -0.0217 0.06614 C -0.02257 0.0828 -0.02466 0.10662 -0.0217 0.12327 C -0.02084 0.12882 -0.01754 0.13229 -0.01545 0.13691 C -0.01372 0.14084 -0.01407 0.14663 -0.01233 0.15056 C -0.00764 0.16166 -0.01007 0.15449 -0.00625 0.17137 C -0.00521 0.176 -0.00313 0.18502 -0.00313 0.18525 C -0.00417 0.2167 -0.00226 0.23428 -0.01233 0.2581 C -0.01736 0.287 -0.01962 0.31568 -0.02309 0.34482 C -0.02222 0.36355 -0.02257 0.37812 -0.01858 0.39524 C -0.01702 0.40935 -0.01615 0.42415 -0.01094 0.4364 C -0.00677 0.47271 -0.0125 0.42692 -0.00625 0.46392 C -0.00521 0.46994 -0.00313 0.48219 -0.00313 0.48243 C -0.00347 0.50162 0.00225 0.57586 -0.01858 0.59621 C -0.02413 0.61286 -0.02847 0.6309 -0.03091 0.64894 C -0.03056 0.66374 -0.03681 0.72364 -0.02014 0.74029 C -0.01597 0.75231 -0.01077 0.76573 -0.00782 0.77937 C -0.00591 0.80111 -0.00469 0.82447 2.77778E-6 0.84552 C -0.00052 0.86702 -0.0007 0.88807 -0.00157 0.90958 C -0.00243 0.93132 -0.01407 0.94935 -0.01858 0.96901 C -0.01771 1.01503 -0.02622 1.04672 -0.00625 1.07632 C -0.00573 1.07956 -0.00556 1.08233 -0.00469 1.08534 C -0.004 1.08788 -0.00157 1.0895 -0.00157 1.09228 C -0.00104 1.11055 -0.00313 1.14732 -0.00313 1.14778 L -0.01094 1.13367 " pathEditMode="relative" rAng="0" ptsTypes="fffffffffffffffffffffffff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573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200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11111E-6 -1.00833E-6 C -0.00191 0.00532 -0.00451 0.01018 -0.00625 0.0155 C -0.00903 0.02452 -0.00642 0.02729 -0.01094 0.03747 C -0.01511 0.04649 -0.01754 0.05527 -0.0217 0.06383 C -0.02257 0.08002 -0.02465 0.10291 -0.0217 0.11887 C -0.02083 0.12419 -0.01754 0.12766 -0.01545 0.13229 C -0.01372 0.13599 -0.01406 0.14154 -0.01233 0.14547 C -0.00764 0.15611 -0.01007 0.14917 -0.00625 0.16536 C -0.00521 0.16975 -0.00313 0.17854 -0.00313 0.17877 C -0.00417 0.20907 -0.00226 0.22595 -0.01233 0.24884 C -0.01736 0.27683 -0.01962 0.30458 -0.02309 0.33279 C -0.02222 0.3506 -0.02257 0.36494 -0.01858 0.38136 C -0.01701 0.39501 -0.01615 0.40911 -0.01094 0.42114 C -0.00677 0.45606 -0.0125 0.41212 -0.00625 0.4475 C -0.00521 0.45352 -0.00313 0.46508 -0.00313 0.46531 C -0.00347 0.48404 0.00226 0.55551 -0.01858 0.57539 C -0.02413 0.59135 -0.02847 0.6087 -0.0309 0.62604 C -0.03056 0.64015 -0.03681 0.6982 -0.02014 0.71415 C -0.01597 0.72595 -0.01076 0.73867 -0.00781 0.75162 C -0.0059 0.7729 -0.00469 0.79556 1.11111E-6 0.81568 C -0.00052 0.83626 -0.0007 0.85662 -0.00156 0.87743 C -0.00243 0.89824 -0.01406 0.91559 -0.01858 0.93478 C -0.01771 0.97919 -0.02622 1.00971 -0.00625 1.03839 C -0.00573 1.0414 -0.00556 1.04417 -0.00469 1.04695 C -0.00399 1.04949 -0.00156 1.05111 -0.00156 1.05366 C -0.00104 1.07146 -0.00313 1.10685 -0.00313 1.10708 L -0.01094 1.09343 " pathEditMode="relative" rAng="0" ptsTypes="fffffffffffffffffffffffffAA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553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4.44444E-6 -3.284E-6 C -0.00191 0.00555 -0.00452 0.01018 -0.00625 0.01596 C -0.00903 0.02521 -0.00643 0.02799 -0.01094 0.03839 C -0.01511 0.04741 -0.01754 0.0569 -0.02171 0.06545 C -0.02257 0.08187 -0.02466 0.10569 -0.02171 0.12188 C -0.02084 0.12743 -0.01754 0.13113 -0.01546 0.13553 C -0.01372 0.13946 -0.01407 0.14501 -0.01233 0.1494 C -0.00764 0.16027 -0.01007 0.1531 -0.00625 0.16975 C -0.00521 0.17415 -0.00313 0.18317 -0.00313 0.1834 C -0.00417 0.21462 -0.00226 0.23196 -0.01233 0.25555 C -0.01737 0.284 -0.01962 0.31268 -0.02309 0.34159 C -0.02223 0.36009 -0.02257 0.37443 -0.01858 0.39131 C -0.01702 0.40565 -0.01615 0.41998 -0.01094 0.43224 C -0.00678 0.46832 -0.0125 0.42299 -0.00625 0.45953 C -0.00521 0.46554 -0.00313 0.47757 -0.00313 0.4778 C -0.00348 0.497 0.00225 0.57031 -0.01858 0.59066 C -0.02414 0.60708 -0.02848 0.62489 -0.03091 0.64293 C -0.03056 0.6575 -0.03681 0.71693 -0.02014 0.73312 C -0.01598 0.74538 -0.01077 0.75856 -0.00782 0.77174 C -0.00591 0.79371 -0.00469 0.81684 4.44444E-6 0.83742 C -0.00053 0.8587 -0.0007 0.87951 -0.00157 0.90102 C -0.00243 0.9223 -0.01407 0.94034 -0.01858 0.95999 C -0.01771 1.00532 -0.02622 1.03654 -0.00625 1.06615 C -0.00573 1.06915 -0.00556 1.07216 -0.00469 1.07493 C -0.004 1.07748 -0.00157 1.0791 -0.00157 1.08187 C -0.00105 1.10014 -0.00313 1.13622 -0.00313 1.13691 L -0.01094 1.12281 " pathEditMode="relative" rAng="0" ptsTypes="fffffffffffffffffffffffff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568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200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66667E-6 -3.284E-6 C -0.00191 0.00555 -0.00452 0.01064 -0.00625 0.01619 C -0.00903 0.02591 -0.00643 0.02868 -0.01094 0.03932 C -0.01511 0.04857 -0.01754 0.05782 -0.0217 0.06684 C -0.02257 0.08372 -0.02465 0.10754 -0.0217 0.12419 C -0.02083 0.12998 -0.01754 0.13368 -0.01545 0.1383 C -0.01372 0.14223 -0.01406 0.14801 -0.01233 0.15218 C -0.00764 0.16328 -0.01007 0.15611 -0.00625 0.17299 C -0.00521 0.17762 -0.00313 0.18687 -0.00313 0.1871 C -0.00417 0.21878 -0.00226 0.23659 -0.01233 0.26041 C -0.01736 0.28955 -0.01962 0.31869 -0.02309 0.34806 C -0.02222 0.36679 -0.02257 0.38159 -0.01858 0.39894 C -0.01702 0.41328 -0.01615 0.42808 -0.01094 0.44057 C -0.00677 0.47734 -0.0125 0.43109 -0.00625 0.46809 C -0.00521 0.47433 -0.00313 0.48659 -0.00313 0.48682 C -0.00347 0.50648 0.00226 0.58118 -0.01858 0.60199 C -0.02413 0.61864 -0.02847 0.63668 -0.0309 0.65495 C -0.03056 0.66975 -0.03681 0.73058 -0.02014 0.74723 C -0.01597 0.75925 -0.01077 0.7729 -0.00781 0.78654 C -0.0059 0.80851 -0.00469 0.83233 1.66667E-6 0.85338 C -0.00052 0.87489 -0.0007 0.89616 -0.00156 0.9179 C -0.00243 0.93964 -0.01406 0.95791 -0.01858 0.97803 C -0.01771 1.02429 -0.02622 1.05643 -0.00625 1.08627 C -0.00573 1.0895 -0.00556 1.09251 -0.00469 1.09529 C -0.00399 1.09806 -0.00156 1.09945 -0.00156 1.10245 C -0.00104 1.12096 -0.00313 1.15796 -0.00313 1.15819 L -0.01094 1.14408 " pathEditMode="relative" rAng="0" ptsTypes="fffffffffffffffffffffffffAA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5788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2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2.51619E-6 C -0.00191 0.00532 -0.00452 0.01017 -0.00625 0.01572 C -0.00903 0.02474 -0.00643 0.02752 -0.01094 0.03769 C -0.01511 0.04671 -0.01754 0.05573 -0.02171 0.06429 C -0.02257 0.08048 -0.02466 0.10361 -0.02171 0.11956 C -0.02084 0.12511 -0.01754 0.12858 -0.01546 0.13321 C -0.01372 0.13691 -0.01407 0.14246 -0.01233 0.14639 C -0.00764 0.15726 -0.01007 0.15009 -0.00625 0.16651 C -0.00521 0.1709 -0.00313 0.17969 -0.00313 0.17992 C -0.00417 0.21045 -0.00226 0.22756 -0.01233 0.25069 C -0.01737 0.27867 -0.01962 0.30666 -0.02309 0.33487 C -0.02223 0.35291 -0.02257 0.36725 -0.01858 0.3839 C -0.01702 0.39755 -0.01615 0.41188 -0.01094 0.42391 C -0.00677 0.45929 -0.0125 0.41489 -0.00625 0.45051 C -0.00521 0.45652 -0.00313 0.46831 -0.00313 0.46855 C -0.00348 0.48728 0.00225 0.5592 -0.01858 0.57909 C -0.02414 0.59528 -0.02848 0.61262 -0.03091 0.6302 C -0.03056 0.64454 -0.03681 0.70282 -0.02014 0.71901 C -0.01598 0.7308 -0.01077 0.74375 -0.00782 0.7567 C -0.00591 0.77798 -0.00469 0.80088 4.16667E-6 0.821 C -0.00052 0.84181 -0.0007 0.86239 -0.00157 0.88321 C -0.00243 0.90425 -0.01407 0.92183 -0.01858 0.94102 C -0.01771 0.98566 -0.02622 1.01642 -0.00625 1.04533 C -0.00573 1.04833 -0.00556 1.05134 -0.00469 1.05411 C -0.004 1.05643 -0.00157 1.05805 -0.00157 1.06082 C -0.00105 1.07863 -0.00313 1.11424 -0.00313 1.11447 L -0.01094 1.10083 " pathEditMode="relative" rAng="0" ptsTypes="fffffffffffffffffffffffffAA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5571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200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7 -7.49306E-7 C -0.00191 0.00555 -0.00451 0.01041 -0.00625 0.01596 C -0.00903 0.02544 -0.00642 0.02822 -0.01094 0.03862 C -0.0151 0.04764 -0.01753 0.05689 -0.0217 0.06568 C -0.02257 0.0821 -0.02465 0.10569 -0.0217 0.12211 C -0.02083 0.12766 -0.01753 0.13136 -0.01545 0.13599 C -0.01371 0.13969 -0.01406 0.14524 -0.01233 0.1494 C -0.00764 0.1605 -0.01007 0.15333 -0.00625 0.16998 C -0.00521 0.17438 -0.00312 0.1834 -0.00312 0.18363 C -0.00417 0.21485 -0.00226 0.23219 -0.01233 0.25578 C -0.01736 0.28446 -0.01962 0.31314 -0.02309 0.34205 C -0.02222 0.36032 -0.02257 0.37489 -0.01858 0.39177 C -0.01701 0.40587 -0.01615 0.42044 -0.01094 0.4327 C -0.00677 0.46878 -0.0125 0.42345 -0.00625 0.45976 C -0.00521 0.466 -0.00312 0.47803 -0.00312 0.47826 C -0.00347 0.49746 0.00226 0.57077 -0.01858 0.59112 C -0.02413 0.60754 -0.02847 0.62535 -0.0309 0.64339 C -0.03056 0.65796 -0.03681 0.71739 -0.02014 0.73381 C -0.01597 0.74584 -0.01076 0.75925 -0.00781 0.77243 C -0.0059 0.79417 -0.00469 0.81753 -2.77778E-7 0.83811 C -0.00052 0.85939 -0.00069 0.88044 -0.00156 0.90148 C -0.00243 0.92299 -0.01406 0.94103 -0.01858 0.96069 C -0.01771 1.00601 -0.02621 1.03747 -0.00625 1.06707 C -0.00573 1.07007 -0.00556 1.07308 -0.00469 1.07586 C -0.00399 1.0784 -0.00156 1.08002 -0.00156 1.08279 C -0.00104 1.10106 -0.00312 1.13737 -0.00312 1.1376 L -0.01094 1.12373 " pathEditMode="relative" rAng="0" ptsTypes="fffffffffffffffffffffffffAA">
                                      <p:cBhvr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568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200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38889E-6 -7.49306E-7 C -0.00191 0.00555 -0.00452 0.01041 -0.00625 0.01596 C -0.00903 0.02544 -0.00642 0.02822 -0.01094 0.03862 C -0.01511 0.04764 -0.01754 0.05689 -0.0217 0.06568 C -0.02257 0.0821 -0.02465 0.10569 -0.0217 0.12211 C -0.02083 0.12766 -0.01754 0.13136 -0.01545 0.13599 C -0.01372 0.13969 -0.01406 0.14524 -0.01233 0.1494 C -0.00764 0.1605 -0.01007 0.15333 -0.00625 0.16998 C -0.00521 0.17438 -0.00313 0.1834 -0.00313 0.18363 C -0.00417 0.21485 -0.00226 0.23219 -0.01233 0.25578 C -0.01736 0.28446 -0.01962 0.31314 -0.02309 0.34205 C -0.02222 0.36032 -0.02257 0.37489 -0.01858 0.39177 C -0.01702 0.40587 -0.01615 0.42044 -0.01094 0.4327 C -0.00677 0.46878 -0.0125 0.42345 -0.00625 0.45976 C -0.00521 0.466 -0.00313 0.47803 -0.00313 0.47826 C -0.00347 0.49746 0.00226 0.57077 -0.01858 0.59112 C -0.02413 0.60754 -0.02847 0.62535 -0.0309 0.64339 C -0.03056 0.65796 -0.03681 0.71739 -0.02014 0.73381 C -0.01597 0.74584 -0.01077 0.75925 -0.00781 0.77243 C -0.0059 0.79417 -0.00469 0.81753 1.38889E-6 0.83811 C -0.00052 0.85939 -0.0007 0.88044 -0.00156 0.90148 C -0.00243 0.92299 -0.01406 0.94103 -0.01858 0.96069 C -0.01771 1.00601 -0.02622 1.03747 -0.00625 1.06707 C -0.00573 1.07007 -0.00556 1.07308 -0.00469 1.07586 C -0.00399 1.0784 -0.00156 1.08002 -0.00156 1.08279 C -0.00104 1.10106 -0.00313 1.13737 -0.00313 1.1376 L -0.01094 1.12373 " pathEditMode="relative" rAng="0" ptsTypes="fffffffffffffffffffffffffAA">
                                      <p:cBhvr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568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200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38889E-6 -4.82886E-6 C -0.00191 0.00532 -0.00451 0.01018 -0.00625 0.01573 C -0.00903 0.02498 -0.00642 0.02753 -0.01094 0.0377 C -0.0151 0.04672 -0.01753 0.05574 -0.0217 0.06407 C -0.02257 0.08049 -0.02465 0.10338 -0.0217 0.11934 C -0.02083 0.12489 -0.01753 0.12836 -0.01545 0.13298 C -0.01371 0.13668 -0.01406 0.14223 -0.01232 0.14617 C -0.00764 0.1568 -0.01007 0.14987 -0.00625 0.16605 C -0.00521 0.17068 -0.00312 0.17947 -0.00312 0.1797 C -0.00417 0.21023 -0.00226 0.22711 -0.01232 0.25 C -0.01736 0.27822 -0.01962 0.3062 -0.02309 0.33442 C -0.02222 0.35246 -0.02257 0.36656 -0.01857 0.38321 C -0.01701 0.39686 -0.01614 0.4112 -0.01094 0.42299 C -0.00677 0.45838 -0.0125 0.4142 -0.00625 0.44959 C -0.00521 0.4556 -0.00312 0.4674 -0.00312 0.46763 C -0.00347 0.48636 0.00226 0.55805 -0.01857 0.57817 C -0.02413 0.59413 -0.02847 0.61171 -0.0309 0.62905 C -0.03055 0.64339 -0.0368 0.70167 -0.02014 0.71763 C -0.01597 0.72942 -0.01076 0.74237 -0.00781 0.75532 C -0.0059 0.7766 -0.00469 0.79926 -1.38889E-6 0.81962 C -0.00052 0.84043 -0.00069 0.86078 -0.00156 0.8816 C -0.00243 0.90264 -0.01406 0.91999 -0.01857 0.93941 C -0.01771 0.98382 -0.02621 1.01457 -0.00625 1.04325 C -0.00573 1.04626 -0.00555 1.04926 -0.00469 1.05204 C -0.00399 1.05458 -0.00156 1.05597 -0.00156 1.05875 C -0.00104 1.07655 -0.00312 1.11217 -0.00312 1.1124 L -0.01094 1.09876 " pathEditMode="relative" rAng="0" ptsTypes="fffffffffffffffffffffffffAA">
                                      <p:cBhvr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555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200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94444E-6 2.40518E-7 C -0.00191 0.00532 -0.00452 0.01018 -0.00625 0.01573 C -0.00903 0.02498 -0.00643 0.02752 -0.01094 0.0377 C -0.01511 0.04672 -0.01754 0.05574 -0.0217 0.06406 C -0.02257 0.08048 -0.02465 0.10338 -0.0217 0.11933 C -0.02084 0.12488 -0.01754 0.12835 -0.01545 0.13298 C -0.01372 0.13668 -0.01406 0.14223 -0.01233 0.14616 C -0.00764 0.15703 -0.01007 0.14986 -0.00625 0.16628 C -0.00521 0.17068 -0.00313 0.17946 -0.00313 0.17969 C -0.00417 0.21022 -0.00226 0.22734 -0.01233 0.25023 C -0.01736 0.27821 -0.01962 0.3062 -0.02309 0.33464 C -0.02222 0.35268 -0.02257 0.36679 -0.01858 0.38344 C -0.01702 0.39709 -0.01615 0.41142 -0.01094 0.42345 C -0.00677 0.4586 -0.0125 0.41443 -0.00625 0.44981 C -0.00521 0.45583 -0.00313 0.46762 -0.00313 0.46785 C -0.00347 0.48659 0.00226 0.55851 -0.01858 0.5784 C -0.02413 0.59436 -0.02847 0.61193 -0.0309 0.62951 C -0.03056 0.64362 -0.03681 0.7019 -0.02014 0.71808 C -0.01597 0.72988 -0.01077 0.74283 -0.00781 0.75578 C -0.0059 0.77706 -0.00469 0.79972 1.94444E-6 0.82007 C -0.00052 0.84089 -0.0007 0.86124 -0.00156 0.88205 C -0.00243 0.9031 -0.01406 0.92068 -0.01858 0.93987 C -0.01771 0.9845 -0.02622 1.01526 -0.00625 1.04394 C -0.00573 1.04695 -0.00556 1.04995 -0.00469 1.05273 C -0.00399 1.05527 -0.00156 1.05666 -0.00156 1.05944 C -0.00104 1.07724 -0.00313 1.11263 -0.00313 1.11309 L -0.01094 1.09944 " pathEditMode="relative" rAng="0" ptsTypes="fffffffffffffffffffffffffAA">
                                      <p:cBhvr>
                                        <p:cTn id="2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5564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2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-2.72895E-6 C -0.00191 0.00532 -0.00452 0.01018 -0.00625 0.01573 C -0.00903 0.02521 -0.00643 0.02799 -0.01094 0.03816 C -0.01511 0.04718 -0.01754 0.0562 -0.0217 0.06476 C -0.02257 0.08118 -0.02465 0.10454 -0.0217 0.12049 C -0.02084 0.12604 -0.01754 0.12974 -0.01545 0.13414 C -0.01372 0.13807 -0.01406 0.14362 -0.01233 0.14755 C -0.00764 0.15842 -0.01007 0.15148 -0.00625 0.1679 C -0.00521 0.1723 -0.00313 0.18132 -0.00313 0.18155 C -0.00417 0.21231 -0.00226 0.22942 -0.01233 0.25278 C -0.01736 0.28099 -0.01962 0.30921 -0.02309 0.33788 C -0.02222 0.35592 -0.02257 0.37026 -0.01858 0.38691 C -0.01702 0.40079 -0.01615 0.41536 -0.01094 0.42738 C -0.00677 0.463 -0.0125 0.41837 -0.00625 0.45421 C -0.00521 0.46022 -0.00313 0.47202 -0.00313 0.47248 C -0.00347 0.49121 0.00225 0.56383 -0.01858 0.58395 C -0.02413 0.60014 -0.02847 0.61772 -0.0309 0.63553 C -0.03056 0.64986 -0.03681 0.70884 -0.02014 0.72479 C -0.01597 0.73682 -0.01077 0.75 -0.00781 0.76295 C -0.0059 0.78446 -0.00469 0.80736 2.22222E-6 0.82794 C -0.00052 0.84899 -0.0007 0.86957 -0.00156 0.89061 C -0.00243 0.91166 -0.01406 0.92947 -0.01858 0.94889 C -0.01771 0.99376 -0.02622 1.02498 -0.00625 1.05389 C -0.00573 1.05689 -0.00556 1.0599 -0.00469 1.06268 C -0.004 1.06522 -0.00156 1.06684 -0.00156 1.06961 C -0.00104 1.08742 -0.00313 1.1235 -0.00313 1.12373 L -0.01094 1.11009 " pathEditMode="relative" rAng="0" ptsTypes="fffffffffffffffffffffffffAA">
                                      <p:cBhvr>
                                        <p:cTn id="2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5617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200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-2.31267E-6 C -0.00191 0.00555 -0.00451 0.01041 -0.00625 0.01596 C -0.00903 0.02544 -0.00642 0.02822 -0.01094 0.03886 C -0.0151 0.04811 -0.01753 0.05689 -0.0217 0.06568 C -0.02257 0.08233 -0.02465 0.10592 -0.0217 0.12234 C -0.02083 0.12789 -0.01753 0.13159 -0.01545 0.13622 C -0.01372 0.13992 -0.01406 0.1457 -0.01233 0.14963 C -0.00764 0.16073 -0.01007 0.15356 -0.00625 0.17022 C -0.00521 0.17484 -0.00312 0.18386 -0.00312 0.18409 C -0.00417 0.21531 -0.00226 0.23266 -0.01233 0.25625 C -0.01736 0.28492 -0.01962 0.3136 -0.02309 0.34251 C -0.02222 0.36101 -0.02257 0.37558 -0.01858 0.39246 C -0.01701 0.40657 -0.01615 0.42114 -0.01094 0.4334 C -0.00677 0.46971 -0.0125 0.42438 -0.00625 0.46069 C -0.00521 0.4667 -0.00312 0.47873 -0.00312 0.47919 C -0.00347 0.49838 0.00226 0.5717 -0.01858 0.59228 C -0.02413 0.6087 -0.02847 0.62651 -0.0309 0.64454 C -0.03056 0.65911 -0.03681 0.71878 -0.02014 0.7352 C -0.01597 0.74723 -0.01076 0.76064 -0.00781 0.77382 C -0.0059 0.79556 -0.00469 0.81892 0 0.83973 C -0.00052 0.86101 -0.00069 0.88206 -0.00156 0.9031 C -0.00243 0.92461 -0.01406 0.94265 -0.01858 0.96231 C -0.01771 1.00787 -0.02622 1.03955 -0.00625 1.06892 C -0.00573 1.07193 -0.00556 1.07516 -0.00469 1.07794 C -0.00399 1.08048 -0.00156 1.08187 -0.00156 1.08488 C -0.00104 1.10292 -0.00312 1.13946 -0.00312 1.13969 L -0.01094 1.12581 " pathEditMode="relative" rAng="0" ptsTypes="fffffffffffffffffffffffffAA">
                                      <p:cBhvr>
                                        <p:cTn id="2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5696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67808E-7 C -0.00191 0.00555 -0.00452 0.01041 -0.00625 0.01596 C -0.00903 0.02567 -0.00643 0.02845 -0.01094 0.03885 C -0.01511 0.0481 -0.01754 0.05712 -0.0217 0.06591 C -0.02257 0.08256 -0.02466 0.10638 -0.0217 0.1228 C -0.02084 0.12835 -0.01754 0.13205 -0.01545 0.13668 C -0.01372 0.14038 -0.01407 0.14616 -0.01233 0.15032 C -0.00764 0.16119 -0.01007 0.15402 -0.00625 0.17068 C -0.00521 0.1753 -0.00313 0.18432 -0.00313 0.18455 C -0.00417 0.216 -0.00226 0.23358 -0.01233 0.25717 C -0.01736 0.28585 -0.01962 0.31476 -0.02309 0.34366 C -0.02222 0.36217 -0.02257 0.37697 -0.01858 0.39385 C -0.01702 0.40796 -0.01615 0.42276 -0.01094 0.43501 C -0.00677 0.47132 -0.0125 0.42576 -0.00625 0.4623 C -0.00521 0.46832 -0.00313 0.48057 -0.00313 0.48081 C -0.00347 0.5 0.00225 0.57378 -0.01858 0.59436 C -0.02413 0.61078 -0.02847 0.62882 -0.03091 0.64686 C -0.03056 0.66143 -0.03681 0.72132 -0.02014 0.73774 C -0.01597 0.74977 -0.01077 0.76318 -0.00782 0.7766 C -0.00591 0.79834 -0.00469 0.82169 2.77778E-6 0.84251 C -0.00052 0.86402 -0.0007 0.88506 -0.00157 0.90634 C -0.00243 0.92785 -0.01407 0.94588 -0.01858 0.96577 C -0.01771 1.01133 -0.02622 1.04302 -0.00625 1.07262 C -0.00573 1.07563 -0.00556 1.07886 -0.00469 1.08164 C -0.004 1.08418 -0.00157 1.0858 -0.00157 1.08858 C -0.00104 1.10685 -0.00313 1.14339 -0.00313 1.14362 L -0.01094 1.12974 " pathEditMode="relative" rAng="0" ptsTypes="fffffffffffffffffffffffffAA">
                                      <p:cBhvr>
                                        <p:cTn id="2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5716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8538E-6 C -0.0019 0.00532 -0.00451 0.00994 -0.00625 0.01549 C -0.00902 0.02451 -0.00642 0.02729 -0.01094 0.03723 C -0.01511 0.04602 -0.01754 0.05481 -0.02171 0.06313 C -0.02256 0.07909 -0.02466 0.10176 -0.02171 0.11771 C -0.02084 0.12303 -0.01754 0.1265 -0.01545 0.1309 C -0.01372 0.1346 -0.01406 0.14015 -0.01233 0.14408 C -0.00764 0.15448 -0.01006 0.14778 -0.00625 0.16374 C -0.0052 0.16813 -0.00312 0.17669 -0.00312 0.17692 C -0.00416 0.20698 -0.00225 0.22387 -0.01233 0.24653 C -0.01737 0.27405 -0.01962 0.30157 -0.0231 0.32955 C -0.02223 0.34713 -0.02256 0.36124 -0.01857 0.37743 C -0.01701 0.39107 -0.01615 0.40518 -0.01094 0.41697 C -0.00677 0.45166 -0.01249 0.40819 -0.00625 0.44311 C -0.0052 0.44889 -0.00312 0.46045 -0.00312 0.46068 C -0.00347 0.47918 0.00226 0.54995 -0.01857 0.56961 C -0.02414 0.58534 -0.02848 0.60268 -0.03091 0.62003 C -0.03055 0.6339 -0.0368 0.69126 -0.02014 0.70721 C -0.01598 0.71878 -0.01077 0.7315 -0.00781 0.74422 C -0.0059 0.76526 -0.00468 0.78769 5E-6 0.80758 C -0.00052 0.82817 -0.00069 0.84829 -0.00156 0.86864 C -0.00243 0.88945 -0.01406 0.90657 -0.01857 0.92553 C -0.01771 0.96947 -0.02622 0.99977 -0.00625 1.02821 C -0.00572 1.03099 -0.00555 1.03399 -0.00468 1.03677 C -0.00399 1.03931 -0.00156 1.0407 -0.00156 1.04348 C -0.00104 1.06082 -0.00312 1.09597 -0.00312 1.09621 L -0.01094 1.08279 " pathEditMode="relative" rAng="0" ptsTypes="fffffffffffffffffffffffffAA">
                                      <p:cBhvr>
                                        <p:cTn id="3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54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239000" cy="648072"/>
          </a:xfrm>
        </p:spPr>
        <p:txBody>
          <a:bodyPr>
            <a:normAutofit/>
          </a:bodyPr>
          <a:lstStyle/>
          <a:p>
            <a:r>
              <a:rPr lang="hu-H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Források: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6906" y="980728"/>
            <a:ext cx="81003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1400" dirty="0"/>
              <a:t>http://www.google.hu/search?num=10&amp;hl=hu&amp;safe=off&amp;site=imghp&amp;tbm=isch&amp;source=hp&amp;biw=1366&amp;bih=667&amp;q=tavasz&amp;oq=tavasz&amp;gs_l=img.3...1962.3822.0.4253.6.6.0.0.0.0.0.0..0.0...0.0...1ac.1.ofAX_SzMmrc</a:t>
            </a:r>
          </a:p>
        </p:txBody>
      </p:sp>
      <p:sp>
        <p:nvSpPr>
          <p:cNvPr id="6" name="Téglalap 5"/>
          <p:cNvSpPr/>
          <p:nvPr/>
        </p:nvSpPr>
        <p:spPr>
          <a:xfrm>
            <a:off x="26906" y="1719081"/>
            <a:ext cx="36869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1400" dirty="0"/>
              <a:t>http://hu.wikipedia.org/wiki/%C3%89vszak</a:t>
            </a:r>
          </a:p>
        </p:txBody>
      </p:sp>
      <p:sp>
        <p:nvSpPr>
          <p:cNvPr id="7" name="Téglalap 6"/>
          <p:cNvSpPr/>
          <p:nvPr/>
        </p:nvSpPr>
        <p:spPr>
          <a:xfrm>
            <a:off x="26906" y="2064623"/>
            <a:ext cx="81003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1400" dirty="0"/>
              <a:t>http://www.google.hu/search?num=10&amp;hl=hu&amp;safe=off&amp;site=imghp&amp;tbm=isch&amp;source=hp&amp;biw=1366&amp;bih=667&amp;q=tavasz&amp;oq=tavasz&amp;gs_l=img.3...1962.3822.0.4253.6.6.0.0.0.0.0.0..0.0...0.0...1ac.1.ofAX_SzMmrc#hl=hu&amp;safe=off&amp;tbo=d&amp;site=imghp&amp;tbm=isch&amp;sa=1&amp;q=ny%C3%A1r&amp;oq=ny%C3%A1r&amp;gs_l=img.3..0l10.150886.152888.0.153412.9.7.0.0.0.1.126.569.5j1.6.0...0.0...1c.1.r8R9yNPf-j0&amp;bav=on.2,or.r_gc.r_pw.r_qf.&amp;bvm=bv.41248874,d.Yms&amp;fp=4c4b61c7b9714d9&amp;biw=1366&amp;bih=667</a:t>
            </a:r>
          </a:p>
        </p:txBody>
      </p:sp>
      <p:sp>
        <p:nvSpPr>
          <p:cNvPr id="9" name="Téglalap 8"/>
          <p:cNvSpPr/>
          <p:nvPr/>
        </p:nvSpPr>
        <p:spPr>
          <a:xfrm>
            <a:off x="0" y="3234174"/>
            <a:ext cx="81003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1400" dirty="0"/>
              <a:t>http://www.google.hu/search?num=10&amp;hl=hu&amp;safe=off&amp;site=imghp&amp;tbm=isch&amp;source=hp&amp;biw=1366&amp;bih=667&amp;q=t%C3%A9l&amp;oq=t%C3%A9l&amp;gs_l=img.3..0l10.1551.2016.0.2346.3.3.0.0.0.0.121.146.1j1.2.0...0.0...1ac.1.kUktA5TVmUU</a:t>
            </a:r>
          </a:p>
        </p:txBody>
      </p:sp>
    </p:spTree>
    <p:extLst>
      <p:ext uri="{BB962C8B-B14F-4D97-AF65-F5344CB8AC3E}">
        <p14:creationId xmlns:p14="http://schemas.microsoft.com/office/powerpoint/2010/main" xmlns="" val="2558797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 CENA" pitchFamily="2" charset="0"/>
              </a:rPr>
              <a:t>Az évszakok kialakulása:</a:t>
            </a:r>
            <a:endParaRPr lang="hu-HU" sz="44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 CENA" pitchFamily="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556792"/>
            <a:ext cx="7239000" cy="48463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 smtClean="0">
                <a:latin typeface="Bell MT" pitchFamily="18" charset="0"/>
              </a:rPr>
              <a:t>Az évszakok kialakulása a Föld Nap körüli mozgásának, valamint a </a:t>
            </a:r>
            <a:r>
              <a:rPr lang="hu-HU" u="sng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</a:rPr>
              <a:t>tengelyferdeségnek</a:t>
            </a:r>
            <a:r>
              <a:rPr lang="hu-HU" dirty="0" smtClean="0">
                <a:latin typeface="Bell MT" pitchFamily="18" charset="0"/>
              </a:rPr>
              <a:t> következménye. A tengelyferdeség miatt a napsugarak </a:t>
            </a:r>
            <a:r>
              <a:rPr lang="hu-HU" u="sng" dirty="0">
                <a:solidFill>
                  <a:schemeClr val="tx2">
                    <a:lumMod val="75000"/>
                  </a:schemeClr>
                </a:solidFill>
                <a:latin typeface="Bell MT" pitchFamily="18" charset="0"/>
              </a:rPr>
              <a:t>beesési szöge </a:t>
            </a:r>
            <a:r>
              <a:rPr lang="hu-HU" dirty="0" smtClean="0">
                <a:latin typeface="Bell MT" pitchFamily="18" charset="0"/>
              </a:rPr>
              <a:t>a keringés során változik, emiatt a Földön felmelegedésbeli különbségek alakulnak ki. Ennek a különbségnek az eredménye az évszakok váltakozása. A Föld </a:t>
            </a:r>
            <a:r>
              <a:rPr lang="hu-HU" u="sng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</a:rPr>
              <a:t>elliptikus</a:t>
            </a:r>
            <a:r>
              <a:rPr lang="hu-HU" dirty="0" smtClean="0">
                <a:latin typeface="Bell MT" pitchFamily="18" charset="0"/>
              </a:rPr>
              <a:t> pályán kering a Nap körül, iránya NY-K, az északi félteke telén </a:t>
            </a:r>
            <a:r>
              <a:rPr lang="hu-HU" dirty="0" smtClean="0">
                <a:latin typeface="Bell MT" pitchFamily="18" charset="0"/>
              </a:rPr>
              <a:t>Napközelben </a:t>
            </a:r>
            <a:r>
              <a:rPr lang="hu-HU" dirty="0" smtClean="0">
                <a:latin typeface="Bell MT" pitchFamily="18" charset="0"/>
              </a:rPr>
              <a:t>kering, nyáron Naptávolban. Keringési ideje </a:t>
            </a:r>
            <a:r>
              <a:rPr lang="hu-HU" u="sng" dirty="0">
                <a:solidFill>
                  <a:schemeClr val="tx2">
                    <a:lumMod val="75000"/>
                  </a:schemeClr>
                </a:solidFill>
                <a:latin typeface="Bell MT" pitchFamily="18" charset="0"/>
              </a:rPr>
              <a:t>365 nap </a:t>
            </a:r>
            <a:r>
              <a:rPr lang="hu-HU" dirty="0" smtClean="0">
                <a:latin typeface="Bell MT" pitchFamily="18" charset="0"/>
              </a:rPr>
              <a:t>6 óra 9 perc 9 másodperc,ezt az időszakot nevezzük csillagászati évnek.</a:t>
            </a:r>
          </a:p>
          <a:p>
            <a:pPr marL="0" indent="0">
              <a:buNone/>
            </a:pPr>
            <a:r>
              <a:rPr lang="hu-HU" dirty="0" smtClean="0">
                <a:latin typeface="Bell MT" pitchFamily="18" charset="0"/>
              </a:rPr>
              <a:t>Mérsékelt éghajlati övben négy évszakot különböztetünk meg, melyet a napfordulók választanak el egymástól:</a:t>
            </a:r>
          </a:p>
          <a:p>
            <a:pPr>
              <a:buFont typeface="Courier New" pitchFamily="49" charset="0"/>
              <a:buChar char="o"/>
            </a:pPr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tavasz</a:t>
            </a:r>
          </a:p>
          <a:p>
            <a:pPr>
              <a:buFont typeface="Courier New" pitchFamily="49" charset="0"/>
              <a:buChar char="o"/>
            </a:pPr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nyár</a:t>
            </a:r>
          </a:p>
          <a:p>
            <a:pPr>
              <a:buFont typeface="Courier New" pitchFamily="49" charset="0"/>
              <a:buChar char="o"/>
            </a:pPr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ősz</a:t>
            </a:r>
          </a:p>
          <a:p>
            <a:pPr>
              <a:buFont typeface="Courier New" pitchFamily="49" charset="0"/>
              <a:buChar char="o"/>
            </a:pPr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tél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357243"/>
      </p:ext>
    </p:extLst>
  </p:cSld>
  <p:clrMapOvr>
    <a:masterClrMapping/>
  </p:clrMapOvr>
  <p:transition spd="slow" advClick="0" advTm="18000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457530">
            <a:off x="223340" y="5488422"/>
            <a:ext cx="7239000" cy="1143000"/>
          </a:xfrm>
        </p:spPr>
        <p:txBody>
          <a:bodyPr>
            <a:prstTxWarp prst="textArchDow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u-H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évszak hónapjai</a:t>
            </a:r>
            <a:endParaRPr lang="hu-HU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4" name="Tábláza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3746877"/>
              </p:ext>
            </p:extLst>
          </p:nvPr>
        </p:nvGraphicFramePr>
        <p:xfrm>
          <a:off x="395536" y="260648"/>
          <a:ext cx="5904657" cy="48965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75992"/>
                <a:gridCol w="2928665"/>
              </a:tblGrid>
              <a:tr h="442848">
                <a:tc>
                  <a:txBody>
                    <a:bodyPr/>
                    <a:lstStyle/>
                    <a:p>
                      <a:r>
                        <a:rPr lang="hu-HU" dirty="0" smtClean="0"/>
                        <a:t>                   Évszakok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                   Hónapok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Tavasz: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Március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Április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Május</a:t>
                      </a:r>
                      <a:endParaRPr lang="hu-HU" dirty="0"/>
                    </a:p>
                  </a:txBody>
                  <a:tcPr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Nyár:</a:t>
                      </a:r>
                      <a:endParaRPr lang="hu-HU" dirty="0"/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Június</a:t>
                      </a:r>
                      <a:endParaRPr lang="hu-HU" dirty="0"/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Július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Augusztus</a:t>
                      </a:r>
                      <a:endParaRPr lang="hu-HU" dirty="0"/>
                    </a:p>
                  </a:txBody>
                  <a:tcPr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Ősz:</a:t>
                      </a:r>
                      <a:endParaRPr lang="hu-HU" dirty="0"/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Szeptember</a:t>
                      </a:r>
                      <a:endParaRPr lang="hu-HU" dirty="0"/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Október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November</a:t>
                      </a:r>
                      <a:endParaRPr lang="hu-HU" dirty="0"/>
                    </a:p>
                  </a:txBody>
                  <a:tcPr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Tél:</a:t>
                      </a:r>
                      <a:endParaRPr lang="hu-HU" dirty="0"/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December</a:t>
                      </a:r>
                      <a:endParaRPr lang="hu-HU" dirty="0"/>
                    </a:p>
                  </a:txBody>
                  <a:tcP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Január</a:t>
                      </a:r>
                      <a:endParaRPr lang="hu-HU" dirty="0"/>
                    </a:p>
                  </a:txBody>
                  <a:tcPr/>
                </a:tc>
              </a:tr>
              <a:tr h="374456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Február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73214581"/>
      </p:ext>
    </p:extLst>
  </p:cSld>
  <p:clrMapOvr>
    <a:masterClrMapping/>
  </p:clrMapOvr>
  <p:transition spd="slow" advClick="0" advTm="8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udasbazis.csillagaszat.hu/files/images/tudastar/naprendszer/fold-tipusu-bolygok/fogyatkozasok/evszak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4762500" cy="3314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9363" y="260648"/>
            <a:ext cx="7239000" cy="738336"/>
          </a:xfrm>
        </p:spPr>
        <p:txBody>
          <a:bodyPr>
            <a:normAutofit/>
          </a:bodyPr>
          <a:lstStyle/>
          <a:p>
            <a:r>
              <a:rPr lang="hu-HU" sz="4400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 CENA" pitchFamily="2" charset="0"/>
              </a:rPr>
              <a:t>Az </a:t>
            </a:r>
            <a:r>
              <a:rPr lang="hu-HU" sz="44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 CENA" pitchFamily="2" charset="0"/>
              </a:rPr>
              <a:t>évszakok kezdete:</a:t>
            </a:r>
            <a:endParaRPr lang="hu-HU" sz="4400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979712" y="24928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1.</a:t>
            </a:r>
            <a:endParaRPr lang="hu-HU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2771800" y="34290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2.</a:t>
            </a:r>
            <a:endParaRPr lang="hu-HU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716016" y="299695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3.</a:t>
            </a:r>
            <a:endParaRPr lang="hu-HU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995936" y="20608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4.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xmlns="" val="3997957285"/>
      </p:ext>
    </p:extLst>
  </p:cSld>
  <p:clrMapOvr>
    <a:masterClrMapping/>
  </p:clrMapOvr>
  <p:transition spd="slow" advClick="0" advTm="8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489168">
            <a:off x="935915" y="482126"/>
            <a:ext cx="7372672" cy="1148013"/>
          </a:xfrm>
        </p:spPr>
        <p:txBody>
          <a:bodyPr>
            <a:normAutofit fontScale="90000"/>
          </a:bodyPr>
          <a:lstStyle/>
          <a:p>
            <a:r>
              <a:rPr lang="hu-HU" sz="49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Az évszakok és a napok </a:t>
            </a:r>
            <a:r>
              <a:rPr lang="hu-HU" sz="49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hossza</a:t>
            </a:r>
            <a:r>
              <a:rPr lang="hu-HU" b="0" dirty="0"/>
              <a:t/>
            </a:r>
            <a:br>
              <a:rPr lang="hu-HU" b="0" dirty="0"/>
            </a:b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5707" y="1278421"/>
            <a:ext cx="7776864" cy="46872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Szövegdoboz 5"/>
          <p:cNvSpPr txBox="1"/>
          <p:nvPr/>
        </p:nvSpPr>
        <p:spPr>
          <a:xfrm>
            <a:off x="97899" y="436022"/>
            <a:ext cx="720080" cy="369332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hu-HU" dirty="0" smtClean="0"/>
              <a:t>24:00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97899" y="1093755"/>
            <a:ext cx="720080" cy="369332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hu-HU" dirty="0" smtClean="0"/>
              <a:t>21:00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07505" y="1772816"/>
            <a:ext cx="720080" cy="369332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hu-HU" dirty="0" smtClean="0"/>
              <a:t>18:00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97899" y="2492896"/>
            <a:ext cx="720080" cy="369332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hu-HU" dirty="0" smtClean="0"/>
              <a:t>15:00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97899" y="3229212"/>
            <a:ext cx="720080" cy="369332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hu-HU" dirty="0" smtClean="0"/>
              <a:t>12:00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78147" y="3981904"/>
            <a:ext cx="678327" cy="369332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hu-HU" dirty="0" smtClean="0"/>
              <a:t>9:00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42144" y="4638096"/>
            <a:ext cx="750335" cy="369332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hu-HU" dirty="0" smtClean="0"/>
              <a:t>6:00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17800" y="5322366"/>
            <a:ext cx="678327" cy="369332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hu-HU" dirty="0" smtClean="0"/>
              <a:t>3:00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130947" y="5965714"/>
            <a:ext cx="653983" cy="369332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hu-HU" dirty="0" smtClean="0"/>
              <a:t>0:00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 rot="19240808">
            <a:off x="648428" y="634303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/>
              <a:t>Január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 rot="19080980">
            <a:off x="1387615" y="634303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Február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 rot="18893764">
            <a:off x="1987546" y="6313538"/>
            <a:ext cx="93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Március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 rot="18907923">
            <a:off x="2726734" y="6313536"/>
            <a:ext cx="76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Április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 rot="18955480">
            <a:off x="3379221" y="631999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Május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 rot="18758025">
            <a:off x="4021915" y="625495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Június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 rot="18819939">
            <a:off x="4544098" y="63135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Július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 rot="18781477">
            <a:off x="4893896" y="612549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Augusztus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 rot="18765477">
            <a:off x="5374511" y="60943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Szeptember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 rot="18579577">
            <a:off x="5912422" y="617238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Október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 rot="18524547">
            <a:off x="6366556" y="6138186"/>
            <a:ext cx="122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November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 rot="18515648">
            <a:off x="6839629" y="6066809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December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577163060"/>
      </p:ext>
    </p:extLst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467544" y="692696"/>
            <a:ext cx="7200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FF9999"/>
                </a:solidFill>
                <a:latin typeface="AR CENA" pitchFamily="2" charset="0"/>
              </a:rPr>
              <a:t>Tavasz:</a:t>
            </a:r>
            <a:r>
              <a:rPr lang="hu-HU" sz="2000" dirty="0">
                <a:solidFill>
                  <a:srgbClr val="FF9999"/>
                </a:solidFill>
                <a:latin typeface="AR CENA" pitchFamily="2" charset="0"/>
              </a:rPr>
              <a:t> </a:t>
            </a:r>
            <a:r>
              <a:rPr lang="hu-HU" sz="1400" dirty="0"/>
              <a:t>a lombhullató növények rügyezésétől, a vándormadarak visszaköltözésétől - a hőmérséklet állandó, tartós felmelegedéséig</a:t>
            </a:r>
          </a:p>
        </p:txBody>
      </p:sp>
      <p:sp>
        <p:nvSpPr>
          <p:cNvPr id="5" name="Téglalap 4"/>
          <p:cNvSpPr/>
          <p:nvPr/>
        </p:nvSpPr>
        <p:spPr>
          <a:xfrm>
            <a:off x="467544" y="1484784"/>
            <a:ext cx="7200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  <a:latin typeface="AR CENA" pitchFamily="2" charset="0"/>
              </a:rPr>
              <a:t>Nyár:</a:t>
            </a:r>
            <a:r>
              <a:rPr lang="hu-HU" sz="2400" dirty="0">
                <a:latin typeface="AR CENA" pitchFamily="2" charset="0"/>
              </a:rPr>
              <a:t> </a:t>
            </a:r>
            <a:r>
              <a:rPr lang="hu-HU" sz="1400" dirty="0"/>
              <a:t>a hőmérséklet állandó, tartós felmelegedésétől - a lombhullató növények leveleinek elsárgulásáig, a vándormadarak elköltözéséig</a:t>
            </a:r>
          </a:p>
        </p:txBody>
      </p:sp>
      <p:sp>
        <p:nvSpPr>
          <p:cNvPr id="6" name="Téglalap 5"/>
          <p:cNvSpPr/>
          <p:nvPr/>
        </p:nvSpPr>
        <p:spPr>
          <a:xfrm>
            <a:off x="467544" y="2276872"/>
            <a:ext cx="7200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chemeClr val="accent1">
                    <a:lumMod val="75000"/>
                  </a:schemeClr>
                </a:solidFill>
                <a:latin typeface="AR CENA" pitchFamily="2" charset="0"/>
              </a:rPr>
              <a:t>Ősz:</a:t>
            </a:r>
            <a:r>
              <a:rPr lang="hu-HU" sz="2000" dirty="0">
                <a:latin typeface="AR CENA" pitchFamily="2" charset="0"/>
              </a:rPr>
              <a:t> </a:t>
            </a:r>
            <a:r>
              <a:rPr lang="hu-HU" sz="1400" dirty="0"/>
              <a:t>a lombhullató növények leveleinek elsárgulásától, a vándormadarak elköltözésétől - a hőmérséklet </a:t>
            </a:r>
            <a:r>
              <a:rPr lang="hu-HU" sz="1400" dirty="0" smtClean="0"/>
              <a:t>fagypont </a:t>
            </a:r>
            <a:r>
              <a:rPr lang="hu-HU" sz="1400" dirty="0"/>
              <a:t>alá csökkenéséig</a:t>
            </a:r>
          </a:p>
        </p:txBody>
      </p:sp>
      <p:sp>
        <p:nvSpPr>
          <p:cNvPr id="7" name="Téglalap 6"/>
          <p:cNvSpPr/>
          <p:nvPr/>
        </p:nvSpPr>
        <p:spPr>
          <a:xfrm>
            <a:off x="539552" y="2996952"/>
            <a:ext cx="7200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00B0F0"/>
                </a:solidFill>
                <a:latin typeface="AR CENA" pitchFamily="2" charset="0"/>
              </a:rPr>
              <a:t>Tél:</a:t>
            </a:r>
            <a:r>
              <a:rPr lang="hu-HU" sz="2400" dirty="0">
                <a:latin typeface="AR CENA" pitchFamily="2" charset="0"/>
              </a:rPr>
              <a:t> </a:t>
            </a:r>
            <a:r>
              <a:rPr lang="hu-HU" sz="1400" dirty="0"/>
              <a:t>a hőmérséklet </a:t>
            </a:r>
            <a:r>
              <a:rPr lang="hu-HU" sz="1400" dirty="0" smtClean="0"/>
              <a:t>fagypont </a:t>
            </a:r>
            <a:r>
              <a:rPr lang="hu-HU" sz="1400" dirty="0"/>
              <a:t>alá csökkenésétől - a lombhullató növények rügyezéséig, a vándormadarak visszaköltözéséig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32" y="4319047"/>
            <a:ext cx="2017615" cy="15132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8949" y="4797151"/>
            <a:ext cx="2010659" cy="15132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1101" y="4797152"/>
            <a:ext cx="2010659" cy="15132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0442" y="4354544"/>
            <a:ext cx="2010659" cy="14422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447423774"/>
      </p:ext>
    </p:extLst>
  </p:cSld>
  <p:clrMapOvr>
    <a:masterClrMapping/>
  </p:clrMapOvr>
  <p:transition spd="slow"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0"/>
                            </p:stCondLst>
                            <p:childTnLst>
                              <p:par>
                                <p:cTn id="4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554719"/>
            <a:ext cx="3244163" cy="1143000"/>
          </a:xfrm>
          <a:noFill/>
          <a:ln>
            <a:noFill/>
          </a:ln>
        </p:spPr>
        <p:txBody>
          <a:bodyPr>
            <a:prstTxWarp prst="textArchUp">
              <a:avLst>
                <a:gd name="adj" fmla="val 12417539"/>
              </a:avLst>
            </a:prstTxWarp>
            <a:normAutofit/>
          </a:bodyPr>
          <a:lstStyle/>
          <a:p>
            <a:r>
              <a:rPr lang="hu-HU" sz="6000" b="0" cap="none" dirty="0" smtClean="0">
                <a:ln w="18415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Tavasz</a:t>
            </a:r>
            <a:endParaRPr lang="hu-HU" sz="6000" b="0" cap="none" dirty="0">
              <a:ln w="18415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94168" y="384569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latin typeface="Adobe Garamond Pro Bold" pitchFamily="18" charset="0"/>
              </a:rPr>
              <a:t>T</a:t>
            </a:r>
            <a:r>
              <a:rPr lang="hu-HU" b="1" i="1" dirty="0" smtClean="0">
                <a:latin typeface="Adobe Garamond Pro Bold" pitchFamily="18" charset="0"/>
              </a:rPr>
              <a:t>avasszal </a:t>
            </a:r>
            <a:r>
              <a:rPr lang="hu-HU" b="1" i="1" dirty="0" smtClean="0">
                <a:latin typeface="Adobe Garamond Pro Bold" pitchFamily="18" charset="0"/>
              </a:rPr>
              <a:t>rengeteg növény </a:t>
            </a:r>
            <a:r>
              <a:rPr lang="hu-HU" b="1" i="1" dirty="0" smtClean="0">
                <a:latin typeface="Adobe Garamond Pro Bold" pitchFamily="18" charset="0"/>
              </a:rPr>
              <a:t> rügyezik.</a:t>
            </a:r>
            <a:endParaRPr lang="hu-HU" b="1" i="1" dirty="0">
              <a:latin typeface="Adobe Garamond Pro Bold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754506" y="4631033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latin typeface="Adobe Garamond Pro Bold" pitchFamily="18" charset="0"/>
              </a:rPr>
              <a:t>Május </a:t>
            </a:r>
            <a:r>
              <a:rPr lang="hu-HU" b="1" i="1" dirty="0" smtClean="0">
                <a:latin typeface="Adobe Garamond Pro Bold" pitchFamily="18" charset="0"/>
              </a:rPr>
              <a:t>elején ajándékot készítünk  Anyák </a:t>
            </a:r>
            <a:r>
              <a:rPr lang="hu-HU" b="1" i="1" dirty="0" smtClean="0">
                <a:latin typeface="Adobe Garamond Pro Bold" pitchFamily="18" charset="0"/>
              </a:rPr>
              <a:t>napjára.</a:t>
            </a:r>
            <a:endParaRPr lang="hu-HU" b="1" i="1" dirty="0">
              <a:latin typeface="Adobe Garamond Pro Bold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660813" y="312350"/>
            <a:ext cx="3790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latin typeface="Adobe Garamond Pro Bold" pitchFamily="18" charset="0"/>
                <a:ea typeface="Arial Unicode MS" pitchFamily="34" charset="-128"/>
                <a:cs typeface="Arial Unicode MS" pitchFamily="34" charset="-128"/>
              </a:rPr>
              <a:t>Húsvétkor a fiúk csinos lányokra vadásznak és vízzel locsolnak.</a:t>
            </a:r>
            <a:endParaRPr lang="hu-HU" b="1" i="1" dirty="0">
              <a:latin typeface="Adobe Garamond Pro Bold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468">
            <a:off x="1229479" y="4586475"/>
            <a:ext cx="2224520" cy="1487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4290" y="1367465"/>
            <a:ext cx="2701056" cy="2701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130" y="958681"/>
            <a:ext cx="4103275" cy="28722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20911745"/>
      </p:ext>
    </p:extLst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5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239000" cy="11430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hu-HU" sz="6000" b="0" cap="none" dirty="0" smtClean="0">
                <a:ln>
                  <a:noFill/>
                </a:ln>
                <a:solidFill>
                  <a:srgbClr val="FF0066"/>
                </a:solidFill>
                <a:latin typeface="AR BERKLEY" pitchFamily="2" charset="0"/>
              </a:rPr>
              <a:t>Nyár</a:t>
            </a:r>
            <a:endParaRPr lang="hu-HU" sz="6000" dirty="0">
              <a:ln w="12700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0066"/>
              </a:solidFill>
              <a:latin typeface="AR BERKLEY" pitchFamily="2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42910" y="1369339"/>
            <a:ext cx="3643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mic Sans MS" pitchFamily="66" charset="0"/>
              </a:rPr>
              <a:t>F</a:t>
            </a:r>
            <a:r>
              <a:rPr lang="hu-HU" dirty="0" smtClean="0">
                <a:latin typeface="Comic Sans MS" pitchFamily="66" charset="0"/>
              </a:rPr>
              <a:t>orró </a:t>
            </a:r>
            <a:r>
              <a:rPr lang="hu-HU" dirty="0" smtClean="0">
                <a:latin typeface="Comic Sans MS" pitchFamily="66" charset="0"/>
              </a:rPr>
              <a:t>nyári </a:t>
            </a:r>
            <a:r>
              <a:rPr lang="hu-HU" dirty="0" smtClean="0">
                <a:latin typeface="Comic Sans MS" pitchFamily="66" charset="0"/>
              </a:rPr>
              <a:t>napokon </a:t>
            </a:r>
            <a:r>
              <a:rPr lang="hu-HU" dirty="0" smtClean="0">
                <a:latin typeface="Comic Sans MS" pitchFamily="66" charset="0"/>
              </a:rPr>
              <a:t>érdemes elmenni a strandra.</a:t>
            </a:r>
            <a:endParaRPr lang="hu-HU" dirty="0">
              <a:latin typeface="Comic Sans MS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39553" y="5768389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mic Sans MS" pitchFamily="66" charset="0"/>
              </a:rPr>
              <a:t>Június </a:t>
            </a:r>
            <a:r>
              <a:rPr lang="hu-HU" dirty="0" smtClean="0">
                <a:latin typeface="Comic Sans MS" pitchFamily="66" charset="0"/>
              </a:rPr>
              <a:t>közepén</a:t>
            </a:r>
            <a:r>
              <a:rPr lang="hu-HU" dirty="0" smtClean="0">
                <a:latin typeface="Comic Sans MS" pitchFamily="66" charset="0"/>
              </a:rPr>
              <a:t> </a:t>
            </a:r>
            <a:r>
              <a:rPr lang="hu-HU" dirty="0" smtClean="0">
                <a:latin typeface="Comic Sans MS" pitchFamily="66" charset="0"/>
              </a:rPr>
              <a:t>vége az </a:t>
            </a:r>
            <a:r>
              <a:rPr lang="hu-HU" dirty="0" smtClean="0">
                <a:latin typeface="Comic Sans MS" pitchFamily="66" charset="0"/>
              </a:rPr>
              <a:t>iskolának és kezdődik a VAKÁCIÓ.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509578" y="351888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mic Sans MS" pitchFamily="66" charset="0"/>
              </a:rPr>
              <a:t>Augusztus 20-án tűzijátékot lehet látni.</a:t>
            </a:r>
            <a:endParaRPr lang="hu-HU" dirty="0">
              <a:latin typeface="Comic Sans MS" pitchFamily="66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969" y="2146694"/>
            <a:ext cx="3672408" cy="27652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1791" y="4293224"/>
            <a:ext cx="3758652" cy="230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8319" y="1394536"/>
            <a:ext cx="3090829" cy="2058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64955620"/>
      </p:ext>
    </p:extLst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68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680"/>
                            </p:stCondLst>
                            <p:childTnLst>
                              <p:par>
                                <p:cTn id="3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7257" y="476672"/>
            <a:ext cx="1841120" cy="1143000"/>
          </a:xfrm>
        </p:spPr>
        <p:txBody>
          <a:bodyPr>
            <a:prstTxWarp prst="textArchUp">
              <a:avLst>
                <a:gd name="adj" fmla="val 11765701"/>
              </a:avLst>
            </a:prstTxWarp>
            <a:normAutofit/>
          </a:bodyPr>
          <a:lstStyle/>
          <a:p>
            <a:r>
              <a:rPr lang="hu-HU" sz="60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Ősz</a:t>
            </a:r>
            <a:endParaRPr lang="hu-HU" sz="60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 rot="19733470">
            <a:off x="96452" y="1314019"/>
            <a:ext cx="3406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Vége a nyárnak és a gyerekek  felkészülnek az új tanévre.</a:t>
            </a:r>
            <a:endParaRPr lang="hu-HU" i="1" dirty="0"/>
          </a:p>
        </p:txBody>
      </p:sp>
      <p:sp>
        <p:nvSpPr>
          <p:cNvPr id="5" name="Szövegdoboz 4"/>
          <p:cNvSpPr txBox="1"/>
          <p:nvPr/>
        </p:nvSpPr>
        <p:spPr>
          <a:xfrm rot="629262">
            <a:off x="5332970" y="58790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>
                <a:latin typeface="+mj-lt"/>
              </a:rPr>
              <a:t>Ősszel </a:t>
            </a:r>
            <a:r>
              <a:rPr lang="hu-HU" i="1" dirty="0" smtClean="0">
                <a:latin typeface="+mj-lt"/>
              </a:rPr>
              <a:t>lehullnak </a:t>
            </a:r>
            <a:r>
              <a:rPr lang="hu-HU" i="1" dirty="0" smtClean="0">
                <a:latin typeface="+mj-lt"/>
              </a:rPr>
              <a:t>a falevelek .</a:t>
            </a:r>
            <a:endParaRPr lang="hu-HU" i="1" dirty="0">
              <a:latin typeface="+mj-lt"/>
            </a:endParaRPr>
          </a:p>
        </p:txBody>
      </p:sp>
      <p:sp>
        <p:nvSpPr>
          <p:cNvPr id="6" name="Szövegdoboz 5"/>
          <p:cNvSpPr txBox="1"/>
          <p:nvPr/>
        </p:nvSpPr>
        <p:spPr>
          <a:xfrm rot="21016635">
            <a:off x="5399208" y="580957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>
                <a:latin typeface="+mj-lt"/>
              </a:rPr>
              <a:t>Halloweenkor lehet tököt faragni.</a:t>
            </a:r>
            <a:endParaRPr lang="hu-HU" i="1" dirty="0">
              <a:latin typeface="+mj-lt"/>
            </a:endParaRPr>
          </a:p>
        </p:txBody>
      </p:sp>
      <p:sp>
        <p:nvSpPr>
          <p:cNvPr id="7" name="Szövegdoboz 6"/>
          <p:cNvSpPr txBox="1"/>
          <p:nvPr/>
        </p:nvSpPr>
        <p:spPr>
          <a:xfrm rot="1112349">
            <a:off x="281462" y="5320701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Halottak </a:t>
            </a:r>
            <a:r>
              <a:rPr lang="hu-HU" i="1" dirty="0" smtClean="0"/>
              <a:t>napján emlékezünk azokra a barátokra, rokonokra </a:t>
            </a:r>
            <a:r>
              <a:rPr lang="hu-HU" i="1" dirty="0" smtClean="0"/>
              <a:t>és </a:t>
            </a:r>
            <a:r>
              <a:rPr lang="hu-HU" i="1" dirty="0" smtClean="0"/>
              <a:t>családokra, akik már nincsenek közöttünk.</a:t>
            </a:r>
            <a:endParaRPr lang="hu-HU" i="1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7148" y="1456935"/>
            <a:ext cx="2517526" cy="1754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3212976"/>
            <a:ext cx="2304256" cy="1737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3017" y="3254867"/>
            <a:ext cx="2478559" cy="1924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340768"/>
            <a:ext cx="2682555" cy="1908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05429994"/>
      </p:ext>
    </p:extLst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ényűző">
  <a:themeElements>
    <a:clrScheme name="Rajzszög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ényűző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557</TotalTime>
  <Words>354</Words>
  <Application>Microsoft Office PowerPoint</Application>
  <PresentationFormat>Diavetítés a képernyőre (4:3 oldalarány)</PresentationFormat>
  <Paragraphs>83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Fényűző</vt:lpstr>
      <vt:lpstr>A NÉGY ÉVSZAK</vt:lpstr>
      <vt:lpstr>Az évszakok kialakulása:</vt:lpstr>
      <vt:lpstr>4 évszak hónapjai</vt:lpstr>
      <vt:lpstr>Az évszakok kezdete:</vt:lpstr>
      <vt:lpstr>Az évszakok és a napok hossza </vt:lpstr>
      <vt:lpstr>6. dia</vt:lpstr>
      <vt:lpstr>Tavasz</vt:lpstr>
      <vt:lpstr>Nyár</vt:lpstr>
      <vt:lpstr>Ősz</vt:lpstr>
      <vt:lpstr>Tél</vt:lpstr>
      <vt:lpstr>11. dia</vt:lpstr>
      <vt:lpstr>Források: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NÉGY ÉVSZAK</dc:title>
  <dc:creator>Vendég</dc:creator>
  <cp:lastModifiedBy>salroz</cp:lastModifiedBy>
  <cp:revision>58</cp:revision>
  <dcterms:created xsi:type="dcterms:W3CDTF">2013-01-20T08:52:17Z</dcterms:created>
  <dcterms:modified xsi:type="dcterms:W3CDTF">2013-01-31T10:25:42Z</dcterms:modified>
</cp:coreProperties>
</file>