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6" r:id="rId2"/>
    <p:sldId id="263" r:id="rId3"/>
    <p:sldId id="264" r:id="rId4"/>
    <p:sldId id="265" r:id="rId5"/>
    <p:sldId id="272" r:id="rId6"/>
    <p:sldId id="273" r:id="rId7"/>
    <p:sldId id="274" r:id="rId8"/>
    <p:sldId id="276" r:id="rId9"/>
    <p:sldId id="277" r:id="rId10"/>
    <p:sldId id="266" r:id="rId11"/>
    <p:sldId id="258" r:id="rId12"/>
    <p:sldId id="278" r:id="rId13"/>
    <p:sldId id="259" r:id="rId14"/>
    <p:sldId id="262" r:id="rId15"/>
    <p:sldId id="260" r:id="rId16"/>
    <p:sldId id="291" r:id="rId17"/>
    <p:sldId id="292" r:id="rId18"/>
    <p:sldId id="293" r:id="rId19"/>
    <p:sldId id="294" r:id="rId20"/>
    <p:sldId id="295" r:id="rId21"/>
    <p:sldId id="290" r:id="rId22"/>
    <p:sldId id="289" r:id="rId23"/>
    <p:sldId id="267" r:id="rId24"/>
    <p:sldId id="268" r:id="rId25"/>
    <p:sldId id="269" r:id="rId26"/>
    <p:sldId id="296" r:id="rId27"/>
    <p:sldId id="300" r:id="rId28"/>
    <p:sldId id="275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820" autoAdjust="0"/>
  </p:normalViewPr>
  <p:slideViewPr>
    <p:cSldViewPr>
      <p:cViewPr varScale="1">
        <p:scale>
          <a:sx n="70" d="100"/>
          <a:sy n="70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27428-D2BF-47F1-B9F3-9F07143C5257}" type="datetimeFigureOut">
              <a:rPr lang="hu-HU" smtClean="0"/>
              <a:pPr/>
              <a:t>2013.02.17.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1F202-6B5B-4C6F-87E1-384C0F53EE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39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F202-6B5B-4C6F-87E1-384C0F53EE56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5A1A42-387B-4253-817A-4C1597DC2435}" type="datetimeFigureOut">
              <a:rPr lang="hu-HU" smtClean="0"/>
              <a:pPr/>
              <a:t>2013.02.17.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28AC47-BB70-4736-A119-2073DCDD9169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4" name="Picture 3" descr="C:\Users\TARDIS\Pictures\Passzív házak\Elements_page1_logo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62" y="0"/>
            <a:ext cx="833336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A1A42-387B-4253-817A-4C1597DC2435}" type="datetimeFigureOut">
              <a:rPr lang="hu-HU" smtClean="0"/>
              <a:pPr/>
              <a:t>2013.02.17.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AC47-BB70-4736-A119-2073DCDD916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A1A42-387B-4253-817A-4C1597DC2435}" type="datetimeFigureOut">
              <a:rPr lang="hu-HU" smtClean="0"/>
              <a:pPr/>
              <a:t>2013.02.17.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AC47-BB70-4736-A119-2073DCDD916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A1A42-387B-4253-817A-4C1597DC2435}" type="datetimeFigureOut">
              <a:rPr lang="hu-HU" smtClean="0"/>
              <a:pPr/>
              <a:t>2013.02.17.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AC47-BB70-4736-A119-2073DCDD916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A1A42-387B-4253-817A-4C1597DC2435}" type="datetimeFigureOut">
              <a:rPr lang="hu-HU" smtClean="0"/>
              <a:pPr/>
              <a:t>2013.02.17.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AC47-BB70-4736-A119-2073DCDD916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A1A42-387B-4253-817A-4C1597DC2435}" type="datetimeFigureOut">
              <a:rPr lang="hu-HU" smtClean="0"/>
              <a:pPr/>
              <a:t>2013.02.17.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AC47-BB70-4736-A119-2073DCDD916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A1A42-387B-4253-817A-4C1597DC2435}" type="datetimeFigureOut">
              <a:rPr lang="hu-HU" smtClean="0"/>
              <a:pPr/>
              <a:t>2013.02.17.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AC47-BB70-4736-A119-2073DCDD916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A1A42-387B-4253-817A-4C1597DC2435}" type="datetimeFigureOut">
              <a:rPr lang="hu-HU" smtClean="0"/>
              <a:pPr/>
              <a:t>2013.02.17.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AC47-BB70-4736-A119-2073DCDD916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5A1A42-387B-4253-817A-4C1597DC2435}" type="datetimeFigureOut">
              <a:rPr lang="hu-HU" smtClean="0"/>
              <a:pPr/>
              <a:t>2013.02.17.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AC47-BB70-4736-A119-2073DCDD916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65A1A42-387B-4253-817A-4C1597DC2435}" type="datetimeFigureOut">
              <a:rPr lang="hu-HU" smtClean="0"/>
              <a:pPr/>
              <a:t>2013.02.17.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8AC47-BB70-4736-A119-2073DCDD916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5A1A42-387B-4253-817A-4C1597DC2435}" type="datetimeFigureOut">
              <a:rPr lang="hu-HU" smtClean="0"/>
              <a:pPr/>
              <a:t>2013.02.17.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28AC47-BB70-4736-A119-2073DCDD916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">
              <a:schemeClr val="accent1">
                <a:tint val="44500"/>
                <a:satMod val="160000"/>
              </a:schemeClr>
            </a:gs>
            <a:gs pos="1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5A1A42-387B-4253-817A-4C1597DC2435}" type="datetimeFigureOut">
              <a:rPr lang="hu-HU" smtClean="0"/>
              <a:pPr/>
              <a:t>2013.02.17.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328AC47-BB70-4736-A119-2073DCDD9169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2051" name="Picture 3" descr="C:\Users\TARDIS\Pictures\Passzív házak\Elements_page1_logo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62" y="0"/>
            <a:ext cx="833336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over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ergiacentrum.com/news/a_passzivhaz_kedvezo_tulajdonsagai.html" TargetMode="External"/><Relationship Id="rId3" Type="http://schemas.openxmlformats.org/officeDocument/2006/relationships/hyperlink" Target="http://hu.wikipedia.org/wiki/Passz%C3%ADvh%C3%A1z" TargetMode="External"/><Relationship Id="rId7" Type="http://schemas.openxmlformats.org/officeDocument/2006/relationships/hyperlink" Target="http://www.passzivhaz.com/Passzivhaz.aspx" TargetMode="External"/><Relationship Id="rId2" Type="http://schemas.openxmlformats.org/officeDocument/2006/relationships/hyperlink" Target="http://www.passzivhazak.hu/szelenergia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asszivhaz-akademia.hu/index/passzivhazzal_a_klimavaltozas_ellen.html" TargetMode="External"/><Relationship Id="rId5" Type="http://schemas.openxmlformats.org/officeDocument/2006/relationships/hyperlink" Target="http://www.passzivhazepito.hu/passzivhazban-otthon-vagyunk/25-miert-passziv-a-passzivhaz" TargetMode="External"/><Relationship Id="rId4" Type="http://schemas.openxmlformats.org/officeDocument/2006/relationships/hyperlink" Target="http://www.passzivhaz-tervezes.hu/passzivhaz.html" TargetMode="External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785949"/>
          </a:xfrm>
        </p:spPr>
        <p:txBody>
          <a:bodyPr/>
          <a:lstStyle/>
          <a:p>
            <a:r>
              <a:rPr lang="hu-HU" b="1" dirty="0" smtClean="0"/>
              <a:t>PASSZÍVHÁZ 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3284984"/>
            <a:ext cx="7772400" cy="1728191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hu-HU" sz="2400" i="1" dirty="0" smtClean="0">
                <a:solidFill>
                  <a:schemeClr val="tx1"/>
                </a:solidFill>
              </a:rPr>
              <a:t>Hollósi Krisztián</a:t>
            </a:r>
          </a:p>
          <a:p>
            <a:pPr algn="r"/>
            <a:r>
              <a:rPr lang="hu-HU" sz="2400" i="1" dirty="0" smtClean="0">
                <a:solidFill>
                  <a:schemeClr val="tx1"/>
                </a:solidFill>
              </a:rPr>
              <a:t>Somogyi TISZK Közép és Szakiskola</a:t>
            </a:r>
          </a:p>
          <a:p>
            <a:pPr algn="r"/>
            <a:r>
              <a:rPr lang="hu-HU" sz="2400" i="1" dirty="0" err="1" smtClean="0">
                <a:solidFill>
                  <a:schemeClr val="tx1"/>
                </a:solidFill>
              </a:rPr>
              <a:t>Mathiász</a:t>
            </a:r>
            <a:r>
              <a:rPr lang="hu-HU" sz="2400" i="1" dirty="0" smtClean="0">
                <a:solidFill>
                  <a:schemeClr val="tx1"/>
                </a:solidFill>
              </a:rPr>
              <a:t> János Tagintézmény</a:t>
            </a:r>
          </a:p>
          <a:p>
            <a:pPr algn="r"/>
            <a:r>
              <a:rPr lang="hu-HU" sz="2400" i="1" dirty="0" smtClean="0">
                <a:solidFill>
                  <a:schemeClr val="tx1"/>
                </a:solidFill>
              </a:rPr>
              <a:t>11./B osztály</a:t>
            </a:r>
          </a:p>
          <a:p>
            <a:pPr algn="r"/>
            <a:r>
              <a:rPr lang="hu-HU" sz="2400" i="1" dirty="0" smtClean="0">
                <a:solidFill>
                  <a:schemeClr val="tx1"/>
                </a:solidFill>
              </a:rPr>
              <a:t>Felkészítő tanár: Tefner Béla</a:t>
            </a:r>
          </a:p>
          <a:p>
            <a:pPr algn="r"/>
            <a:endParaRPr lang="hu-HU" sz="2400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TARDIS\Pictures\Passzív házak\h-18-EcoHome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1694"/>
            <a:ext cx="432047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ARDIS\Pictures\Passzív házak\3137pel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201467"/>
            <a:ext cx="4381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bi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hu-HU" b="1" dirty="0" smtClean="0"/>
              <a:t>Biomassza</a:t>
            </a:r>
            <a:endParaRPr lang="hu-HU" b="1" dirty="0"/>
          </a:p>
        </p:txBody>
      </p:sp>
      <p:sp>
        <p:nvSpPr>
          <p:cNvPr id="11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Blip>
                <a:blip r:embed="rId4"/>
              </a:buBlip>
            </a:pPr>
            <a:r>
              <a:rPr lang="hu-HU" dirty="0" smtClean="0"/>
              <a:t>Biológiai eredetű szerves anyag, szárazföldön, vízben található nemrég elhalt szervezetek (növények, állatok, mikroorganizmusok) testtömege; biotechnológiai iparok termékei; és a különböző transzformálók (ember, állatok, feldolgozó iparok stb.) összes biológiai eredetű terméke, hulladéka, mellékterméke.</a:t>
            </a:r>
          </a:p>
          <a:p>
            <a:pPr>
              <a:buBlip>
                <a:blip r:embed="rId4"/>
              </a:buBlip>
            </a:pPr>
            <a:r>
              <a:rPr lang="hu-HU" dirty="0" smtClean="0"/>
              <a:t>A </a:t>
            </a:r>
            <a:r>
              <a:rPr lang="hu-HU" i="1" u="sng" dirty="0" smtClean="0"/>
              <a:t>biomassza </a:t>
            </a:r>
            <a:r>
              <a:rPr lang="hu-HU" dirty="0" smtClean="0"/>
              <a:t>energia hasznosításának az </a:t>
            </a:r>
            <a:r>
              <a:rPr lang="hu-HU" i="1" u="sng" dirty="0" smtClean="0"/>
              <a:t>alapja az égés</a:t>
            </a:r>
            <a:r>
              <a:rPr lang="hu-HU" dirty="0" smtClean="0"/>
              <a:t>, amely hőenergia felszabadulással járó folyamat.</a:t>
            </a:r>
          </a:p>
          <a:p>
            <a:pPr>
              <a:buBlip>
                <a:blip r:embed="rId4"/>
              </a:buBlip>
            </a:pPr>
            <a:r>
              <a:rPr lang="hu-HU" dirty="0" smtClean="0"/>
              <a:t>Hasznosítható: </a:t>
            </a:r>
          </a:p>
          <a:p>
            <a:pPr>
              <a:buNone/>
            </a:pPr>
            <a:r>
              <a:rPr lang="hu-HU" dirty="0" smtClean="0"/>
              <a:t>- Közvetlenül-tüzeléssel,</a:t>
            </a:r>
          </a:p>
          <a:p>
            <a:pPr>
              <a:buNone/>
            </a:pPr>
            <a:r>
              <a:rPr lang="hu-HU" dirty="0" smtClean="0"/>
              <a:t>- Kémiai átalakítással üzemanyagként, biogázként.</a:t>
            </a:r>
          </a:p>
          <a:p>
            <a:endParaRPr lang="hu-HU" dirty="0" smtClean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00px-Passivhaus_Darmstadt_Kranichstein_Fruehling_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300px-Passivhaus_Darmstadt_Kranichstein_Schnee_2005_F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124450"/>
            <a:ext cx="28575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63272" cy="1066130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b="1" dirty="0" smtClean="0"/>
              <a:t>Passzívházzal a klímaváltozás ellen</a:t>
            </a:r>
            <a:endParaRPr lang="hu-HU" b="1" dirty="0"/>
          </a:p>
        </p:txBody>
      </p:sp>
      <p:sp>
        <p:nvSpPr>
          <p:cNvPr id="11" name="Tartalom helye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Font typeface="Webdings" pitchFamily="18" charset="2"/>
              <a:buChar char="H"/>
            </a:pPr>
            <a:r>
              <a:rPr lang="hu-HU" dirty="0" smtClean="0"/>
              <a:t>Az ember okozta klímaváltozás túlnyomórészt a fosszilis energiahordozók energetikai felhasználására vezethető vissza,  mértéke a </a:t>
            </a:r>
            <a:r>
              <a:rPr lang="hu-HU" i="1" u="sng" dirty="0" smtClean="0"/>
              <a:t>földi atmoszférába kibocsátott CO</a:t>
            </a:r>
            <a:r>
              <a:rPr lang="hu-HU" i="1" u="sng" baseline="-25000" dirty="0" smtClean="0"/>
              <a:t>2</a:t>
            </a:r>
            <a:r>
              <a:rPr lang="hu-HU" dirty="0" smtClean="0"/>
              <a:t> mennyiségétől függ.</a:t>
            </a:r>
          </a:p>
          <a:p>
            <a:pPr>
              <a:buFont typeface="Webdings" pitchFamily="18" charset="2"/>
              <a:buChar char="H"/>
            </a:pPr>
            <a:r>
              <a:rPr lang="hu-HU" dirty="0" smtClean="0"/>
              <a:t>Következő 20 évben az emberiség energia igénye várhatólag 50%-kal nőni fog, mely többlet a jelenlegi fogyasztási struktúra megtartása mellett túlnyomórészt fosszilis energiahordozók által kerülne kielégítésre. Mindez drasztikusan növelné a légkörbe kibocsátott CO</a:t>
            </a:r>
            <a:r>
              <a:rPr lang="hu-HU" baseline="-25000" dirty="0" smtClean="0"/>
              <a:t>2</a:t>
            </a:r>
            <a:r>
              <a:rPr lang="hu-HU" dirty="0" smtClean="0"/>
              <a:t>mennyiségét, mely a földi klímát veszélyes pályára állítaná.</a:t>
            </a:r>
          </a:p>
          <a:p>
            <a:pPr>
              <a:buFont typeface="Webdings" pitchFamily="18" charset="2"/>
              <a:buChar char="H"/>
            </a:pPr>
            <a:r>
              <a:rPr lang="hu-HU" dirty="0" smtClean="0"/>
              <a:t>A </a:t>
            </a:r>
            <a:r>
              <a:rPr lang="hu-HU" i="1" u="sng" dirty="0" smtClean="0"/>
              <a:t>passzívház koncepciója </a:t>
            </a:r>
            <a:r>
              <a:rPr lang="hu-HU" dirty="0" smtClean="0"/>
              <a:t>a hőenergia-veszteségek minimalizálására épül. Egy passzívháznak 80-90%-kal kevesebb a fűtési energiaszükséglete, mint egy </a:t>
            </a:r>
            <a:r>
              <a:rPr lang="hu-HU" i="1" u="sng" dirty="0" smtClean="0"/>
              <a:t>hagyományos</a:t>
            </a:r>
            <a:r>
              <a:rPr lang="hu-HU" dirty="0" smtClean="0"/>
              <a:t> háznak. Nem csak </a:t>
            </a:r>
            <a:r>
              <a:rPr lang="hu-HU" i="1" u="sng" dirty="0" smtClean="0"/>
              <a:t>a fenntartási költsége </a:t>
            </a:r>
            <a:r>
              <a:rPr lang="hu-HU" dirty="0" smtClean="0"/>
              <a:t>lesz </a:t>
            </a:r>
            <a:r>
              <a:rPr lang="hu-HU" i="1" u="sng" dirty="0" smtClean="0"/>
              <a:t>töredéke</a:t>
            </a:r>
            <a:r>
              <a:rPr lang="hu-HU" dirty="0" smtClean="0"/>
              <a:t>, hanem az általa okozott </a:t>
            </a:r>
            <a:r>
              <a:rPr lang="hu-HU" i="1" u="sng" dirty="0" smtClean="0"/>
              <a:t>CO</a:t>
            </a:r>
            <a:r>
              <a:rPr lang="hu-HU" i="1" u="sng" baseline="-25000" dirty="0" smtClean="0"/>
              <a:t>2</a:t>
            </a:r>
            <a:r>
              <a:rPr lang="hu-HU" i="1" u="sng" dirty="0" smtClean="0"/>
              <a:t>-kibocsájtás mértéke</a:t>
            </a:r>
            <a:r>
              <a:rPr lang="hu-HU" dirty="0" smtClean="0"/>
              <a:t> is. 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98" y="2068725"/>
            <a:ext cx="3171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Napelem, napkollek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" y="0"/>
            <a:ext cx="285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hu-HU" b="1" dirty="0" smtClean="0"/>
              <a:t>Passzívház:</a:t>
            </a:r>
            <a:endParaRPr lang="hu-HU" b="1" dirty="0"/>
          </a:p>
        </p:txBody>
      </p:sp>
      <p:sp>
        <p:nvSpPr>
          <p:cNvPr id="11" name="Tartalom helye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/>
              <a:t>Röviden </a:t>
            </a:r>
            <a:r>
              <a:rPr lang="hu-HU" i="1" u="sng" dirty="0" smtClean="0"/>
              <a:t>energiatakarékos épületet jelent, korábbiakban felsorolt megújuló energiaforrások felhasználásával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 smtClean="0"/>
              <a:t>Olyan, a fizika egyszerű törvényei alapján épített ház, mely nem igényel hagyományos fűtési rendszert. Mind télen, mind nyáron kellemes hőmérséklet biztosított, hő veszteségek csökkentésével, hő visszanyeréssel szellőztető berendezéssel.</a:t>
            </a:r>
          </a:p>
          <a:p>
            <a:pPr>
              <a:buNone/>
            </a:pPr>
            <a:r>
              <a:rPr lang="hu-HU" dirty="0" smtClean="0"/>
              <a:t>Tervezőinek esztétika helyett és a komfort mellett két cél a legfontosabb: </a:t>
            </a:r>
            <a:r>
              <a:rPr lang="hu-HU" i="1" u="sng" dirty="0" smtClean="0"/>
              <a:t>energia és környezettudatosság. </a:t>
            </a:r>
          </a:p>
          <a:p>
            <a:pPr algn="ctr">
              <a:buNone/>
            </a:pPr>
            <a:r>
              <a:rPr lang="hu-HU" i="1" u="sng" dirty="0" smtClean="0"/>
              <a:t>Magasabb életminőség energiatakarékosabb üzemmóddal.</a:t>
            </a:r>
          </a:p>
          <a:p>
            <a:endParaRPr lang="hu-H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hu-HU" b="1" dirty="0" smtClean="0"/>
              <a:t>Passzív Házak Működése</a:t>
            </a:r>
            <a:endParaRPr lang="hu-HU" b="1" dirty="0"/>
          </a:p>
        </p:txBody>
      </p:sp>
      <p:pic>
        <p:nvPicPr>
          <p:cNvPr id="17411" name="Picture 3" descr="C:\Users\TARDIS\Pictures\Passzív házak\feist_rajz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59"/>
            <a:ext cx="8279904" cy="482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Működése egyszerű:</a:t>
            </a:r>
            <a:br>
              <a:rPr lang="hu-HU" b="1" dirty="0" smtClean="0"/>
            </a:br>
            <a:endParaRPr lang="hu-HU" b="1" dirty="0"/>
          </a:p>
        </p:txBody>
      </p:sp>
      <p:pic>
        <p:nvPicPr>
          <p:cNvPr id="18434" name="Picture 2" descr="C:\Users\TARDIS\Pictures\Passzív házak\3es copy.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64" y="1484784"/>
            <a:ext cx="5832500" cy="35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  <a:solidFill>
            <a:schemeClr val="bg2">
              <a:lumMod val="20000"/>
              <a:lumOff val="80000"/>
              <a:alpha val="92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ebdings" pitchFamily="18" charset="2"/>
              <a:buChar char=""/>
            </a:pPr>
            <a:r>
              <a:rPr lang="hu-HU" dirty="0" smtClean="0"/>
              <a:t>Kifele áramló hő veszteséget rendkívül masszív hőszigeteléssel minimálisra csökkenti.</a:t>
            </a:r>
          </a:p>
          <a:p>
            <a:pPr>
              <a:buFont typeface="Webdings" pitchFamily="18" charset="2"/>
              <a:buChar char=""/>
            </a:pPr>
            <a:r>
              <a:rPr lang="hu-HU" dirty="0" smtClean="0"/>
              <a:t>A beáramló napenergiát pedig maximálisan kihasználja.</a:t>
            </a:r>
          </a:p>
          <a:p>
            <a:pPr>
              <a:buFont typeface="Webdings" pitchFamily="18" charset="2"/>
              <a:buChar char=""/>
            </a:pPr>
            <a:r>
              <a:rPr lang="hu-HU" dirty="0" smtClean="0"/>
              <a:t>Ház megfelelő tájolásával, délre néző nagyablakok felmelegítik a lakás levegőjét, melyet a szigetelés nem enged kiáramolni.</a:t>
            </a:r>
          </a:p>
          <a:p>
            <a:pPr>
              <a:buFont typeface="Webdings" pitchFamily="18" charset="2"/>
              <a:buChar char=""/>
            </a:pPr>
            <a:r>
              <a:rPr lang="hu-HU" dirty="0" smtClean="0"/>
              <a:t>Napelemek, és napkollektoros vízmelegítők megoldást jelentenek a lakás meleg víz használatának kielégítésére, vagy borús idő esetén </a:t>
            </a:r>
            <a:r>
              <a:rPr lang="hu-HU" dirty="0" err="1" smtClean="0"/>
              <a:t>puffertárként</a:t>
            </a:r>
            <a:r>
              <a:rPr lang="hu-HU" dirty="0" smtClean="0"/>
              <a:t> szolgálnak.</a:t>
            </a:r>
          </a:p>
          <a:p>
            <a:pPr>
              <a:buFont typeface="Webdings" pitchFamily="18" charset="2"/>
              <a:buChar char=""/>
            </a:pPr>
            <a:r>
              <a:rPr lang="hu-HU" dirty="0" smtClean="0"/>
              <a:t>A nyári túlmelegedés ellen hagyományos árnyékolók, kiálló erkélyek, rolók, pergolák védenek.</a:t>
            </a:r>
          </a:p>
          <a:p>
            <a:pPr>
              <a:buFont typeface="Wingdings" pitchFamily="2" charset="2"/>
              <a:buChar char="q"/>
            </a:pPr>
            <a:endParaRPr lang="hu-H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519"/>
            <a:ext cx="1333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ph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79" y="4845504"/>
            <a:ext cx="1333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hu-HU" b="1" dirty="0" smtClean="0"/>
              <a:t>Építési Irányelvek</a:t>
            </a:r>
            <a:endParaRPr lang="hu-HU" b="1" dirty="0"/>
          </a:p>
        </p:txBody>
      </p:sp>
      <p:sp>
        <p:nvSpPr>
          <p:cNvPr id="15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ebdings" pitchFamily="18" charset="2"/>
              <a:buChar char=""/>
            </a:pPr>
            <a:r>
              <a:rPr lang="hu-HU" dirty="0" smtClean="0"/>
              <a:t>Megfelelő (déli) tájolással maximális nap energiafelhasználásra lehetőség bármely évszakban.</a:t>
            </a:r>
          </a:p>
          <a:p>
            <a:pPr>
              <a:buFont typeface="Webdings" pitchFamily="18" charset="2"/>
              <a:buChar char=""/>
            </a:pPr>
            <a:r>
              <a:rPr lang="hu-HU" dirty="0" smtClean="0"/>
              <a:t>Kompakt forma, magas fokú szigetelés a ház épületburka tekintetében, akár 40-50cm falvastagságot is jelenthet (20-30cm szigetelő réteggel).</a:t>
            </a:r>
          </a:p>
          <a:p>
            <a:pPr>
              <a:buFont typeface="Webdings" pitchFamily="18" charset="2"/>
              <a:buChar char=""/>
            </a:pPr>
            <a:r>
              <a:rPr lang="hu-HU" dirty="0" smtClean="0"/>
              <a:t>3 rétegű nemesgázzal töltött üvegezés nyílászáróknál.</a:t>
            </a:r>
          </a:p>
          <a:p>
            <a:pPr>
              <a:buFont typeface="Webdings" pitchFamily="18" charset="2"/>
              <a:buChar char=""/>
            </a:pPr>
            <a:r>
              <a:rPr lang="hu-HU" dirty="0" smtClean="0"/>
              <a:t>Hő hídmentes szerkezetek kialakítása, hő technikai értékek betartásával.</a:t>
            </a:r>
          </a:p>
          <a:p>
            <a:pPr>
              <a:buFont typeface="Webdings" pitchFamily="18" charset="2"/>
              <a:buChar char=""/>
            </a:pPr>
            <a:r>
              <a:rPr lang="hu-HU" dirty="0" smtClean="0"/>
              <a:t>Nagy hatékonyságú szellőző berendezések, hőcserélővel.</a:t>
            </a:r>
          </a:p>
          <a:p>
            <a:pPr>
              <a:buFont typeface="Webdings" pitchFamily="18" charset="2"/>
              <a:buChar char=""/>
            </a:pPr>
            <a:r>
              <a:rPr lang="hu-HU" dirty="0" smtClean="0"/>
              <a:t>Használati meleg víz előállítása megújuló energia forrással történik.</a:t>
            </a:r>
          </a:p>
          <a:p>
            <a:pPr>
              <a:buFont typeface="Webdings" pitchFamily="18" charset="2"/>
              <a:buChar char=""/>
            </a:pPr>
            <a:r>
              <a:rPr lang="hu-HU" dirty="0" smtClean="0"/>
              <a:t>Nyári hő védelem biztosítása.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Építkezés lépései képekben</a:t>
            </a:r>
            <a:endParaRPr lang="hu-HU" dirty="0"/>
          </a:p>
        </p:txBody>
      </p:sp>
      <p:pic>
        <p:nvPicPr>
          <p:cNvPr id="3" name="Picture 2" descr="p010_1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2391593" cy="180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3643306" y="1270879"/>
            <a:ext cx="40005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1.</a:t>
            </a:r>
            <a:r>
              <a:rPr lang="hu-HU" dirty="0" smtClean="0"/>
              <a:t> </a:t>
            </a:r>
            <a:r>
              <a:rPr lang="hu-HU" sz="2800" dirty="0" smtClean="0"/>
              <a:t>A passzív ház alapterületének kitűzése, déli tájolás elengedhetetlen! </a:t>
            </a:r>
            <a:r>
              <a:rPr lang="hu-HU" dirty="0" smtClean="0"/>
              <a:t>		</a:t>
            </a:r>
            <a:endParaRPr lang="hu-HU" dirty="0"/>
          </a:p>
        </p:txBody>
      </p:sp>
      <p:pic>
        <p:nvPicPr>
          <p:cNvPr id="50178" name="Picture 2" descr="p010_1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87" y="3914307"/>
            <a:ext cx="2415782" cy="182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3571868" y="3717032"/>
            <a:ext cx="50006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2. A sávalap kiásása után a szükséges csövek bekerülnek a talajba, elkezdődik az alap betonozása.</a:t>
            </a:r>
          </a:p>
          <a:p>
            <a:endParaRPr lang="hu-H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211960" y="285727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3. Lemezalap elkészítése a nappalinál, esetleges szinteltolások elkészítése.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4323505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/>
              <a:t>4. Fő házrész lemezalapjának elkészítése következik.</a:t>
            </a:r>
            <a:endParaRPr lang="hu-HU" sz="2800" dirty="0"/>
          </a:p>
        </p:txBody>
      </p:sp>
      <p:pic>
        <p:nvPicPr>
          <p:cNvPr id="20482" name="Picture 2" descr="C:\Users\TARDIS\Pictures\Passzív házak\img2.galler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3600000" cy="22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TARDIS\Pictures\Passzív házak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600000" cy="269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010_1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6632"/>
            <a:ext cx="285651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3214678" y="285728"/>
            <a:ext cx="50297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5. Az alap elkészítése után, a falazóelemek vasalása, betonozása következik az erre kialakított egyedi falazó elemekkel .</a:t>
            </a:r>
            <a:endParaRPr lang="hu-HU" sz="2800" dirty="0"/>
          </a:p>
        </p:txBody>
      </p:sp>
      <p:pic>
        <p:nvPicPr>
          <p:cNvPr id="51202" name="Picture 2" descr="passzivhaz_2012-08-20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9862" y="2852936"/>
            <a:ext cx="3715062" cy="179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010_1_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4" y="4434298"/>
            <a:ext cx="2856515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3540093" y="4982609"/>
            <a:ext cx="5238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800" dirty="0">
                <a:solidFill>
                  <a:prstClr val="black"/>
                </a:solidFill>
              </a:rPr>
              <a:t>6. Ha a falazás elkészült, a monolit födém elhelyezése a következő lépés.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010_1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36311"/>
            <a:ext cx="2925431" cy="221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4463961" y="972170"/>
            <a:ext cx="367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6. Tetőszerkezet elkészítése.</a:t>
            </a:r>
            <a:endParaRPr lang="hu-HU" sz="2800" dirty="0"/>
          </a:p>
        </p:txBody>
      </p:sp>
      <p:pic>
        <p:nvPicPr>
          <p:cNvPr id="4" name="Picture 4" descr="p010_1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37112"/>
            <a:ext cx="2702674" cy="204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78417" y="4149080"/>
            <a:ext cx="53804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7. Kialakítva a nyílászárók helye, kezdődhet azok beépítése, valamint az épületgépészeti berendezések elhelyezése is.</a:t>
            </a:r>
            <a:endParaRPr lang="hu-HU" sz="2800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Napenergia</a:t>
            </a:r>
            <a:endParaRPr lang="hu-HU" b="1" dirty="0"/>
          </a:p>
        </p:txBody>
      </p:sp>
      <p:pic>
        <p:nvPicPr>
          <p:cNvPr id="6147" name="Picture 3" descr="C:\Users\TARDIS\Pictures\Passzív házak\futsunk_sorrel-00018740-sörkollektor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76325"/>
            <a:ext cx="628650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539552" y="937410"/>
            <a:ext cx="8229600" cy="4983179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"/>
            </a:pPr>
            <a:r>
              <a:rPr lang="hu-HU" dirty="0" smtClean="0"/>
              <a:t>Napenergia kimeríthetetlen legtisztább energiaforrások egyike. Használatával nem keletkezik káros anyag kibocsájtás, környezet romboló hulladék. Megfelelő kivitelezéssel alkalmas fűtésre, vízmelegítésre egyaránt. </a:t>
            </a:r>
          </a:p>
          <a:p>
            <a:pPr>
              <a:buFont typeface="Wingdings" pitchFamily="2" charset="2"/>
              <a:buChar char=""/>
            </a:pPr>
            <a:r>
              <a:rPr lang="hu-HU" dirty="0" smtClean="0"/>
              <a:t>Hasznosítás eszközei: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Napkollektor, mellyel meleg víz </a:t>
            </a:r>
          </a:p>
          <a:p>
            <a:pPr>
              <a:buNone/>
            </a:pPr>
            <a:r>
              <a:rPr lang="hu-HU" dirty="0" smtClean="0"/>
              <a:t>(1 fő/40l/nap=1,2m</a:t>
            </a:r>
            <a:r>
              <a:rPr lang="hu-HU" baseline="30000" dirty="0" smtClean="0"/>
              <a:t>2</a:t>
            </a:r>
            <a:r>
              <a:rPr lang="hu-HU" dirty="0" smtClean="0"/>
              <a:t> kollektor felület),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Napelem, mellyel elektromos áram állítható elő.</a:t>
            </a:r>
            <a:endParaRPr lang="hu-H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010_1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2631236" cy="198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p010_1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573268"/>
            <a:ext cx="2677025" cy="194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3472121" y="519939"/>
            <a:ext cx="4713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7. Megérkezett a tető hőszigetelése, az ácsok elkészülnek a tetőszerkezettel.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7722" y="4745519"/>
            <a:ext cx="4630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8. Elkezdődik a tetőfóliázás, és a lécezés.</a:t>
            </a:r>
            <a:endParaRPr lang="hu-HU" sz="2800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010_1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370699"/>
            <a:ext cx="3216837" cy="24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010_1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439" y="2224076"/>
            <a:ext cx="2631806" cy="199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305022" y="4869160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10. Padlás zárt részeit cellulózzal szigetelik.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291663" y="363072"/>
            <a:ext cx="4929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9. 3 rétegű, nemesgázzal töltött masszív nyílászárok behelyezése, amelyek nem igényelnek nyithatóságot.</a:t>
            </a:r>
            <a:endParaRPr lang="hu-HU" sz="2800" dirty="0"/>
          </a:p>
        </p:txBody>
      </p:sp>
      <p:pic>
        <p:nvPicPr>
          <p:cNvPr id="21506" name="Picture 2" descr="C:\Users\TARDIS\Pictures\Passzív házak\18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56" y="480559"/>
            <a:ext cx="2800365" cy="37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010_1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420888"/>
            <a:ext cx="2347529" cy="311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010_1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2347529" cy="161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3131840" y="2996952"/>
            <a:ext cx="5583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12. Épületgépészeti elemek üzembe helyezése, pl. plafonra elhelyezhető minimális területet elfoglaló szellőztető gép beszerelése. 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131840" y="431896"/>
            <a:ext cx="4168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11. Légtömörségi teszt elkészítése a házban.</a:t>
            </a:r>
            <a:endParaRPr lang="hu-HU" sz="2800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asszivhaz_passzivh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53" y="0"/>
            <a:ext cx="3810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meseh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5114925"/>
            <a:ext cx="53721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hu-HU" b="1" dirty="0" smtClean="0"/>
              <a:t>Mi szól mellette, és ellene?</a:t>
            </a:r>
            <a:endParaRPr lang="hu-HU" b="1" dirty="0"/>
          </a:p>
        </p:txBody>
      </p:sp>
      <p:sp>
        <p:nvSpPr>
          <p:cNvPr id="13" name="Szöveg helye 4"/>
          <p:cNvSpPr>
            <a:spLocks noGrp="1"/>
          </p:cNvSpPr>
          <p:nvPr>
            <p:ph type="body" sz="half" idx="3"/>
          </p:nvPr>
        </p:nvSpPr>
        <p:spPr>
          <a:xfrm>
            <a:off x="4645025" y="1071547"/>
            <a:ext cx="4041775" cy="500066"/>
          </a:xfrm>
          <a:solidFill>
            <a:schemeClr val="accent1">
              <a:alpha val="50000"/>
            </a:schemeClr>
          </a:solidFill>
        </p:spPr>
        <p:txBody>
          <a:bodyPr/>
          <a:lstStyle/>
          <a:p>
            <a:pPr algn="ctr"/>
            <a:r>
              <a:rPr lang="hu-HU" dirty="0" smtClean="0"/>
              <a:t>Mellette</a:t>
            </a:r>
            <a:endParaRPr lang="hu-HU" dirty="0"/>
          </a:p>
        </p:txBody>
      </p:sp>
      <p:sp>
        <p:nvSpPr>
          <p:cNvPr id="15" name="Szöveg helye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500066"/>
          </a:xfrm>
          <a:solidFill>
            <a:schemeClr val="accent1">
              <a:alpha val="50000"/>
            </a:schemeClr>
          </a:solidFill>
        </p:spPr>
        <p:txBody>
          <a:bodyPr/>
          <a:lstStyle/>
          <a:p>
            <a:pPr algn="ctr"/>
            <a:r>
              <a:rPr lang="hu-HU" dirty="0" smtClean="0"/>
              <a:t>Ellene</a:t>
            </a:r>
            <a:endParaRPr lang="hu-HU" dirty="0"/>
          </a:p>
        </p:txBody>
      </p:sp>
      <p:sp>
        <p:nvSpPr>
          <p:cNvPr id="17" name="Tartalom helye 3"/>
          <p:cNvSpPr>
            <a:spLocks noGrp="1"/>
          </p:cNvSpPr>
          <p:nvPr>
            <p:ph sz="quarter" idx="2"/>
          </p:nvPr>
        </p:nvSpPr>
        <p:spPr>
          <a:xfrm>
            <a:off x="467544" y="1700808"/>
            <a:ext cx="3885828" cy="4953732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u-HU" dirty="0" smtClean="0"/>
              <a:t>Hagyományosnál jóval drágább  3rétegű, kripton gázzal töltött üvegezéssel ellátott nyílászárók.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Költség növelő extra vastag aljzat, fal, és tetőszerkezet szigetelés.</a:t>
            </a:r>
          </a:p>
          <a:p>
            <a:pPr>
              <a:buFont typeface="Wingdings" pitchFamily="2" charset="2"/>
              <a:buChar char="Ø"/>
            </a:pPr>
            <a:endParaRPr lang="hu-HU" dirty="0" smtClean="0"/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Plusz költség a lakás gépészete, amely szellőztető berendezéssel ellátott.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Összegezve az építési költségeket 20-30% </a:t>
            </a:r>
            <a:r>
              <a:rPr lang="hu-HU" dirty="0" err="1" smtClean="0"/>
              <a:t>-kal</a:t>
            </a:r>
            <a:r>
              <a:rPr lang="hu-HU" dirty="0" smtClean="0"/>
              <a:t> magasabbak lehetnek  hagyományos építkezésnél.</a:t>
            </a:r>
            <a:endParaRPr lang="hu-HU" dirty="0"/>
          </a:p>
        </p:txBody>
      </p:sp>
      <p:sp>
        <p:nvSpPr>
          <p:cNvPr id="20" name="Tartalom helye 5"/>
          <p:cNvSpPr>
            <a:spLocks noGrp="1"/>
          </p:cNvSpPr>
          <p:nvPr>
            <p:ph sz="quarter" idx="4"/>
          </p:nvPr>
        </p:nvSpPr>
        <p:spPr>
          <a:xfrm>
            <a:off x="4716016" y="1663205"/>
            <a:ext cx="3970784" cy="5169186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u-HU" dirty="0" smtClean="0"/>
              <a:t>Kellemes hőérzet télen, nyáron, megtérülő fűtési költség.</a:t>
            </a:r>
          </a:p>
          <a:p>
            <a:pPr>
              <a:buFont typeface="Wingdings" pitchFamily="2" charset="2"/>
              <a:buChar char="Ø"/>
            </a:pPr>
            <a:endParaRPr lang="hu-HU" dirty="0" smtClean="0"/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Hő hídmentes szerkezet, épület-életmód romboló salétromosodás/penészedés kizárva.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Kiváltja hagyományos fűtési/hűtési rendszert, por és allergénmentes élettér.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Többletköltség rövid időn belül megtérül fenntartási költségek csökkenésével.</a:t>
            </a:r>
          </a:p>
          <a:p>
            <a:pPr>
              <a:buFont typeface="Wingdings" pitchFamily="2" charset="2"/>
              <a:buChar char="Ø"/>
            </a:pPr>
            <a:r>
              <a:rPr lang="hu-HU" i="1" u="sng" dirty="0" smtClean="0"/>
              <a:t>Környezetbarát üzemeltetés!</a:t>
            </a:r>
            <a:endParaRPr lang="hu-HU" i="1" u="sng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25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25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25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25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25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uiExpand="1" build="p" animBg="1"/>
      <p:bldP spid="15" grpId="0" uiExpand="1" build="p" animBg="1"/>
      <p:bldP spid="17" grpId="0" uiExpand="1" build="p" animBg="1"/>
      <p:bldP spid="20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öldház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2"/>
            <a:ext cx="2051720" cy="137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b="1" dirty="0" smtClean="0"/>
              <a:t>Történelmi áttekintés-múlt/jelen</a:t>
            </a:r>
            <a:endParaRPr lang="hu-HU" b="1" dirty="0"/>
          </a:p>
        </p:txBody>
      </p:sp>
      <p:pic>
        <p:nvPicPr>
          <p:cNvPr id="23555" name="Picture 3" descr="Eloszlatnák a tévhiteket: nyílt napokon mutatkoznak be a passzívház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5622379"/>
            <a:ext cx="23812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467544" y="1334950"/>
            <a:ext cx="8229600" cy="5500726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ebdings" pitchFamily="18" charset="2"/>
              <a:buChar char="H"/>
            </a:pPr>
            <a:r>
              <a:rPr lang="hu-HU" dirty="0" smtClean="0"/>
              <a:t>Az első passzívház </a:t>
            </a:r>
            <a:r>
              <a:rPr lang="hu-HU" i="1" u="sng" dirty="0" smtClean="0"/>
              <a:t>1990-ben</a:t>
            </a:r>
            <a:r>
              <a:rPr lang="hu-HU" dirty="0" smtClean="0"/>
              <a:t> épült, Németországban, </a:t>
            </a:r>
            <a:r>
              <a:rPr lang="hu-HU" i="1" u="sng" dirty="0" smtClean="0"/>
              <a:t>Darmstadtban</a:t>
            </a:r>
            <a:r>
              <a:rPr lang="hu-HU" dirty="0" smtClean="0"/>
              <a:t>. A szabvány gondozásáért és a minősítésért felelős </a:t>
            </a:r>
            <a:r>
              <a:rPr lang="hu-HU" i="1" dirty="0" smtClean="0"/>
              <a:t>Passivhaus-Institut</a:t>
            </a:r>
            <a:r>
              <a:rPr lang="hu-HU" dirty="0" smtClean="0"/>
              <a:t>ot 1996-ban hozták létre ugyanott. </a:t>
            </a:r>
          </a:p>
          <a:p>
            <a:pPr>
              <a:buFont typeface="Webdings" pitchFamily="18" charset="2"/>
              <a:buChar char="H"/>
            </a:pPr>
            <a:r>
              <a:rPr lang="hu-HU" dirty="0" smtClean="0"/>
              <a:t> Azóta több mint 32 000 passzívház épült Európa szerte. Kedvelt építési stílus Németországban, Ausztriában, Svájcban, és a Skandináv országokban.</a:t>
            </a:r>
          </a:p>
          <a:p>
            <a:pPr>
              <a:buFont typeface="Webdings" pitchFamily="18" charset="2"/>
              <a:buChar char="H"/>
            </a:pPr>
            <a:r>
              <a:rPr lang="hu-HU" dirty="0" smtClean="0"/>
              <a:t> Mára már számos iskola, óvoda, irodaépület, gyártócsarnok és hotel készült már el a passzívház szabványainak megfelelően.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asszívház bemutató Tényő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" y="0"/>
            <a:ext cx="3200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hu-HU" b="1" dirty="0" smtClean="0"/>
              <a:t>Magyarországon</a:t>
            </a:r>
            <a:endParaRPr lang="hu-HU" b="1" dirty="0"/>
          </a:p>
        </p:txBody>
      </p:sp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15040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 fontScale="92500"/>
          </a:bodyPr>
          <a:lstStyle/>
          <a:p>
            <a:endParaRPr lang="hu-HU" dirty="0" smtClean="0"/>
          </a:p>
          <a:p>
            <a:pPr>
              <a:buFont typeface="Webdings" pitchFamily="18" charset="2"/>
              <a:buChar char="H"/>
            </a:pPr>
            <a:r>
              <a:rPr lang="hu-HU" dirty="0" smtClean="0"/>
              <a:t>2009 februárjában adták át az első energiatakarékos épületet a Pest megyei Szadán.</a:t>
            </a:r>
          </a:p>
          <a:p>
            <a:pPr>
              <a:buFont typeface="Webdings" pitchFamily="18" charset="2"/>
              <a:buChar char="H"/>
            </a:pPr>
            <a:r>
              <a:rPr lang="hu-HU" dirty="0" smtClean="0"/>
              <a:t>Tulajdonos Balogh György programozó hat évet élt az Egyesült Államokban, és ott találkozott a passzívház ötletével.</a:t>
            </a:r>
          </a:p>
          <a:p>
            <a:pPr>
              <a:buFont typeface="Webdings" pitchFamily="18" charset="2"/>
              <a:buChar char="H"/>
            </a:pPr>
            <a:r>
              <a:rPr lang="hu-HU" dirty="0" smtClean="0"/>
              <a:t>Tervezője Szekér László építészmérnök. </a:t>
            </a:r>
          </a:p>
          <a:p>
            <a:pPr>
              <a:buFont typeface="Webdings" pitchFamily="18" charset="2"/>
              <a:buChar char="H"/>
            </a:pPr>
            <a:r>
              <a:rPr lang="hu-HU" dirty="0" smtClean="0"/>
              <a:t>Tervezéssel együtt nyolc hónap alatt hozták létre az építményt, melyet sikerült 230 ezer forintos négyzetméter áron megvalósítani. Ez egy 125 m</a:t>
            </a:r>
            <a:r>
              <a:rPr lang="hu-HU" baseline="30000" dirty="0" smtClean="0"/>
              <a:t>2</a:t>
            </a:r>
            <a:r>
              <a:rPr lang="hu-HU" dirty="0" smtClean="0"/>
              <a:t> </a:t>
            </a:r>
            <a:r>
              <a:rPr lang="hu-HU" dirty="0" err="1" smtClean="0"/>
              <a:t>-es</a:t>
            </a:r>
            <a:r>
              <a:rPr lang="hu-HU" dirty="0" smtClean="0"/>
              <a:t> egyszintes családi ház kivitelezése esetében nem több, mint a környéken szokásos átlagos ár. </a:t>
            </a:r>
          </a:p>
          <a:p>
            <a:pPr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884268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hu-HU" sz="3300" dirty="0" smtClean="0"/>
              <a:t>Az azóta eltelt 3 évben újabb és újabb lakóingatlanok – családi házak, sorházak, társasházak – épültek passzívház minőségben országszerte. </a:t>
            </a:r>
            <a:br>
              <a:rPr lang="hu-HU" sz="3300" dirty="0" smtClean="0"/>
            </a:br>
            <a:r>
              <a:rPr lang="hu-HU" sz="3300" dirty="0" smtClean="0"/>
              <a:t>2012. nyarán megvalósult az első passzívház-technológiával kivitelezett közintézmény, egy meglévő pesterzsébeti általános iskola új foglalkoztató helyisége. </a:t>
            </a:r>
            <a:br>
              <a:rPr lang="hu-HU" sz="3300" dirty="0" smtClean="0"/>
            </a:br>
            <a:r>
              <a:rPr lang="hu-HU" sz="3300" dirty="0" smtClean="0"/>
              <a:t>Önkormányzati beruházásként, egyedülálló bérlakás program keretében hamarosan elkezdődhet a 100 lakásos passzív társasház kivitelezése Budapest XIII. kerületében.</a:t>
            </a:r>
            <a:br>
              <a:rPr lang="hu-HU" sz="3300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83976"/>
          </a:xfrm>
        </p:spPr>
        <p:txBody>
          <a:bodyPr/>
          <a:lstStyle/>
          <a:p>
            <a:r>
              <a:rPr lang="hu-HU" dirty="0" smtClean="0"/>
              <a:t>Mi a passzívház ?</a:t>
            </a:r>
          </a:p>
          <a:p>
            <a:r>
              <a:rPr lang="hu-HU" dirty="0" smtClean="0"/>
              <a:t>Mikor és hol épült Magyarországon az első passzívház ?</a:t>
            </a:r>
          </a:p>
          <a:p>
            <a:r>
              <a:rPr lang="hu-HU" dirty="0" smtClean="0"/>
              <a:t>Soroljon fel három megújuló energiaforrást!</a:t>
            </a:r>
          </a:p>
          <a:p>
            <a:r>
              <a:rPr lang="hu-HU" dirty="0" smtClean="0"/>
              <a:t>Magyarázza meg hogy mi a különbség a napelem és a napkollektor között ?</a:t>
            </a:r>
          </a:p>
          <a:p>
            <a:r>
              <a:rPr lang="hu-HU" dirty="0" smtClean="0"/>
              <a:t>Soroljon fel három olyan dolgot amiből hőt nyerhetünk ki ?</a:t>
            </a:r>
          </a:p>
          <a:p>
            <a:r>
              <a:rPr lang="hu-HU" dirty="0" smtClean="0"/>
              <a:t> Mutassa be nagyvonalakban egy passzívház építésének folyamatát!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Kérdések:</a:t>
            </a:r>
            <a:endParaRPr lang="hu-HU" dirty="0"/>
          </a:p>
        </p:txBody>
      </p:sp>
      <p:pic>
        <p:nvPicPr>
          <p:cNvPr id="25602" name="Picture 2" descr="C:\Users\TARDIS\Pictures\Passzív házak\passzivhaz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2425452" cy="181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3198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71434"/>
            <a:ext cx="7052320" cy="1000131"/>
          </a:xfrm>
        </p:spPr>
        <p:txBody>
          <a:bodyPr>
            <a:normAutofit/>
          </a:bodyPr>
          <a:lstStyle/>
          <a:p>
            <a:r>
              <a:rPr lang="hu-HU" b="1" dirty="0" smtClean="0"/>
              <a:t>Felhasznált források: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5340" y="1196752"/>
            <a:ext cx="9001156" cy="4000528"/>
          </a:xfrm>
        </p:spPr>
        <p:txBody>
          <a:bodyPr>
            <a:normAutofit fontScale="85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  <a:hlinkClick r:id="rId2"/>
              </a:rPr>
              <a:t>http://www.passzivhazak.hu/szelenergia.html</a:t>
            </a:r>
            <a:endParaRPr lang="hu-HU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  <a:hlinkClick r:id="rId3"/>
              </a:rPr>
              <a:t>http://hu.wikipedia.org/wiki/Passz%C3%ADvh%C3%A1z</a:t>
            </a:r>
            <a:endParaRPr lang="hu-HU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  <a:hlinkClick r:id="rId4"/>
              </a:rPr>
              <a:t>http://www.passzivhaz-tervezes.hu/passzivhaz.html</a:t>
            </a:r>
            <a:endParaRPr lang="hu-HU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  <a:hlinkClick r:id="rId5"/>
              </a:rPr>
              <a:t>http://www.passzivhazepito.hu/passzivhazban-otthon-vagyunk/25-miert-passziv-a-passzivhaz</a:t>
            </a:r>
            <a:endParaRPr lang="hu-HU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  <a:hlinkClick r:id="rId6"/>
              </a:rPr>
              <a:t>http://www.passzivhaz-akademia.hu/index/passzivhazzal_a_klimavaltozas_ellen.html</a:t>
            </a:r>
            <a:endParaRPr lang="hu-HU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  <a:hlinkClick r:id="rId7"/>
              </a:rPr>
              <a:t>http://www.passzivhaz.com/Passzivhaz.aspx</a:t>
            </a:r>
            <a:endParaRPr lang="hu-HU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  <a:hlinkClick r:id="rId8"/>
              </a:rPr>
              <a:t>http://www.energiacentrum.com/news/a_passzivhaz_kedvezo_tulajdonsagai.html</a:t>
            </a:r>
            <a:endParaRPr lang="hu-HU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</a:rPr>
              <a:t>http://www.energiacentrum.com/news/passzivhaz_tura_erdeklodoknek.html</a:t>
            </a:r>
          </a:p>
          <a:p>
            <a:pPr algn="l"/>
            <a:endParaRPr lang="hu-HU" dirty="0" smtClean="0">
              <a:solidFill>
                <a:schemeClr val="tx1"/>
              </a:solidFill>
            </a:endParaRPr>
          </a:p>
          <a:p>
            <a:pPr algn="l"/>
            <a:endParaRPr lang="hu-HU" dirty="0" smtClean="0"/>
          </a:p>
          <a:p>
            <a:pPr algn="l"/>
            <a:endParaRPr lang="hu-HU" dirty="0" smtClean="0"/>
          </a:p>
          <a:p>
            <a:pPr algn="l"/>
            <a:endParaRPr lang="hu-HU" dirty="0" smtClean="0"/>
          </a:p>
        </p:txBody>
      </p:sp>
      <p:pic>
        <p:nvPicPr>
          <p:cNvPr id="2050" name="Picture 2" descr="fol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hu-HU" b="1" dirty="0" smtClean="0"/>
              <a:t>Szélenergia</a:t>
            </a:r>
            <a:endParaRPr lang="hu-HU" b="1" dirty="0"/>
          </a:p>
        </p:txBody>
      </p:sp>
      <p:pic>
        <p:nvPicPr>
          <p:cNvPr id="7171" name="Picture 3" descr="C:\Users\TARDIS\Pictures\Passzív házak\szelero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8100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983179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hu-HU" dirty="0" smtClean="0"/>
              <a:t>Szél erejének felhasználása energiatermelésre. Egyik legígéretesebb megújuló energiaforrásunk. 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Jellemzői: minimális karbantartási igény, hosszú távú, automatikus működés, rövid időn belüli megtérülés, környezetbarát, és pályázat útján támogatott.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Felhasználása: családi házak teljes körű villamos energia ellátása, mezőgazdasági területeken (halastavak szellőztetése, vízpótlás…stb.)</a:t>
            </a:r>
            <a:endParaRPr lang="hu-H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e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4"/>
            <a:ext cx="2825612" cy="192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g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124" y="4867275"/>
            <a:ext cx="15906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Földünk felszínétől lefele fúrva a  talajhőmérséklete km-ként 30C</a:t>
            </a:r>
            <a:r>
              <a:rPr lang="hu-HU" baseline="30000" dirty="0" smtClean="0"/>
              <a:t>0</a:t>
            </a:r>
            <a:r>
              <a:rPr lang="hu-HU" dirty="0" smtClean="0"/>
              <a:t>-ot emelkedik, de vannak területek, ahol ez magasabb értéket is elér. Magyarországon sok helyen 50-60C</a:t>
            </a:r>
            <a:r>
              <a:rPr lang="hu-HU" baseline="30000" dirty="0" smtClean="0"/>
              <a:t>0</a:t>
            </a:r>
            <a:r>
              <a:rPr lang="hu-HU" dirty="0" smtClean="0"/>
              <a:t>, 2km-es mélységben pedig eléri a 100C</a:t>
            </a:r>
            <a:r>
              <a:rPr lang="hu-HU" baseline="30000" dirty="0" smtClean="0"/>
              <a:t>0</a:t>
            </a:r>
            <a:r>
              <a:rPr lang="hu-HU" dirty="0" smtClean="0"/>
              <a:t>-ot is. Ez a kőzetek tartalmából nyert energia a </a:t>
            </a:r>
            <a:r>
              <a:rPr lang="hu-HU" i="1" u="sng" dirty="0" smtClean="0"/>
              <a:t>geotermikus energia, </a:t>
            </a:r>
            <a:r>
              <a:rPr lang="hu-HU" dirty="0" smtClean="0"/>
              <a:t>amely</a:t>
            </a:r>
            <a:r>
              <a:rPr lang="hu-HU" i="1" dirty="0" smtClean="0"/>
              <a:t> </a:t>
            </a:r>
            <a:r>
              <a:rPr lang="hu-HU" dirty="0" smtClean="0"/>
              <a:t>mélyfúrással kinyerhető hő, vagy termálvíz formájában.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pPr algn="ctr"/>
            <a:r>
              <a:rPr lang="hu-HU" b="1" dirty="0" smtClean="0"/>
              <a:t>Geotermikus energia</a:t>
            </a:r>
            <a:endParaRPr lang="hu-HU" b="1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hu-HU" dirty="0" smtClean="0"/>
              <a:t>A hőszivattyú alapvetően úgy működik, mint egy hűtőszekrény, csak ellenkező hasznosítással.</a:t>
            </a:r>
          </a:p>
          <a:p>
            <a:pPr>
              <a:buBlip>
                <a:blip r:embed="rId2"/>
              </a:buBlip>
            </a:pPr>
            <a:r>
              <a:rPr lang="hu-HU" dirty="0" smtClean="0"/>
              <a:t>Talajból, vízből vagy levegőből annyi hőt von el, amennyire a fűtéshez szükség van.</a:t>
            </a:r>
          </a:p>
          <a:p>
            <a:pPr>
              <a:buBlip>
                <a:blip r:embed="rId2"/>
              </a:buBlip>
            </a:pPr>
            <a:r>
              <a:rPr lang="hu-HU" dirty="0" smtClean="0"/>
              <a:t>Hőforrás eredete szerint 4 csoportba sorolhatjuk hőszivattyúkat. 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Hőszivattyúk</a:t>
            </a:r>
            <a:endParaRPr lang="hu-HU" b="1" dirty="0"/>
          </a:p>
        </p:txBody>
      </p:sp>
      <p:pic>
        <p:nvPicPr>
          <p:cNvPr id="9218" name="Picture 2" descr="C:\Users\TARDIS\Pictures\Passzív házak\zehnder-passzivhaz-gepesz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26025"/>
            <a:ext cx="243840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4645025" y="1000109"/>
            <a:ext cx="4041775" cy="428627"/>
          </a:xfrm>
          <a:solidFill>
            <a:schemeClr val="accent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hu-HU" dirty="0" smtClean="0"/>
              <a:t>Talajszondás rendszer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589926" y="2204864"/>
            <a:ext cx="3766050" cy="4536504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Talaj kollektoros rendszernél több száz méter hosszú speciális kemény PVC köpennyel ellátott rézcsöveket, vagy polietilén csöveket fektetnek le 1-2 méter mélyen. Hátránya, hogy nagy felületen kell megbontani a telket a csövek lefektetésekor, ezért leginkább új építésű házak esetén jöhet szóba. </a:t>
            </a:r>
            <a:br>
              <a:rPr lang="hu-HU" dirty="0" smtClean="0"/>
            </a:br>
            <a:r>
              <a:rPr lang="hu-HU" dirty="0" smtClean="0"/>
              <a:t>Segítségével négyzetméterenként 20-30 Wattnyi energiát nyerhetünk. </a:t>
            </a:r>
            <a:endParaRPr lang="hu-HU" dirty="0"/>
          </a:p>
        </p:txBody>
      </p:sp>
      <p:pic>
        <p:nvPicPr>
          <p:cNvPr id="10242" name="Picture 2" descr="ts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110" y="4486300"/>
            <a:ext cx="15525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öveg helye 2"/>
          <p:cNvSpPr>
            <a:spLocks noGrp="1"/>
          </p:cNvSpPr>
          <p:nvPr>
            <p:ph type="body" idx="1"/>
          </p:nvPr>
        </p:nvSpPr>
        <p:spPr>
          <a:xfrm>
            <a:off x="457200" y="908721"/>
            <a:ext cx="4042792" cy="1152128"/>
          </a:xfrm>
          <a:solidFill>
            <a:schemeClr val="accent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dirty="0" smtClean="0"/>
              <a:t>Talaj kollektoros rendszer</a:t>
            </a:r>
          </a:p>
          <a:p>
            <a:endParaRPr lang="hu-HU" dirty="0"/>
          </a:p>
        </p:txBody>
      </p:sp>
      <p:sp>
        <p:nvSpPr>
          <p:cNvPr id="15" name="Tartalom helye 5"/>
          <p:cNvSpPr>
            <a:spLocks noGrp="1"/>
          </p:cNvSpPr>
          <p:nvPr>
            <p:ph sz="quarter" idx="4"/>
          </p:nvPr>
        </p:nvSpPr>
        <p:spPr>
          <a:xfrm>
            <a:off x="5127170" y="1616972"/>
            <a:ext cx="3559629" cy="4188292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 talajszondás rendszer esetén 15 cm átmérőjű, 50-200 méter hosszú lyukat fúrnak a földbe függőlegesen. </a:t>
            </a:r>
          </a:p>
          <a:p>
            <a:r>
              <a:rPr lang="hu-HU" dirty="0" smtClean="0"/>
              <a:t>Ebbe helyezik az U alakú szondát, amiben zárt rendszerben cirkulál a hűtőközeg. 200 méteres mélység esetén kb. 17 </a:t>
            </a:r>
            <a:r>
              <a:rPr lang="hu-HU" dirty="0" err="1" smtClean="0"/>
              <a:t>°C-os</a:t>
            </a:r>
            <a:r>
              <a:rPr lang="hu-HU" dirty="0" smtClean="0"/>
              <a:t> a Föld.</a:t>
            </a:r>
            <a:endParaRPr lang="hu-HU" dirty="0"/>
          </a:p>
        </p:txBody>
      </p: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  <a:solidFill>
            <a:schemeClr val="bg2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hu-HU" b="1" dirty="0" smtClean="0"/>
              <a:t>1. Talajból nyert hő</a:t>
            </a:r>
            <a:endParaRPr lang="hu-HU" b="1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2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4" grpId="0" build="p" animBg="1"/>
      <p:bldP spid="13" grpId="0" build="p" animBg="1"/>
      <p:bldP spid="15" grpId="0" build="p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2. Betonból nyert hő</a:t>
            </a:r>
            <a:endParaRPr lang="hu-HU" b="1" dirty="0"/>
          </a:p>
        </p:txBody>
      </p:sp>
      <p:pic>
        <p:nvPicPr>
          <p:cNvPr id="11266" name="Picture 2" descr="C:\Users\TARDIS\Pictures\Passzív házak\SDC1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Föld alatti vagy föld feletti beton vagy téglafalban műanyag csőkígyót helyeznek el. Külön e célra épített szoborszerű elemek, vagy támfalak, homlokzati betonfelületek is felhasználhatóak.</a:t>
            </a:r>
            <a:br>
              <a:rPr lang="hu-HU" dirty="0" smtClean="0"/>
            </a:br>
            <a:r>
              <a:rPr lang="hu-HU" dirty="0" smtClean="0"/>
              <a:t>A működés elve hasonló a talaj kollektorokhoz: beton jól vezeti a hőt, tömege alkalmas a hő tárolására. Segít a levegő, talaj, esővíz hőjének átvételében, a napsugárzást közvetlen is hasznosíthatja.</a:t>
            </a:r>
            <a:endParaRPr lang="hu-H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213"/>
            <a:ext cx="23907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457200" y="274638"/>
            <a:ext cx="8229600" cy="939784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u-HU" dirty="0" smtClean="0"/>
              <a:t>3. Talajvíz, mint hőforrás</a:t>
            </a:r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429156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dirty="0" smtClean="0"/>
              <a:t>A talajvíz-kútból búvárszivattyúval nyert </a:t>
            </a:r>
            <a:r>
              <a:rPr lang="hu-HU" dirty="0" smtClean="0"/>
              <a:t>víz- </a:t>
            </a:r>
            <a:r>
              <a:rPr lang="hu-HU" dirty="0" smtClean="0"/>
              <a:t>hőjének elvonása után a vizet vagy egy másik kútba, vagy felszíni vízbe (patak,tó,folyó) vezetik, vagy elszivárogtatják földbe fektetett dréncsöveken át. </a:t>
            </a:r>
            <a:br>
              <a:rPr lang="hu-HU" dirty="0" smtClean="0"/>
            </a:br>
            <a:r>
              <a:rPr lang="hu-HU" dirty="0" smtClean="0"/>
              <a:t>A talajvíz állandó hőmérséklete (7°C-12°C) és jó hővezető-képessége révén ideális hőforrás. </a:t>
            </a:r>
            <a:br>
              <a:rPr lang="hu-HU" dirty="0" smtClean="0"/>
            </a:br>
            <a:r>
              <a:rPr lang="hu-HU" dirty="0" smtClean="0"/>
              <a:t>További speciális alkalmazás, amikor hőforrásként egy tó szolgál. Ebbe helyezik el körkörösen a kollektorként szolgáló csöveket. </a:t>
            </a:r>
            <a:endParaRPr lang="hu-H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4. Levegő, mint hőforrás</a:t>
            </a:r>
            <a:endParaRPr lang="hu-HU" b="1" dirty="0"/>
          </a:p>
        </p:txBody>
      </p:sp>
      <p:pic>
        <p:nvPicPr>
          <p:cNvPr id="13314" name="Picture 2" descr="l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962525"/>
            <a:ext cx="24955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hu-HU" dirty="0" smtClean="0"/>
              <a:t>A külső levegő ventillátorokkal kerül beszívásra, amit a hőszivattyú hűt le/fűt fel. 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Hátránya, hogy a levegő hőmérséklete nem állandó, így a rendszer hatékonysága is változó, illetve a ventillátorok által keltett zaj is problémát jelenthet. </a:t>
            </a:r>
            <a:br>
              <a:rPr lang="hu-HU" dirty="0" smtClean="0"/>
            </a:br>
            <a:r>
              <a:rPr lang="hu-HU" dirty="0" smtClean="0"/>
              <a:t>Felhasználásra kerülhet még a ház pincéjének levegője is. 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Központi szellőztető rendszerrel ellátott, légmentesen szigetelt ház esetén </a:t>
            </a:r>
            <a:r>
              <a:rPr lang="hu-HU" dirty="0" err="1" smtClean="0"/>
              <a:t>kifúvásra</a:t>
            </a:r>
            <a:r>
              <a:rPr lang="hu-HU" dirty="0" smtClean="0"/>
              <a:t> kerülő elhasznált levegő is használható hőforrásként, vagy a </a:t>
            </a:r>
            <a:r>
              <a:rPr lang="hu-HU" dirty="0" err="1" smtClean="0"/>
              <a:t>befúvásra</a:t>
            </a:r>
            <a:r>
              <a:rPr lang="hu-HU" dirty="0" smtClean="0"/>
              <a:t> kerülő levegőt melegítve, ezzel a fűtési rendszerre rásegítve. </a:t>
            </a:r>
            <a:endParaRPr lang="hu-H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ajzszö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1141</TotalTime>
  <Words>1147</Words>
  <Application>Microsoft Office PowerPoint</Application>
  <PresentationFormat>Diavetítés a képernyőre (4:3 oldalarány)</PresentationFormat>
  <Paragraphs>126</Paragraphs>
  <Slides>28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Sétatér</vt:lpstr>
      <vt:lpstr>PASSZÍVHÁZ </vt:lpstr>
      <vt:lpstr>Napenergia</vt:lpstr>
      <vt:lpstr>Szélenergia</vt:lpstr>
      <vt:lpstr>Geotermikus energia</vt:lpstr>
      <vt:lpstr>Hőszivattyúk</vt:lpstr>
      <vt:lpstr>1. Talajból nyert hő</vt:lpstr>
      <vt:lpstr>2. Betonból nyert hő</vt:lpstr>
      <vt:lpstr>PowerPoint bemutató</vt:lpstr>
      <vt:lpstr>4. Levegő, mint hőforrás</vt:lpstr>
      <vt:lpstr>Biomassza</vt:lpstr>
      <vt:lpstr>Passzívházzal a klímaváltozás ellen</vt:lpstr>
      <vt:lpstr>Passzívház:</vt:lpstr>
      <vt:lpstr>Passzív Házak Működése</vt:lpstr>
      <vt:lpstr>Működése egyszerű: </vt:lpstr>
      <vt:lpstr>Építési Irányelvek</vt:lpstr>
      <vt:lpstr>Építkezés lépései képekben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Mi szól mellette, és ellene?</vt:lpstr>
      <vt:lpstr>Történelmi áttekintés-múlt/jelen</vt:lpstr>
      <vt:lpstr>Magyarországon</vt:lpstr>
      <vt:lpstr>Az azóta eltelt 3 évben újabb és újabb lakóingatlanok – családi házak, sorházak, társasházak – épültek passzívház minőségben országszerte.  2012. nyarán megvalósult az első passzívház-technológiával kivitelezett közintézmény, egy meglévő pesterzsébeti általános iskola új foglalkoztató helyisége.  Önkormányzati beruházásként, egyedülálló bérlakás program keretében hamarosan elkezdődhet a 100 lakásos passzív társasház kivitelezése Budapest XIII. kerületében.  </vt:lpstr>
      <vt:lpstr>Kérdések:</vt:lpstr>
      <vt:lpstr>Felhasznált források:</vt:lpstr>
    </vt:vector>
  </TitlesOfParts>
  <Company>Felhasznalo 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PASSZÍVHÁZ</dc:title>
  <dc:creator>Felhasznalo</dc:creator>
  <cp:lastModifiedBy>Diak</cp:lastModifiedBy>
  <cp:revision>200</cp:revision>
  <dcterms:created xsi:type="dcterms:W3CDTF">2013-01-23T19:08:43Z</dcterms:created>
  <dcterms:modified xsi:type="dcterms:W3CDTF">2013-02-17T14:38:09Z</dcterms:modified>
</cp:coreProperties>
</file>