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9" r:id="rId5"/>
    <p:sldId id="270" r:id="rId6"/>
    <p:sldId id="258" r:id="rId7"/>
    <p:sldId id="260" r:id="rId8"/>
    <p:sldId id="259" r:id="rId9"/>
    <p:sldId id="261" r:id="rId10"/>
    <p:sldId id="262" r:id="rId11"/>
    <p:sldId id="263" r:id="rId12"/>
    <p:sldId id="267" r:id="rId13"/>
    <p:sldId id="265" r:id="rId14"/>
    <p:sldId id="266" r:id="rId15"/>
    <p:sldId id="268" r:id="rId16"/>
    <p:sldId id="271" r:id="rId17"/>
    <p:sldId id="272" r:id="rId18"/>
    <p:sldId id="274" r:id="rId19"/>
    <p:sldId id="275" r:id="rId20"/>
    <p:sldId id="273" r:id="rId21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990099"/>
    <a:srgbClr val="CC66FF"/>
    <a:srgbClr val="CC99FF"/>
    <a:srgbClr val="CCCCFF"/>
    <a:srgbClr val="FF7C80"/>
    <a:srgbClr val="FFCCCC"/>
    <a:srgbClr val="66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68" autoAdjust="0"/>
    <p:restoredTop sz="94660"/>
  </p:normalViewPr>
  <p:slideViewPr>
    <p:cSldViewPr>
      <p:cViewPr varScale="1">
        <p:scale>
          <a:sx n="69" d="100"/>
          <a:sy n="69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4BBD6-BF9A-4279-83E4-F87E708C7481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1BFEA-843D-4F74-9D63-8A4C7E46487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942C-5F71-4BC2-8504-CFE0691F756A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F69C8-F6E4-4CB5-8BDA-8D378853C86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A743A-760B-408A-B5C5-6F48E57E4F96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6BB59-4833-4999-AE4A-4B107105B9A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9ED75-1E2B-45E6-AF16-7DACCC9ACAEE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8EC39-AB9D-453C-A5A8-AFFB9302228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872E-8EE2-4A18-A83A-84D73F231606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F935D-CEAA-4814-B8EC-6E2B9514F08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4897A-4874-404D-BE08-DA7089DF3001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4DFBF-ECCC-499C-AEBB-30ACC34AFD7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87F52-631F-47D9-81EC-2838D90BFE0E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620F3-A4F8-4D30-B3C7-CA2AA897AFB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7480D-3848-4A05-B9ED-3CF656F8B49E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9839D-7C74-4B46-BF31-CF6845FD114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D9556-8746-4C44-BC0A-5190DF033B42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DE3E9-FCFD-41CE-AD6C-7B1710BD052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1A8A1-DE0D-4024-8421-B5C473436F80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1E103-E6EA-48CB-8A3D-9409C6F26B7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781B9-3557-4F10-B2EF-A0B27CE2EE70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0EB3-0424-4807-BD39-75B1FDE997D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Tm="12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A649395-17C3-491A-ABF8-D8E530BBC20A}" type="datetimeFigureOut">
              <a:rPr lang="sk-SK"/>
              <a:pPr>
                <a:defRPr/>
              </a:pPr>
              <a:t>18. 2. 2013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A243380-CC83-423B-B151-716169B738D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advTm="12000"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hu-HU" sz="6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Megújuló energiaforrások</a:t>
            </a:r>
            <a:endParaRPr lang="sk-SK" sz="66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1484784"/>
            <a:ext cx="6400800" cy="17526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hu-HU" sz="28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Készítette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</a:t>
            </a:r>
            <a:r>
              <a:rPr lang="hu-HU" sz="28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hu-HU" sz="2800" b="1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Vician</a:t>
            </a:r>
            <a:r>
              <a:rPr lang="hu-HU" sz="28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Anna</a:t>
            </a:r>
          </a:p>
          <a:p>
            <a:pPr eaLnBrk="1" hangingPunct="1">
              <a:defRPr/>
            </a:pPr>
            <a:r>
              <a:rPr lang="hu-HU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Magyar Tannyelvű Alapiskola és Gimnázium</a:t>
            </a:r>
            <a:br>
              <a:rPr lang="hu-HU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</a:br>
            <a:r>
              <a:rPr lang="hu-HU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Dunajská</a:t>
            </a:r>
            <a:r>
              <a:rPr lang="hu-HU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13, 814 84 Bratislava</a:t>
            </a:r>
            <a:endParaRPr lang="sk-SK" sz="28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3427950" y="6334798"/>
            <a:ext cx="1944687" cy="33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hu-HU" sz="1600" dirty="0">
                <a:solidFill>
                  <a:srgbClr val="77933C"/>
                </a:solidFill>
                <a:latin typeface="Monotype Corsiva" pitchFamily="66" charset="0"/>
              </a:rPr>
              <a:t> solartisnapkollektor.hu</a:t>
            </a:r>
            <a:endParaRPr lang="sk-SK" sz="1600" dirty="0">
              <a:solidFill>
                <a:srgbClr val="77933C"/>
              </a:solidFill>
              <a:latin typeface="Monotype Corsiva" pitchFamily="66" charset="0"/>
            </a:endParaRPr>
          </a:p>
        </p:txBody>
      </p:sp>
      <p:pic>
        <p:nvPicPr>
          <p:cNvPr id="13318" name="Picture 6" descr="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899" y="3167736"/>
            <a:ext cx="2735263" cy="3167062"/>
          </a:xfrm>
          <a:prstGeom prst="rect">
            <a:avLst/>
          </a:prstGeom>
          <a:noFill/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215899" y="6325919"/>
            <a:ext cx="1944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dirty="0"/>
              <a:t> </a:t>
            </a:r>
            <a:r>
              <a:rPr lang="hu-HU" sz="16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alternativenergia.net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1026" name="Picture 2" descr="G:\m. energiaforrások\szé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6012" y="3175406"/>
            <a:ext cx="2598513" cy="31409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G:\m. energiaforrások\víz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192" y="3167735"/>
            <a:ext cx="3044907" cy="314098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022596" y="6299488"/>
            <a:ext cx="1890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alternativenergia.hu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4" dur="20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Előnyök</a:t>
            </a:r>
            <a:endParaRPr lang="sk-SK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>
          <a:xfrm>
            <a:off x="4283968" y="1268760"/>
            <a:ext cx="4680520" cy="4525963"/>
          </a:xfrm>
        </p:spPr>
        <p:txBody>
          <a:bodyPr/>
          <a:lstStyle/>
          <a:p>
            <a:pPr eaLnBrk="1" hangingPunct="1">
              <a:defRPr/>
            </a:pPr>
            <a:r>
              <a:rPr lang="hu-HU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Előny hogy emberi segítség nélkül újra termelődik.</a:t>
            </a:r>
          </a:p>
          <a:p>
            <a:pPr eaLnBrk="1" hangingPunct="1">
              <a:defRPr/>
            </a:pPr>
            <a:r>
              <a:rPr lang="hu-HU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Nem szennyezi a feldolgozása a környezetet.</a:t>
            </a:r>
            <a:endParaRPr lang="en-US" sz="3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defRPr/>
            </a:pP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Amennyire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van 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esélyünk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használjuk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ki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 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megújuló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energia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forrássokat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háztartásunkban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!</a:t>
            </a:r>
          </a:p>
          <a:p>
            <a:pPr eaLnBrk="1" hangingPunct="1">
              <a:defRPr/>
            </a:pP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Lássák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mások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is a </a:t>
            </a:r>
            <a:r>
              <a:rPr lang="en-US" sz="3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környezetünket</a:t>
            </a:r>
            <a:r>
              <a:rPr lang="en-US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mint most van</a:t>
            </a:r>
            <a:r>
              <a:rPr lang="sk-SK" sz="3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</a:p>
        </p:txBody>
      </p:sp>
      <p:pic>
        <p:nvPicPr>
          <p:cNvPr id="2050" name="Picture 2" descr="E:\m. energiaforrások\cddw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88840"/>
            <a:ext cx="3653106" cy="3024336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251520" y="501317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 </a:t>
            </a:r>
            <a:r>
              <a:rPr lang="sk-SK" sz="14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felsofokon.hu</a:t>
            </a:r>
            <a:endParaRPr lang="sk-SK" sz="14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21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Hárányok</a:t>
            </a:r>
            <a:endParaRPr lang="sk-SK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>
          <a:xfrm>
            <a:off x="3851920" y="1052736"/>
            <a:ext cx="4834880" cy="5257800"/>
          </a:xfrm>
        </p:spPr>
        <p:txBody>
          <a:bodyPr/>
          <a:lstStyle/>
          <a:p>
            <a:pPr eaLnBrk="1" hangingPunct="1">
              <a:buNone/>
            </a:pPr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Függ az időjárástól:</a:t>
            </a:r>
          </a:p>
          <a:p>
            <a:pPr eaLnBrk="1" hangingPunct="1"/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Pl. ott ahol kevés a szél, ott nem tudjuk kihasználni a szélet energiaforrásként,</a:t>
            </a:r>
          </a:p>
          <a:p>
            <a:pPr eaLnBrk="1" hangingPunct="1"/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   a napelemeket jó irányba kell helyezni,</a:t>
            </a:r>
          </a:p>
          <a:p>
            <a:pPr eaLnBrk="1" hangingPunct="1"/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   a vízenergiához elegendő mennyiségű víz szükséges.</a:t>
            </a:r>
          </a:p>
          <a:p>
            <a:pPr eaLnBrk="1" hangingPunct="1"/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sokszor nagyon drágák a pl. a napelemek stb.</a:t>
            </a:r>
            <a:endParaRPr lang="sk-SK" dirty="0" smtClean="0">
              <a:solidFill>
                <a:srgbClr val="77933C"/>
              </a:solidFill>
              <a:latin typeface="Monotype Corsiva" pitchFamily="66" charset="0"/>
            </a:endParaRPr>
          </a:p>
        </p:txBody>
      </p:sp>
      <p:pic>
        <p:nvPicPr>
          <p:cNvPr id="4" name="Obrázok 3" descr="zh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132856"/>
            <a:ext cx="3354471" cy="3168352"/>
          </a:xfrm>
          <a:prstGeom prst="rect">
            <a:avLst/>
          </a:prstGeom>
        </p:spPr>
      </p:pic>
      <p:sp>
        <p:nvSpPr>
          <p:cNvPr id="5" name="BlokTextu 4"/>
          <p:cNvSpPr txBox="1"/>
          <p:nvPr/>
        </p:nvSpPr>
        <p:spPr>
          <a:xfrm>
            <a:off x="395536" y="5301208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sz="12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termeszetetvedo.network.hu</a:t>
            </a:r>
            <a:endParaRPr lang="sk-SK" sz="12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5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67944" y="188640"/>
            <a:ext cx="4618856" cy="1143000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Napenergia</a:t>
            </a:r>
            <a:endParaRPr lang="sk-SK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067175" y="1196975"/>
            <a:ext cx="4679950" cy="5184775"/>
          </a:xfrm>
        </p:spPr>
        <p:txBody>
          <a:bodyPr/>
          <a:lstStyle/>
          <a:p>
            <a:pPr eaLnBrk="1" hangingPunct="1">
              <a:defRPr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nap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energiájának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 felhasználása t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ö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bb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módon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lehet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 a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nap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hőjét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felhasználni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vagy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átalakítani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elektromos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energiává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</a:p>
          <a:p>
            <a:pPr eaLnBrk="1" hangingPunct="1">
              <a:defRPr/>
            </a:pP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Az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emberek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egyre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fejletebb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berendezésekkel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törekszenek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f</a:t>
            </a:r>
            <a:r>
              <a:rPr lang="hu-HU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elhasználni a napot mint energiaforrást.</a:t>
            </a:r>
            <a:endParaRPr lang="sk-SK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3555" name="Obrázok 3" descr="na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501008"/>
            <a:ext cx="3635375" cy="293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179512" y="6381328"/>
            <a:ext cx="1008063" cy="3048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k-SK" sz="14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fotozok.hu</a:t>
            </a:r>
          </a:p>
        </p:txBody>
      </p:sp>
      <p:pic>
        <p:nvPicPr>
          <p:cNvPr id="1027" name="Picture 3" descr="E:\napd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76672"/>
            <a:ext cx="3600400" cy="2723190"/>
          </a:xfrm>
          <a:prstGeom prst="rect">
            <a:avLst/>
          </a:prstGeom>
          <a:noFill/>
        </p:spPr>
      </p:pic>
      <p:sp>
        <p:nvSpPr>
          <p:cNvPr id="8" name="BlokTextu 7"/>
          <p:cNvSpPr txBox="1"/>
          <p:nvPr/>
        </p:nvSpPr>
        <p:spPr>
          <a:xfrm>
            <a:off x="179512" y="314096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 </a:t>
            </a:r>
            <a:r>
              <a:rPr lang="sk-SK" sz="14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solartisnapkollektor.hu</a:t>
            </a:r>
            <a:endParaRPr lang="sk-SK" sz="14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11638" y="404813"/>
            <a:ext cx="4475162" cy="57213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sk-SK" b="1" dirty="0" smtClean="0">
                <a:solidFill>
                  <a:srgbClr val="77933C"/>
                </a:solidFill>
                <a:latin typeface="Monotype Corsiva" pitchFamily="66" charset="0"/>
              </a:rPr>
              <a:t>A </a:t>
            </a:r>
            <a:r>
              <a:rPr lang="sk-SK" b="1" dirty="0" err="1" smtClean="0">
                <a:solidFill>
                  <a:srgbClr val="77933C"/>
                </a:solidFill>
                <a:latin typeface="Monotype Corsiva" pitchFamily="66" charset="0"/>
              </a:rPr>
              <a:t>napenrgia</a:t>
            </a:r>
            <a:r>
              <a:rPr lang="sk-SK" b="1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sk-SK" b="1" dirty="0" err="1" smtClean="0">
                <a:solidFill>
                  <a:srgbClr val="77933C"/>
                </a:solidFill>
                <a:latin typeface="Monotype Corsiva" pitchFamily="66" charset="0"/>
              </a:rPr>
              <a:t>felhasználása</a:t>
            </a:r>
            <a:r>
              <a:rPr lang="sk-SK" dirty="0" smtClean="0">
                <a:solidFill>
                  <a:srgbClr val="77933C"/>
                </a:solidFill>
                <a:latin typeface="Monotype Corsiva" pitchFamily="66" charset="0"/>
              </a:rPr>
              <a:t>  :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NAPER</a:t>
            </a:r>
            <a:r>
              <a:rPr lang="hu-HU" sz="4000" dirty="0" smtClean="0">
                <a:solidFill>
                  <a:srgbClr val="77933C"/>
                </a:solidFill>
                <a:latin typeface="Monotype Corsiva" pitchFamily="66" charset="0"/>
              </a:rPr>
              <a:t>ŐMŰVEK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: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-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szerte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a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világban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találhatóak</a:t>
            </a:r>
            <a:endParaRPr lang="sk-SK" sz="4000" dirty="0" smtClean="0">
              <a:solidFill>
                <a:srgbClr val="77933C"/>
              </a:solidFill>
              <a:latin typeface="Monotype Corsiva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sk-SK" sz="4000" dirty="0" smtClean="0">
                <a:solidFill>
                  <a:srgbClr val="77933C"/>
                </a:solidFill>
                <a:latin typeface="Monotype Corsiva" pitchFamily="66" charset="0"/>
              </a:rPr>
              <a:t>- </a:t>
            </a:r>
            <a:r>
              <a:rPr lang="sk-SK" sz="4000" dirty="0" err="1" smtClean="0">
                <a:solidFill>
                  <a:srgbClr val="77933C"/>
                </a:solidFill>
                <a:latin typeface="Monotype Corsiva" pitchFamily="66" charset="0"/>
              </a:rPr>
              <a:t>és</a:t>
            </a:r>
            <a:r>
              <a:rPr lang="sk-SK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sk-SK" sz="4000" dirty="0" err="1" smtClean="0">
                <a:solidFill>
                  <a:srgbClr val="77933C"/>
                </a:solidFill>
                <a:latin typeface="Monotype Corsiva" pitchFamily="66" charset="0"/>
              </a:rPr>
              <a:t>napr</a:t>
            </a:r>
            <a:r>
              <a:rPr lang="hu-HU" sz="4000" dirty="0" smtClean="0">
                <a:solidFill>
                  <a:srgbClr val="77933C"/>
                </a:solidFill>
                <a:latin typeface="Monotype Corsiva" pitchFamily="66" charset="0"/>
              </a:rPr>
              <a:t>ól napra több épül</a:t>
            </a:r>
          </a:p>
          <a:p>
            <a:pPr marL="0" indent="0" eaLnBrk="1" hangingPunct="1">
              <a:buNone/>
            </a:pPr>
            <a:r>
              <a:rPr lang="hu-HU" sz="4000" dirty="0" smtClean="0">
                <a:solidFill>
                  <a:srgbClr val="77933C"/>
                </a:solidFill>
                <a:latin typeface="Monotype Corsiva" pitchFamily="66" charset="0"/>
              </a:rPr>
              <a:t>-  viszont sokszor nagyon drágák a a napelemek stb.</a:t>
            </a:r>
            <a:endParaRPr lang="sk-SK" sz="4000" dirty="0" smtClean="0">
              <a:solidFill>
                <a:srgbClr val="77933C"/>
              </a:solidFill>
              <a:latin typeface="Monotype Corsiva" pitchFamily="66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dirty="0" smtClean="0">
              <a:solidFill>
                <a:srgbClr val="77933C"/>
              </a:solidFill>
              <a:latin typeface="Monotype Corsiva" pitchFamily="66" charset="0"/>
            </a:endParaRPr>
          </a:p>
        </p:txBody>
      </p:sp>
      <p:pic>
        <p:nvPicPr>
          <p:cNvPr id="24578" name="Obrázok 3" descr="nape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11638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0" y="2924175"/>
            <a:ext cx="1368425" cy="33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k-SK" sz="16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cleanfuture.hu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0" y="6521450"/>
            <a:ext cx="18002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1600" dirty="0">
                <a:solidFill>
                  <a:srgbClr val="669900"/>
                </a:solidFill>
                <a:latin typeface="Monotype Corsiva" pitchFamily="66" charset="0"/>
              </a:rPr>
              <a:t> </a:t>
            </a:r>
            <a:r>
              <a:rPr lang="sk-SK" sz="1600" dirty="0" err="1">
                <a:solidFill>
                  <a:srgbClr val="669900"/>
                </a:solidFill>
                <a:latin typeface="Monotype Corsiva" pitchFamily="66" charset="0"/>
              </a:rPr>
              <a:t>agricorner.com</a:t>
            </a:r>
            <a:endParaRPr lang="sk-SK" sz="1600" dirty="0">
              <a:solidFill>
                <a:srgbClr val="669900"/>
              </a:solidFill>
              <a:latin typeface="Monotype Corsiva" pitchFamily="66" charset="0"/>
            </a:endParaRPr>
          </a:p>
        </p:txBody>
      </p:sp>
      <p:pic>
        <p:nvPicPr>
          <p:cNvPr id="24583" name="Picture 7" descr="napelemek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13100"/>
            <a:ext cx="4140200" cy="3384550"/>
          </a:xfrm>
          <a:prstGeom prst="rect">
            <a:avLst/>
          </a:prstGeom>
          <a:noFill/>
        </p:spPr>
      </p:pic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obsahu 2"/>
          <p:cNvSpPr>
            <a:spLocks noGrp="1"/>
          </p:cNvSpPr>
          <p:nvPr>
            <p:ph idx="1"/>
          </p:nvPr>
        </p:nvSpPr>
        <p:spPr>
          <a:xfrm>
            <a:off x="4716463" y="260350"/>
            <a:ext cx="4176017" cy="61928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- 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A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hagyományos</a:t>
            </a:r>
            <a:r>
              <a:rPr lang="hu-HU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széner</a:t>
            </a:r>
            <a:r>
              <a:rPr lang="hu-HU" sz="4000" dirty="0" smtClean="0">
                <a:solidFill>
                  <a:srgbClr val="77933C"/>
                </a:solidFill>
                <a:latin typeface="Monotype Corsiva" pitchFamily="66" charset="0"/>
              </a:rPr>
              <a:t>őművek elősegítik a globális felmelegedést, ez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ért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fontos</a:t>
            </a:r>
            <a:r>
              <a:rPr lang="hu-HU" sz="4000" dirty="0" smtClean="0">
                <a:solidFill>
                  <a:srgbClr val="77933C"/>
                </a:solidFill>
                <a:latin typeface="Monotype Corsiva" pitchFamily="66" charset="0"/>
              </a:rPr>
              <a:t>,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hogy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minél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több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naper</a:t>
            </a:r>
            <a:r>
              <a:rPr lang="hu-HU" sz="4000" dirty="0" err="1" smtClean="0">
                <a:solidFill>
                  <a:srgbClr val="77933C"/>
                </a:solidFill>
                <a:latin typeface="Monotype Corsiva" pitchFamily="66" charset="0"/>
              </a:rPr>
              <a:t>őművet</a:t>
            </a:r>
            <a:r>
              <a:rPr lang="hu-HU" sz="4000" dirty="0" smtClean="0">
                <a:solidFill>
                  <a:srgbClr val="77933C"/>
                </a:solidFill>
                <a:latin typeface="Monotype Corsiva" pitchFamily="66" charset="0"/>
              </a:rPr>
              <a:t> építs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ü</a:t>
            </a:r>
            <a:r>
              <a:rPr lang="hu-HU" sz="4000" dirty="0" err="1" smtClean="0">
                <a:solidFill>
                  <a:srgbClr val="77933C"/>
                </a:solidFill>
                <a:latin typeface="Monotype Corsiva" pitchFamily="66" charset="0"/>
              </a:rPr>
              <a:t>nk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hu-HU" sz="4000" dirty="0" smtClean="0">
                <a:solidFill>
                  <a:srgbClr val="77933C"/>
                </a:solidFill>
                <a:latin typeface="Monotype Corsiva" pitchFamily="66" charset="0"/>
              </a:rPr>
              <a:t>,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hogy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ne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szennyezzük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a </a:t>
            </a:r>
            <a:r>
              <a:rPr lang="en-US" sz="4000" dirty="0" err="1" smtClean="0">
                <a:solidFill>
                  <a:srgbClr val="77933C"/>
                </a:solidFill>
                <a:latin typeface="Monotype Corsiva" pitchFamily="66" charset="0"/>
              </a:rPr>
              <a:t>környezetünket</a:t>
            </a:r>
            <a:r>
              <a:rPr lang="en-US" sz="40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hu-HU" sz="4000" dirty="0" smtClean="0">
                <a:solidFill>
                  <a:srgbClr val="77933C"/>
                </a:solidFill>
                <a:latin typeface="Monotype Corsiva" pitchFamily="66" charset="0"/>
              </a:rPr>
              <a:t>.</a:t>
            </a:r>
            <a:endParaRPr lang="sk-SK" sz="4000" dirty="0" smtClean="0">
              <a:solidFill>
                <a:srgbClr val="77933C"/>
              </a:solidFill>
              <a:latin typeface="Monotype Corsiva" pitchFamily="66" charset="0"/>
            </a:endParaRPr>
          </a:p>
          <a:p>
            <a:pPr eaLnBrk="1" hangingPunct="1"/>
            <a:endParaRPr lang="sk-SK" sz="3600" dirty="0" smtClean="0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71139" y="2708920"/>
            <a:ext cx="1800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dirty="0"/>
              <a:t> </a:t>
            </a:r>
            <a:r>
              <a:rPr lang="sk-SK" sz="1600" dirty="0">
                <a:solidFill>
                  <a:srgbClr val="669900"/>
                </a:solidFill>
                <a:latin typeface="Monotype Corsiva" pitchFamily="66" charset="0"/>
              </a:rPr>
              <a:t>decodentcsene.com</a:t>
            </a:r>
          </a:p>
        </p:txBody>
      </p:sp>
      <p:pic>
        <p:nvPicPr>
          <p:cNvPr id="25605" name="Picture 5" descr="napelemek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537769"/>
            <a:ext cx="3600647" cy="2171151"/>
          </a:xfrm>
          <a:prstGeom prst="rect">
            <a:avLst/>
          </a:prstGeom>
          <a:noFill/>
        </p:spPr>
      </p:pic>
      <p:pic>
        <p:nvPicPr>
          <p:cNvPr id="5122" name="Picture 2" descr="G:\m. energiaforrások\napdkf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90" y="3225197"/>
            <a:ext cx="3600549" cy="22959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71139" y="5548590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ujenergiak.hu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6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Szélenergia </a:t>
            </a:r>
            <a:r>
              <a:rPr lang="en-US" sz="6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és</a:t>
            </a:r>
            <a:r>
              <a:rPr lang="en-US" sz="6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6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felhasználása</a:t>
            </a:r>
            <a:endParaRPr lang="sk-SK" sz="6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6626" name="Zástupný symbol obsahu 2"/>
          <p:cNvSpPr>
            <a:spLocks noGrp="1"/>
          </p:cNvSpPr>
          <p:nvPr>
            <p:ph idx="1"/>
          </p:nvPr>
        </p:nvSpPr>
        <p:spPr>
          <a:xfrm>
            <a:off x="4355976" y="1556792"/>
            <a:ext cx="4536504" cy="48574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szelet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energiaforrásként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már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nagyon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régen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kihasználtak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az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emberek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  <a:endParaRPr lang="sk-SK" sz="36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1772816"/>
            <a:ext cx="3672408" cy="367240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07368" y="5589240"/>
            <a:ext cx="1778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indafoto.hu</a:t>
            </a:r>
            <a:endParaRPr lang="sk-SK" sz="14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138" y="3957881"/>
            <a:ext cx="4176464" cy="2592288"/>
          </a:xfrm>
        </p:spPr>
      </p:pic>
      <p:sp>
        <p:nvSpPr>
          <p:cNvPr id="5" name="TextBox 4"/>
          <p:cNvSpPr txBox="1"/>
          <p:nvPr/>
        </p:nvSpPr>
        <p:spPr>
          <a:xfrm>
            <a:off x="193384" y="6550169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tisztajovo.hu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34094" y="642430"/>
            <a:ext cx="4320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Manapság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az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ember a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szélenergiát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szélturbínák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segítségével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használja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 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fel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  <a:endParaRPr lang="hu-HU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Magyarországon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is 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sokat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talá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l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hatunk</a:t>
            </a:r>
            <a:r>
              <a:rPr lang="en-US" sz="40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  <a:endParaRPr lang="sk-SK" sz="40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052" name="Picture 4" descr="G:\m. energiaforrások\szél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84" y="116632"/>
            <a:ext cx="4346861" cy="3600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3384" y="3708679"/>
            <a:ext cx="994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hg.hu</a:t>
            </a:r>
            <a:endParaRPr lang="sk-SK" sz="14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7957554"/>
      </p:ext>
    </p:extLst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Geotermikus</a:t>
            </a:r>
            <a:r>
              <a:rPr lang="en-US" sz="5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54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energia</a:t>
            </a:r>
            <a:endParaRPr lang="sk-SK" sz="54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1600200"/>
            <a:ext cx="404279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geotermikus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energia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föld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h</a:t>
            </a:r>
            <a:r>
              <a:rPr lang="hu-HU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őjéből származik.</a:t>
            </a:r>
          </a:p>
          <a:p>
            <a:pPr marL="0" indent="0">
              <a:buNone/>
            </a:pPr>
            <a:r>
              <a:rPr lang="hu-HU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Háztartásokban v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íz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melegítésre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használják</a:t>
            </a:r>
            <a:r>
              <a:rPr lang="hu-HU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,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de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elektromos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energiává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is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át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lehet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alakítani</a:t>
            </a:r>
            <a:r>
              <a:rPr lang="en-US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endParaRPr lang="sk-SK" sz="3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099" name="Picture 3" descr="G:\m. energiaforrások\geo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37" y="1772816"/>
            <a:ext cx="3870853" cy="37444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0468" y="5517232"/>
            <a:ext cx="1944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vitaminsziget.hu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2397539"/>
      </p:ext>
    </p:extLst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Egy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pár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kérdés</a:t>
            </a:r>
            <a:endParaRPr lang="sk-SK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067944" y="1600200"/>
            <a:ext cx="4618856" cy="4525963"/>
          </a:xfrm>
        </p:spPr>
        <p:txBody>
          <a:bodyPr/>
          <a:lstStyle/>
          <a:p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Hol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mindenhol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lehet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felhasználni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napenergiát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?</a:t>
            </a:r>
          </a:p>
          <a:p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Mi a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hátránya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szélturbínáknak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?</a:t>
            </a:r>
          </a:p>
          <a:p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Remélem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,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meg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tudtok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felelni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kérdésekre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ha </a:t>
            </a:r>
            <a:r>
              <a:rPr lang="sk-SK" sz="36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figyeltetek</a:t>
            </a:r>
            <a:r>
              <a:rPr lang="sk-SK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</a:p>
          <a:p>
            <a:endParaRPr lang="sk-SK" dirty="0"/>
          </a:p>
        </p:txBody>
      </p:sp>
      <p:sp>
        <p:nvSpPr>
          <p:cNvPr id="4" name="Usmiata tvár 3"/>
          <p:cNvSpPr/>
          <p:nvPr/>
        </p:nvSpPr>
        <p:spPr>
          <a:xfrm>
            <a:off x="755576" y="2132856"/>
            <a:ext cx="2952328" cy="3024336"/>
          </a:xfrm>
          <a:prstGeom prst="smileyFac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Források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</a:t>
            </a:r>
            <a:endParaRPr lang="sk-SK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067944" y="1600200"/>
            <a:ext cx="4618856" cy="4525963"/>
          </a:xfrm>
        </p:spPr>
        <p:txBody>
          <a:bodyPr numCol="2"/>
          <a:lstStyle/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stsgroup.hu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szalmavirag.blog.hu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davidpc.hu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tirekifi.hu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alternativenergia.hu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piacesprofit.hu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marvimpex.hu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constructor.hu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ujenergiak.hu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napelemek.org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felsofokon.hu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termeszetetvedo.network.hu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solartisnapkollektor.hu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fotozok.hu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cleanfuture.hu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agricorner.com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decodentcsene.com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ujenergiak.hu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indafoto.hu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hg.hu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tisztajovo.hu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  <a:p>
            <a:pPr>
              <a:spcBef>
                <a:spcPct val="0"/>
              </a:spcBef>
            </a:pPr>
            <a:r>
              <a:rPr lang="sk-SK" sz="2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  <a:ea typeface="+mj-ea"/>
                <a:cs typeface="+mj-cs"/>
              </a:rPr>
              <a:t>vitaminsziget.hu</a:t>
            </a:r>
            <a:endParaRPr lang="sk-SK" sz="2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  <a:ea typeface="+mj-ea"/>
              <a:cs typeface="+mj-cs"/>
            </a:endParaRPr>
          </a:p>
        </p:txBody>
      </p:sp>
      <p:sp>
        <p:nvSpPr>
          <p:cNvPr id="4" name="Usmiata tvár 3"/>
          <p:cNvSpPr/>
          <p:nvPr/>
        </p:nvSpPr>
        <p:spPr>
          <a:xfrm>
            <a:off x="395536" y="1124744"/>
            <a:ext cx="2952328" cy="3024336"/>
          </a:xfrm>
          <a:prstGeom prst="smileyFac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Tartalom</a:t>
            </a:r>
            <a:endParaRPr lang="sk-SK" b="1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4338" name="Zástupný symbol obsahu 5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4968552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hu-HU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- 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Bevezető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 4.-5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endParaRPr lang="hu-HU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- Rövid meghatározás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 6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endParaRPr lang="hu-HU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None/>
              <a:defRPr/>
            </a:pPr>
            <a:r>
              <a:rPr lang="hu-HU" sz="40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-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Felhasználás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 7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hu-HU" sz="40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 </a:t>
            </a:r>
            <a:r>
              <a:rPr lang="hu-HU" sz="40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megújuló energiaforrások 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fontossága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8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en-US" sz="40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Mindennapokban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9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hu-HU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- Előnyök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10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hu-HU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080120"/>
          </a:xfrm>
        </p:spPr>
        <p:txBody>
          <a:bodyPr/>
          <a:lstStyle/>
          <a:p>
            <a:r>
              <a:rPr lang="en-US" sz="4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Befejezés</a:t>
            </a:r>
            <a:r>
              <a:rPr lang="en-US" sz="48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:)</a:t>
            </a:r>
            <a:r>
              <a:rPr lang="sk-SK" sz="48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/>
            </a:r>
            <a:br>
              <a:rPr lang="sk-SK" sz="48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</a:br>
            <a:endParaRPr lang="sk-SK" sz="48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064896" cy="1008112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Remélem</a:t>
            </a:r>
            <a:r>
              <a:rPr lang="hu-HU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,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sok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érdekeset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megismertetek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e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rövid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beszámolóval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és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elgondolkodtatok</a:t>
            </a:r>
            <a:r>
              <a:rPr lang="en-US" sz="28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 </a:t>
            </a:r>
            <a:r>
              <a:rPr lang="en-US" sz="28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látottakon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  <a:endParaRPr lang="sk-SK" sz="28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3768" y="5328499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Köszönöm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 </a:t>
            </a:r>
            <a:r>
              <a:rPr lang="en-US" sz="3600" b="1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figyelemet</a:t>
            </a:r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!</a:t>
            </a:r>
            <a:endParaRPr lang="sk-SK" sz="3600" b="1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5" name="Srdce 4"/>
          <p:cNvSpPr/>
          <p:nvPr/>
        </p:nvSpPr>
        <p:spPr>
          <a:xfrm>
            <a:off x="755576" y="5157192"/>
            <a:ext cx="1584176" cy="1368152"/>
          </a:xfrm>
          <a:prstGeom prst="hear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Srdce 5"/>
          <p:cNvSpPr/>
          <p:nvPr/>
        </p:nvSpPr>
        <p:spPr>
          <a:xfrm>
            <a:off x="6660232" y="5085184"/>
            <a:ext cx="1656184" cy="1368152"/>
          </a:xfrm>
          <a:prstGeom prst="hear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694775572"/>
      </p:ext>
    </p:extLst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hu-HU" dirty="0" smtClean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Hátrányok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11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hu-HU" sz="40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Tx/>
              <a:buChar char="-"/>
              <a:defRPr/>
            </a:pPr>
            <a:r>
              <a:rPr lang="hu-HU" sz="40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Napenergia 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12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en-US" sz="4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- 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Napenergia felhasználása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13.-14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hu-HU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Tx/>
              <a:buChar char="-"/>
            </a:pP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Szélenergia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és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felhasználása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15.-16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en-US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Tx/>
              <a:buChar char="-"/>
            </a:pP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Geotermikus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energia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17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en-US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r>
              <a:rPr lang="sk-SK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-   </a:t>
            </a:r>
            <a:r>
              <a:rPr lang="sk-SK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Egy</a:t>
            </a:r>
            <a:r>
              <a:rPr lang="sk-SK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pár </a:t>
            </a:r>
            <a:r>
              <a:rPr lang="sk-SK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kérdés</a:t>
            </a:r>
            <a:r>
              <a:rPr lang="sk-SK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18</a:t>
            </a:r>
            <a:r>
              <a:rPr lang="sk-SK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sk-SK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Tx/>
              <a:buChar char="-"/>
            </a:pP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Befejezés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19</a:t>
            </a:r>
            <a:r>
              <a:rPr lang="en-US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 </a:t>
            </a:r>
            <a:r>
              <a:rPr lang="en-US" sz="40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oldal</a:t>
            </a:r>
            <a:endParaRPr lang="hu-HU" sz="48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None/>
            </a:pPr>
            <a:endParaRPr lang="en-US" sz="48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Tx/>
              <a:buChar char="-"/>
            </a:pPr>
            <a:endParaRPr lang="en-US" sz="36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  <a:p>
            <a:pPr eaLnBrk="1" hangingPunct="1">
              <a:buFontTx/>
              <a:buChar char="-"/>
            </a:pPr>
            <a:endParaRPr lang="sk-SK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6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Bevezető</a:t>
            </a:r>
            <a:endParaRPr lang="sk-SK" sz="60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6386" name="Zástupný symbol obsahu 2"/>
          <p:cNvSpPr>
            <a:spLocks noGrp="1"/>
          </p:cNvSpPr>
          <p:nvPr>
            <p:ph idx="1"/>
          </p:nvPr>
        </p:nvSpPr>
        <p:spPr>
          <a:xfrm>
            <a:off x="4885184" y="1623666"/>
            <a:ext cx="4258816" cy="47815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dirty="0" smtClean="0">
                <a:solidFill>
                  <a:srgbClr val="77933C"/>
                </a:solidFill>
                <a:latin typeface="Monotype Corsiva" pitchFamily="66" charset="0"/>
              </a:rPr>
              <a:t>     </a:t>
            </a:r>
            <a:r>
              <a:rPr lang="sk-SK" dirty="0" smtClean="0">
                <a:solidFill>
                  <a:srgbClr val="77933C"/>
                </a:solidFill>
                <a:latin typeface="Monotype Corsiva" pitchFamily="66" charset="0"/>
              </a:rPr>
              <a:t>M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i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 jut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eszünkbe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 ha a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megújuló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 “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energia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források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” 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szót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halljuk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?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Mennyire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gondolunk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arra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,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hogy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 ha </a:t>
            </a:r>
            <a:r>
              <a:rPr lang="en-US" sz="3600" dirty="0" err="1" smtClean="0">
                <a:solidFill>
                  <a:srgbClr val="77933C"/>
                </a:solidFill>
                <a:latin typeface="Monotype Corsiva" pitchFamily="66" charset="0"/>
              </a:rPr>
              <a:t>lehe</a:t>
            </a:r>
            <a:r>
              <a:rPr lang="hu-HU" sz="3600" dirty="0" smtClean="0">
                <a:solidFill>
                  <a:srgbClr val="77933C"/>
                </a:solidFill>
                <a:latin typeface="Monotype Corsiva" pitchFamily="66" charset="0"/>
              </a:rPr>
              <a:t>tőségünk nyílna</a:t>
            </a:r>
            <a:r>
              <a:rPr lang="en-US" sz="3600" dirty="0" smtClean="0">
                <a:solidFill>
                  <a:srgbClr val="77933C"/>
                </a:solidFill>
                <a:latin typeface="Monotype Corsiva" pitchFamily="66" charset="0"/>
              </a:rPr>
              <a:t>,</a:t>
            </a:r>
            <a:r>
              <a:rPr lang="hu-HU" sz="3600" dirty="0" smtClean="0">
                <a:solidFill>
                  <a:srgbClr val="77933C"/>
                </a:solidFill>
                <a:latin typeface="Monotype Corsiva" pitchFamily="66" charset="0"/>
              </a:rPr>
              <a:t> akkor szívesen fogadnánk?</a:t>
            </a:r>
          </a:p>
        </p:txBody>
      </p:sp>
      <p:pic>
        <p:nvPicPr>
          <p:cNvPr id="3074" name="Picture 2" descr="G:\m. energiaforrások\víz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678488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48776" y="1370708"/>
            <a:ext cx="1043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tirekifi.hu</a:t>
            </a:r>
            <a:endParaRPr lang="sk-SK" sz="14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1" y="1370709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davidpc.hu</a:t>
            </a:r>
            <a:endParaRPr lang="sk-SK" sz="14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3075" name="Picture 3" descr="G:\m. energiaforrások\szé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486" y="1678488"/>
            <a:ext cx="2457450" cy="1857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G:\m. energiaforrások\nap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0965" y="35438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522941" y="5410432"/>
            <a:ext cx="1580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szalmavirag.blog.hu</a:t>
            </a:r>
            <a:endParaRPr lang="sk-SK" sz="14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3077" name="Picture 5" descr="G:\m. energiaforrások\ge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354385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79511" y="541043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stsgrou</a:t>
            </a:r>
            <a:r>
              <a:rPr lang="sk-SK" sz="1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p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  <a:r>
              <a:rPr lang="en-US" sz="1400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hu</a:t>
            </a:r>
            <a:endParaRPr lang="sk-SK" sz="14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/>
          </p:cNvSpPr>
          <p:nvPr>
            <p:ph type="body" idx="1"/>
          </p:nvPr>
        </p:nvSpPr>
        <p:spPr>
          <a:xfrm>
            <a:off x="4427538" y="476250"/>
            <a:ext cx="4402137" cy="619311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Ha pl. véletlenül egy nagy cégben döntő pozíción lennénk mi mellet döntenénk?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Az olcsóbb szennyező megoldások mellet vagy a kicsit drágább megoldás mellet</a:t>
            </a:r>
            <a:r>
              <a:rPr lang="en-US" dirty="0" smtClean="0">
                <a:solidFill>
                  <a:srgbClr val="77933C"/>
                </a:solidFill>
                <a:latin typeface="Monotype Corsiva" pitchFamily="66" charset="0"/>
              </a:rPr>
              <a:t>,</a:t>
            </a:r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 ami nem lenne döntő szerepű a pénz terén</a:t>
            </a:r>
            <a:r>
              <a:rPr lang="en-US" dirty="0" smtClean="0">
                <a:solidFill>
                  <a:srgbClr val="77933C"/>
                </a:solidFill>
                <a:latin typeface="Monotype Corsiva" pitchFamily="66" charset="0"/>
              </a:rPr>
              <a:t>,</a:t>
            </a:r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 csak lehet hogy nem vennénk új autót egy pár éves helyett . A választás rajtunk </a:t>
            </a:r>
            <a:r>
              <a:rPr lang="en-US" dirty="0" smtClean="0">
                <a:solidFill>
                  <a:srgbClr val="77933C"/>
                </a:solidFill>
                <a:latin typeface="Monotype Corsiva" pitchFamily="66" charset="0"/>
              </a:rPr>
              <a:t>is </a:t>
            </a:r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múlhat</a:t>
            </a:r>
            <a:r>
              <a:rPr lang="en-US" dirty="0" smtClean="0">
                <a:solidFill>
                  <a:srgbClr val="77933C"/>
                </a:solidFill>
                <a:latin typeface="Monotype Corsiva" pitchFamily="66" charset="0"/>
              </a:rPr>
              <a:t>, </a:t>
            </a:r>
            <a:r>
              <a:rPr lang="en-US" dirty="0" err="1" smtClean="0">
                <a:solidFill>
                  <a:srgbClr val="77933C"/>
                </a:solidFill>
                <a:latin typeface="Monotype Corsiva" pitchFamily="66" charset="0"/>
              </a:rPr>
              <a:t>döntsünk</a:t>
            </a:r>
            <a:r>
              <a:rPr lang="en-US" dirty="0" smtClean="0">
                <a:solidFill>
                  <a:srgbClr val="77933C"/>
                </a:solidFill>
                <a:latin typeface="Monotype Corsiva" pitchFamily="66" charset="0"/>
              </a:rPr>
              <a:t> </a:t>
            </a:r>
            <a:r>
              <a:rPr lang="en-US" dirty="0" err="1" smtClean="0">
                <a:solidFill>
                  <a:srgbClr val="77933C"/>
                </a:solidFill>
                <a:latin typeface="Monotype Corsiva" pitchFamily="66" charset="0"/>
              </a:rPr>
              <a:t>helyesen</a:t>
            </a:r>
            <a:r>
              <a:rPr lang="hu-HU" dirty="0" smtClean="0">
                <a:solidFill>
                  <a:srgbClr val="77933C"/>
                </a:solidFill>
                <a:latin typeface="Monotype Corsiva" pitchFamily="66" charset="0"/>
              </a:rPr>
              <a:t>. </a:t>
            </a:r>
            <a:endParaRPr lang="sk-SK" dirty="0" smtClean="0">
              <a:solidFill>
                <a:srgbClr val="77933C"/>
              </a:solidFill>
              <a:latin typeface="Monotype Corsiva" pitchFamily="66" charset="0"/>
            </a:endParaRPr>
          </a:p>
          <a:p>
            <a:pPr>
              <a:lnSpc>
                <a:spcPct val="90000"/>
              </a:lnSpc>
              <a:buFont typeface="Arial" charset="0"/>
              <a:buNone/>
            </a:pPr>
            <a:endParaRPr lang="sk-SK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3860255" cy="27615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2996952"/>
            <a:ext cx="18002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alternativenergia.hu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501008"/>
            <a:ext cx="3864300" cy="28833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6309320"/>
            <a:ext cx="22362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piacesprofit.hu</a:t>
            </a:r>
            <a:endParaRPr lang="sk-SK" dirty="0"/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723312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Rövid meghatározás</a:t>
            </a:r>
            <a:endParaRPr lang="sk-SK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779912" y="1600200"/>
            <a:ext cx="4906888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 megújuló energia forrásokat a természetből nyeri az ember, miközben nincs károsítva a természet és emberi segítség nélkül mindig felhasználhatóak mert maguktól megújulnak.</a:t>
            </a:r>
            <a:r>
              <a:rPr lang="hu-HU" sz="36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endParaRPr lang="hu-HU" sz="3000" dirty="0" smtClean="0">
              <a:solidFill>
                <a:srgbClr val="CC66FF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sk-SK" sz="3000" dirty="0" smtClean="0"/>
          </a:p>
        </p:txBody>
      </p:sp>
      <p:pic>
        <p:nvPicPr>
          <p:cNvPr id="6146" name="Picture 2" descr="G:\m. energiaforrások\kjd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3168352" cy="38164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51740" y="544522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marvimpex.hu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6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type="body" idx="1"/>
          </p:nvPr>
        </p:nvSpPr>
        <p:spPr>
          <a:xfrm>
            <a:off x="3635896" y="1628775"/>
            <a:ext cx="5050904" cy="4497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u-HU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Megújuló energia források lehetnek</a:t>
            </a:r>
            <a:r>
              <a:rPr lang="en-US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hu-HU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en-US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v</a:t>
            </a:r>
            <a:r>
              <a:rPr lang="hu-HU" sz="3400" i="1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ízenergia</a:t>
            </a:r>
            <a:r>
              <a:rPr lang="hu-HU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(pl. vízerőművek stb.)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hu-HU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 napenergia (pl. napelemek, naperőmű)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hu-HU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 szélenergia (pl. szélmalmok)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hu-HU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Stb.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sk-SK" sz="3400" i="1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Által nyerve.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27584" y="549275"/>
            <a:ext cx="7057529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hu-HU" sz="48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Felhasználás</a:t>
            </a:r>
            <a:endParaRPr lang="sk-SK" sz="48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700809"/>
            <a:ext cx="3240360" cy="34272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515719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constructor.hu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u-HU" sz="40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 megújuló energia források fontossága</a:t>
            </a:r>
            <a:endParaRPr lang="sk-SK" sz="40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6386" name="Zástupný symbol obsahu 2"/>
          <p:cNvSpPr>
            <a:spLocks noGrp="1"/>
          </p:cNvSpPr>
          <p:nvPr>
            <p:ph idx="1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Ha az ember a megújuló energia forrásokat használja, akkor a természet tisztaságát őrzi(tisztább környezetben élhet),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s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bebiztosítja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a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fennmaradását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az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utánunk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lévő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sk-SK" dirty="0" err="1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embereknek</a:t>
            </a:r>
            <a:r>
              <a:rPr lang="sk-SK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631" y="1772816"/>
            <a:ext cx="3672408" cy="36724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8527" y="5445433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1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ujenergiak.hu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499992" y="274638"/>
            <a:ext cx="4464496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sz="54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Mindennapokban</a:t>
            </a:r>
            <a:endParaRPr lang="sk-SK" sz="54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5004048" y="1844824"/>
            <a:ext cx="3816424" cy="4525963"/>
          </a:xfrm>
        </p:spPr>
        <p:txBody>
          <a:bodyPr/>
          <a:lstStyle/>
          <a:p>
            <a:pPr lvl="2" eaLnBrk="1" hangingPunct="1">
              <a:buNone/>
              <a:defRPr/>
            </a:pPr>
            <a:r>
              <a:rPr lang="hu-HU" sz="3600" dirty="0" smtClean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Egyre több helyen használnak az emberek  pl. napelemeket házuk  fenntartására.</a:t>
            </a:r>
            <a:endParaRPr lang="sk-SK" sz="3600" dirty="0" smtClean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20483" name="Obrázok 3" descr="napeleme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8" y="476672"/>
            <a:ext cx="374967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Obrázok 4" descr="npelem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501008"/>
            <a:ext cx="3787775" cy="280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395288" y="6401509"/>
            <a:ext cx="1512888" cy="338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hu-HU" sz="1600" dirty="0">
                <a:solidFill>
                  <a:schemeClr val="accent3">
                    <a:lumMod val="75000"/>
                  </a:schemeClr>
                </a:solidFill>
                <a:latin typeface="Monotype Corsiva" pitchFamily="66" charset="0"/>
              </a:rPr>
              <a:t>  napelemek.org</a:t>
            </a:r>
            <a:endParaRPr lang="sk-SK" sz="1600" dirty="0">
              <a:solidFill>
                <a:schemeClr val="accent3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advTm="1200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632</Words>
  <Application>Microsoft Office PowerPoint</Application>
  <PresentationFormat>Prezentácia na obrazovke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20</vt:i4>
      </vt:variant>
    </vt:vector>
  </HeadingPairs>
  <TitlesOfParts>
    <vt:vector size="21" baseType="lpstr">
      <vt:lpstr>Motív Office</vt:lpstr>
      <vt:lpstr>Megújuló energiaforrások</vt:lpstr>
      <vt:lpstr>Tartalom</vt:lpstr>
      <vt:lpstr>Snímka 3</vt:lpstr>
      <vt:lpstr>Bevezető</vt:lpstr>
      <vt:lpstr>Snímka 5</vt:lpstr>
      <vt:lpstr>Rövid meghatározás</vt:lpstr>
      <vt:lpstr>Snímka 7</vt:lpstr>
      <vt:lpstr>A megújuló energia források fontossága</vt:lpstr>
      <vt:lpstr>Mindennapokban</vt:lpstr>
      <vt:lpstr>Előnyök</vt:lpstr>
      <vt:lpstr>Hárányok</vt:lpstr>
      <vt:lpstr>Napenergia</vt:lpstr>
      <vt:lpstr>Snímka 13</vt:lpstr>
      <vt:lpstr>Snímka 14</vt:lpstr>
      <vt:lpstr>Szélenergia és felhasználása</vt:lpstr>
      <vt:lpstr>Snímka 16</vt:lpstr>
      <vt:lpstr>Geotermikus energia</vt:lpstr>
      <vt:lpstr>Egy pár kérdés</vt:lpstr>
      <vt:lpstr>Források:</vt:lpstr>
      <vt:lpstr>Befejezés  :)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Megújuló energiaforrások</dc:title>
  <dc:creator>viciana600</dc:creator>
  <cp:lastModifiedBy>ag101</cp:lastModifiedBy>
  <cp:revision>47</cp:revision>
  <dcterms:created xsi:type="dcterms:W3CDTF">2013-02-07T14:08:12Z</dcterms:created>
  <dcterms:modified xsi:type="dcterms:W3CDTF">2013-02-18T21:22:30Z</dcterms:modified>
</cp:coreProperties>
</file>