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66" r:id="rId6"/>
    <p:sldId id="262" r:id="rId7"/>
    <p:sldId id="263" r:id="rId8"/>
    <p:sldId id="264" r:id="rId9"/>
    <p:sldId id="265" r:id="rId10"/>
    <p:sldId id="261" r:id="rId11"/>
    <p:sldId id="272" r:id="rId12"/>
    <p:sldId id="259" r:id="rId13"/>
    <p:sldId id="273" r:id="rId14"/>
    <p:sldId id="271" r:id="rId15"/>
    <p:sldId id="277" r:id="rId16"/>
    <p:sldId id="276" r:id="rId17"/>
    <p:sldId id="275" r:id="rId18"/>
    <p:sldId id="270" r:id="rId19"/>
    <p:sldId id="279" r:id="rId20"/>
    <p:sldId id="285" r:id="rId21"/>
    <p:sldId id="286" r:id="rId22"/>
    <p:sldId id="280" r:id="rId23"/>
    <p:sldId id="287" r:id="rId24"/>
    <p:sldId id="288" r:id="rId25"/>
    <p:sldId id="274" r:id="rId26"/>
    <p:sldId id="282" r:id="rId27"/>
    <p:sldId id="284" r:id="rId28"/>
    <p:sldId id="278" r:id="rId29"/>
    <p:sldId id="268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78" d="100"/>
          <a:sy n="78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DE293-CE8C-4E91-ACD3-72A921B38190}" type="datetimeFigureOut">
              <a:rPr lang="hu-HU" smtClean="0"/>
              <a:pPr/>
              <a:t>2013.02.15.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28BFA-7DBC-47BE-AFB9-604D9975E9B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8176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28BFA-7DBC-47BE-AFB9-604D9975E9BD}" type="slidenum">
              <a:rPr lang="hu-HU" smtClean="0"/>
              <a:pPr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2994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44340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8755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70251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7305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271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279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32356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26608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42217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23814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109286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6600"/>
            </a:gs>
            <a:gs pos="100000">
              <a:srgbClr val="FEE7F2"/>
            </a:gs>
            <a:gs pos="100000">
              <a:srgbClr val="FAC77D"/>
            </a:gs>
            <a:gs pos="100000">
              <a:srgbClr val="FBA97D"/>
            </a:gs>
            <a:gs pos="100000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C56FB-2A34-4F97-AB89-D7BA0FFFAB44}" type="datetimeFigureOut">
              <a:rPr lang="hu-HU" smtClean="0"/>
              <a:pPr/>
              <a:t>2013.02.15.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FC39C-CC74-4076-9BD7-292542234EB1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15734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NUL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.png"/><Relationship Id="rId4" Type="http://schemas.microsoft.com/office/2007/relationships/media" Target="../media/media1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slide" Target="slide12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6" Type="http://schemas.microsoft.com/office/2007/relationships/media" Target="../media/media2.mp4"/><Relationship Id="rId5" Type="http://schemas.openxmlformats.org/officeDocument/2006/relationships/image" Target="../media/image2.gif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3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33.pn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lasznapelem.hu/" TargetMode="External"/><Relationship Id="rId13" Type="http://schemas.openxmlformats.org/officeDocument/2006/relationships/hyperlink" Target="http://istenbizony.hu/2012/09/vizesesek/" TargetMode="External"/><Relationship Id="rId18" Type="http://schemas.openxmlformats.org/officeDocument/2006/relationships/hyperlink" Target="http://www.alternativenergia.hu/tag/biomassza-eromu" TargetMode="External"/><Relationship Id="rId3" Type="http://schemas.openxmlformats.org/officeDocument/2006/relationships/hyperlink" Target="http://nagytibi.blogspot.hu/2011/04/foldgomb.html" TargetMode="External"/><Relationship Id="rId7" Type="http://schemas.openxmlformats.org/officeDocument/2006/relationships/hyperlink" Target="http://www.hdwallpapers.in/sun_glow_abstract-wallpapers.html" TargetMode="External"/><Relationship Id="rId12" Type="http://schemas.openxmlformats.org/officeDocument/2006/relationships/hyperlink" Target="http://enfo.agt.bme.hu/drupal/node/6073" TargetMode="External"/><Relationship Id="rId17" Type="http://schemas.openxmlformats.org/officeDocument/2006/relationships/hyperlink" Target="http://noncsy75.ingyenblog.hu/Ezot%C3%A9ria,misztikum,h%C3%A9tk%C3%B6znapi%C3%A9let,szerelem,t%C3%A1rs,utaz%C3%A1s,/a-tesi-szelmalom-es-kovacsmuhely" TargetMode="External"/><Relationship Id="rId2" Type="http://schemas.openxmlformats.org/officeDocument/2006/relationships/hyperlink" Target="http://www.abbcenter.com/startpage.php?tema=animaciok" TargetMode="External"/><Relationship Id="rId16" Type="http://schemas.openxmlformats.org/officeDocument/2006/relationships/hyperlink" Target="http://www.visiongraphics.hu/index.php?p=reference&amp;refid=252&amp;l=h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entuspark.net/153-solar-decathlon-europe-megmerettetik-az-odu-projekt-kie-lesz-a-fodij-a-kozonseg-is-szavazhat-a-magyar-egyetemistak-konnyuszerkezetes-szolar-lakoepuletere" TargetMode="External"/><Relationship Id="rId11" Type="http://schemas.openxmlformats.org/officeDocument/2006/relationships/hyperlink" Target="http://index.hu/tech/hardver/oko260508/" TargetMode="External"/><Relationship Id="rId5" Type="http://schemas.openxmlformats.org/officeDocument/2006/relationships/hyperlink" Target="http://www.nyf.hu/others/html/kornyezettud/megujulo/Startpage/index.html" TargetMode="External"/><Relationship Id="rId15" Type="http://schemas.openxmlformats.org/officeDocument/2006/relationships/hyperlink" Target="http://kitekinto.hu/afrika/2011/10/14/az_els_modern_haboru_a_vizert/" TargetMode="External"/><Relationship Id="rId10" Type="http://schemas.openxmlformats.org/officeDocument/2006/relationships/hyperlink" Target="http://www.argep.hu/trend/NAPE/Napelemes-ora.html" TargetMode="External"/><Relationship Id="rId19" Type="http://schemas.openxmlformats.org/officeDocument/2006/relationships/hyperlink" Target="http://bionatura.blog.hu/2012/08/01/programajanlo_komposztgazda_tanfolyam" TargetMode="External"/><Relationship Id="rId4" Type="http://schemas.openxmlformats.org/officeDocument/2006/relationships/hyperlink" Target="http://www.hdwallpapersarena.com/hd-wallpapers.html" TargetMode="External"/><Relationship Id="rId9" Type="http://schemas.openxmlformats.org/officeDocument/2006/relationships/hyperlink" Target="http://www.pirex.hu/irodaszerek/irodatechnika/sharp-szamgep-el250s.html" TargetMode="External"/><Relationship Id="rId1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gif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gif"/><Relationship Id="rId7" Type="http://schemas.openxmlformats.org/officeDocument/2006/relationships/image" Target="../media/image3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976164"/>
            <a:ext cx="7772400" cy="1470025"/>
          </a:xfrm>
          <a:noFill/>
        </p:spPr>
        <p:txBody>
          <a:bodyPr>
            <a:prstTxWarp prst="textArchUp">
              <a:avLst/>
            </a:prstTxWarp>
          </a:bodyPr>
          <a:lstStyle/>
          <a:p>
            <a:r>
              <a:rPr lang="hu-H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CENA" pitchFamily="2" charset="0"/>
              </a:rPr>
              <a:t>MEGÚJULÓ ENERGIÁK</a:t>
            </a:r>
            <a:endParaRPr lang="hu-H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CENA" pitchFamily="2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67544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Nevem: Véber Krisztina</a:t>
            </a:r>
          </a:p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Felkészítő tanárom: Ravasz Imréné Ildikó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521680" y="328498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Iskolám: Herendi Általános Iskola és Alapfokú Művészetoktatási Intézmény</a:t>
            </a:r>
          </a:p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8440. Herend Iskola utca 8.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42" name="Picture 18" descr="könyv,book,animáció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2160240" cy="1710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rd_k Hangjai - Relaxati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8854" y="6075296"/>
            <a:ext cx="609600" cy="60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tábla,animáció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nimáció,tárgy,földgöm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imáció,könyv,tárg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1957822" cy="1557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3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ábla,animáció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animáció,tárgy,földgöm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51720" y="60683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 vízenergia felhasználásával történő áramtermelés előnyei és hátrányai </a:t>
            </a:r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106488" y="1684427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 smtClean="0">
                <a:solidFill>
                  <a:schemeClr val="tx2"/>
                </a:solidFill>
              </a:rPr>
              <a:t>ELŐNYEI: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Nem </a:t>
            </a:r>
            <a:r>
              <a:rPr lang="hu-HU" dirty="0">
                <a:solidFill>
                  <a:schemeClr val="tx2"/>
                </a:solidFill>
              </a:rPr>
              <a:t>termel szén-dioxidot. A szén-dioxid-kibocsátások által is előidézett </a:t>
            </a:r>
            <a:r>
              <a:rPr lang="hu-HU" dirty="0" smtClean="0">
                <a:solidFill>
                  <a:schemeClr val="tx2"/>
                </a:solidFill>
              </a:rPr>
              <a:t>globális </a:t>
            </a:r>
            <a:r>
              <a:rPr lang="hu-HU" dirty="0">
                <a:solidFill>
                  <a:schemeClr val="tx2"/>
                </a:solidFill>
              </a:rPr>
              <a:t>felmelegedés világszerte magasabb átlaghőmérséklethez és szárazsághoz vezet</a:t>
            </a:r>
            <a:r>
              <a:rPr lang="hu-HU" dirty="0" smtClean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Amíg van elegendő víz addig a vízenergia alkalmas az áramtermelésre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Felépítése után szinte ingyen lehet áramot termelni, nem költséges</a:t>
            </a:r>
            <a:endParaRPr lang="hu-HU" dirty="0">
              <a:solidFill>
                <a:schemeClr val="tx2"/>
              </a:solidFill>
            </a:endParaRPr>
          </a:p>
          <a:p>
            <a:endParaRPr lang="hu-HU" dirty="0" smtClean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r>
              <a:rPr lang="hu-HU" u="sng" dirty="0" smtClean="0">
                <a:solidFill>
                  <a:schemeClr val="tx2"/>
                </a:solidFill>
              </a:rPr>
              <a:t>HÁTRÁNYAI: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Azzal, hogy duzzasztógátakat létesítenek értékes földterületek, természetes és lakóhelyek veszhetnek el.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Magyarországon már alig található vízerőmű építésére alkalmas helyszín mert a vizes élőhelyek védelme akadályozza ezt.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hu-HU" dirty="0" smtClean="0">
                <a:solidFill>
                  <a:schemeClr val="tx2"/>
                </a:solidFill>
              </a:rPr>
              <a:t>A gátak felépítése sok pénzbe kerül.</a:t>
            </a:r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7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753272" y="1253161"/>
            <a:ext cx="7563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u="sng" dirty="0"/>
              <a:t>Mi a szélenergia?</a:t>
            </a:r>
          </a:p>
          <a:p>
            <a:endParaRPr lang="hu-HU" i="1" dirty="0"/>
          </a:p>
          <a:p>
            <a:r>
              <a:rPr lang="hu-HU" i="1" dirty="0"/>
              <a:t>A szél </a:t>
            </a:r>
            <a:r>
              <a:rPr lang="hu-HU" i="1" dirty="0" smtClean="0"/>
              <a:t>az egyenlőtlen </a:t>
            </a:r>
            <a:r>
              <a:rPr lang="hu-HU" i="1" dirty="0"/>
              <a:t>erősségű napsugárzás hatására alakul ki. A légkörben található melegebb légrétegek sűrűsége kisebb az őket körülvevő hűvösebb légtömegekénél. </a:t>
            </a:r>
            <a:r>
              <a:rPr lang="hu-HU" i="1" dirty="0" smtClean="0"/>
              <a:t>A meleg levegő felfelé száll.</a:t>
            </a:r>
          </a:p>
          <a:p>
            <a:r>
              <a:rPr lang="hu-HU" i="1" dirty="0" smtClean="0"/>
              <a:t>A </a:t>
            </a:r>
            <a:r>
              <a:rPr lang="hu-HU" i="1" dirty="0"/>
              <a:t>felszálló levegő helyére áramló hűvösebb légtömegeket nevezzük szélnek.</a:t>
            </a:r>
          </a:p>
        </p:txBody>
      </p:sp>
      <p:sp>
        <p:nvSpPr>
          <p:cNvPr id="5" name="Téglalap 4"/>
          <p:cNvSpPr/>
          <p:nvPr/>
        </p:nvSpPr>
        <p:spPr>
          <a:xfrm>
            <a:off x="3403507" y="3316454"/>
            <a:ext cx="57404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u="sng" dirty="0" smtClean="0">
                <a:latin typeface="Calibri" pitchFamily="34" charset="0"/>
              </a:rPr>
              <a:t>Szélkerekek, szélturbinák:</a:t>
            </a:r>
          </a:p>
          <a:p>
            <a:endParaRPr lang="hu-HU" i="1" dirty="0" smtClean="0">
              <a:latin typeface="Calibri" pitchFamily="34" charset="0"/>
            </a:endParaRPr>
          </a:p>
          <a:p>
            <a:r>
              <a:rPr lang="hu-HU" i="1" dirty="0" smtClean="0">
                <a:latin typeface="Calibri" pitchFamily="34" charset="0"/>
              </a:rPr>
              <a:t>Többféleképpen</a:t>
            </a:r>
            <a:r>
              <a:rPr lang="hu-HU" b="1" i="1" dirty="0">
                <a:latin typeface="Calibri" pitchFamily="34" charset="0"/>
              </a:rPr>
              <a:t> </a:t>
            </a:r>
            <a:r>
              <a:rPr lang="hu-HU" i="1" dirty="0">
                <a:latin typeface="Calibri" pitchFamily="34" charset="0"/>
              </a:rPr>
              <a:t>tehetünk különbséget a szélturbinák között, </a:t>
            </a:r>
            <a:r>
              <a:rPr lang="hu-HU" i="1" dirty="0" smtClean="0">
                <a:latin typeface="Calibri" pitchFamily="34" charset="0"/>
              </a:rPr>
              <a:t>pl.: </a:t>
            </a:r>
            <a:r>
              <a:rPr lang="hu-HU" i="1" dirty="0">
                <a:latin typeface="Calibri" pitchFamily="34" charset="0"/>
              </a:rPr>
              <a:t>használati formájukat tekintve </a:t>
            </a:r>
            <a:r>
              <a:rPr lang="hu-HU" i="1" dirty="0" smtClean="0">
                <a:latin typeface="Calibri" pitchFamily="34" charset="0"/>
              </a:rPr>
              <a:t>vannak </a:t>
            </a:r>
            <a:r>
              <a:rPr lang="hu-HU" b="1" i="1" dirty="0">
                <a:latin typeface="Calibri" pitchFamily="34" charset="0"/>
              </a:rPr>
              <a:t>áramtermelő</a:t>
            </a:r>
            <a:r>
              <a:rPr lang="hu-HU" i="1" dirty="0">
                <a:latin typeface="Calibri" pitchFamily="34" charset="0"/>
              </a:rPr>
              <a:t> és </a:t>
            </a:r>
            <a:r>
              <a:rPr lang="hu-HU" b="1" i="1" dirty="0">
                <a:latin typeface="Calibri" pitchFamily="34" charset="0"/>
              </a:rPr>
              <a:t>vízszivattyúzó</a:t>
            </a:r>
            <a:r>
              <a:rPr lang="hu-HU" i="1" dirty="0">
                <a:latin typeface="Calibri" pitchFamily="34" charset="0"/>
              </a:rPr>
              <a:t> </a:t>
            </a:r>
            <a:r>
              <a:rPr lang="hu-HU" i="1" dirty="0" smtClean="0">
                <a:latin typeface="Calibri" pitchFamily="34" charset="0"/>
              </a:rPr>
              <a:t>szélkerekek, </a:t>
            </a:r>
            <a:r>
              <a:rPr lang="hu-HU" i="1" dirty="0">
                <a:latin typeface="Calibri" pitchFamily="34" charset="0"/>
              </a:rPr>
              <a:t>de csoportokra bonthatjuk őket teljesítményük, alkalmazásuk, vagy rögzítettségük szerint is.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85" y="4161196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59900"/>
            <a:ext cx="14382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5909" y="5263023"/>
            <a:ext cx="1335278" cy="14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039" y="5434361"/>
            <a:ext cx="2418001" cy="134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345979" y="249594"/>
            <a:ext cx="25184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hu-H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Szélenergia</a:t>
            </a:r>
            <a:endParaRPr lang="hu-H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9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/>
          <p:cNvSpPr txBox="1"/>
          <p:nvPr/>
        </p:nvSpPr>
        <p:spPr>
          <a:xfrm>
            <a:off x="2381462" y="312330"/>
            <a:ext cx="4813123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hu-H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A szélenergia története</a:t>
            </a:r>
          </a:p>
          <a:p>
            <a:endParaRPr lang="hu-H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" name="Wind Turbines.mp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16024" y="4055263"/>
            <a:ext cx="4572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églalap 19"/>
          <p:cNvSpPr/>
          <p:nvPr/>
        </p:nvSpPr>
        <p:spPr>
          <a:xfrm>
            <a:off x="338732" y="148478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u="sng" dirty="0"/>
              <a:t>Szélenergia-hasznosítás</a:t>
            </a:r>
            <a:r>
              <a:rPr lang="hu-HU" i="1" dirty="0"/>
              <a:t>: energiahasznosítási módszer, amely folyamatosan erős széljárású területeken, közvetlen munkavégzésre vagy elektromos energia előállítására kialakított szélerőgéppel történik. 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3903663" y="238692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A szelek pusztító erejétől már régóta tart az ember és ilyen régóta próbálkozik a hasznosításával.</a:t>
            </a:r>
            <a:endParaRPr lang="hu-HU" i="1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338732" y="2710091"/>
            <a:ext cx="332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Az első szélerőmű 1941-ban létesült </a:t>
            </a:r>
            <a:r>
              <a:rPr lang="hu-HU" i="1" dirty="0" err="1" smtClean="0"/>
              <a:t>Vermort</a:t>
            </a:r>
            <a:r>
              <a:rPr lang="hu-HU" i="1" dirty="0" smtClean="0"/>
              <a:t> államban ez négy év múlva egy katasztrófa miatt tönkre is ment.</a:t>
            </a:r>
            <a:endParaRPr lang="hu-HU" i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148064" y="4565511"/>
            <a:ext cx="2348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Jelentős előrelépés volt amikor 1970-ben megépítettek egy olyan gépet, mely 200 családot ellátott energiával.</a:t>
            </a:r>
            <a:endParaRPr lang="hu-HU" i="1" dirty="0"/>
          </a:p>
        </p:txBody>
      </p:sp>
      <p:sp>
        <p:nvSpPr>
          <p:cNvPr id="5" name="Téglalap 4"/>
          <p:cNvSpPr/>
          <p:nvPr/>
        </p:nvSpPr>
        <p:spPr>
          <a:xfrm>
            <a:off x="6051585" y="3375782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/>
              <a:t>Az első szélmalmot valószínűleg a perzsák építették</a:t>
            </a:r>
          </a:p>
        </p:txBody>
      </p:sp>
    </p:spTree>
    <p:extLst>
      <p:ext uri="{BB962C8B-B14F-4D97-AF65-F5344CB8AC3E}">
        <p14:creationId xmlns:p14="http://schemas.microsoft.com/office/powerpoint/2010/main" xmlns="" val="20680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724128" y="155679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Szélerőműveket ott érdemes építeni ahol állandó az erős szél, tehát tengerpartokon vagy dombvidéken.</a:t>
            </a:r>
            <a:endParaRPr lang="hu-HU" i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634828" y="3429000"/>
            <a:ext cx="5676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A </a:t>
            </a:r>
            <a:r>
              <a:rPr lang="hu-HU" i="1" dirty="0"/>
              <a:t>szélerőműveket általában két módon </a:t>
            </a:r>
            <a:r>
              <a:rPr lang="hu-HU" i="1" dirty="0" smtClean="0"/>
              <a:t>üzemeltetik:</a:t>
            </a:r>
          </a:p>
          <a:p>
            <a:endParaRPr lang="hu-HU" i="1" dirty="0"/>
          </a:p>
          <a:p>
            <a:r>
              <a:rPr lang="hu-HU" i="1" dirty="0" smtClean="0"/>
              <a:t>1</a:t>
            </a:r>
            <a:r>
              <a:rPr lang="hu-HU" i="1" dirty="0"/>
              <a:t>. Szigetüzemben, </a:t>
            </a:r>
            <a:r>
              <a:rPr lang="hu-HU" i="1" dirty="0" smtClean="0"/>
              <a:t>a villamos </a:t>
            </a:r>
            <a:r>
              <a:rPr lang="hu-HU" i="1" dirty="0"/>
              <a:t>energiát saját célra, </a:t>
            </a:r>
            <a:r>
              <a:rPr lang="hu-HU" i="1" dirty="0" smtClean="0"/>
              <a:t>az elosztóhálózattól </a:t>
            </a:r>
            <a:r>
              <a:rPr lang="hu-HU" i="1" dirty="0"/>
              <a:t>függetlenül hasznosítják.</a:t>
            </a:r>
          </a:p>
          <a:p>
            <a:endParaRPr lang="hu-HU" i="1" dirty="0"/>
          </a:p>
          <a:p>
            <a:r>
              <a:rPr lang="hu-HU" i="1" dirty="0"/>
              <a:t>2. </a:t>
            </a:r>
            <a:r>
              <a:rPr lang="hu-HU" i="1" dirty="0" smtClean="0"/>
              <a:t>A </a:t>
            </a:r>
            <a:r>
              <a:rPr lang="hu-HU" i="1" dirty="0"/>
              <a:t>villamos áramot közcélú elosztóhálózatra </a:t>
            </a:r>
            <a:r>
              <a:rPr lang="hu-HU" i="1" dirty="0" smtClean="0"/>
              <a:t>kapcsolva.</a:t>
            </a:r>
            <a:endParaRPr lang="hu-HU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26109" y="5301207"/>
            <a:ext cx="501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Hálózati csatlakozásnál ezeket kell ellenőrizni: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i="1" dirty="0"/>
              <a:t>f</a:t>
            </a:r>
            <a:r>
              <a:rPr lang="hu-HU" i="1" dirty="0" smtClean="0"/>
              <a:t>eszültség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i="1" dirty="0" smtClean="0"/>
              <a:t>frekvencia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i="1" dirty="0"/>
              <a:t>á</a:t>
            </a:r>
            <a:r>
              <a:rPr lang="hu-HU" i="1" dirty="0" smtClean="0"/>
              <a:t>ramerősség </a:t>
            </a:r>
            <a:endParaRPr lang="hu-HU" i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3923928" y="791498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/>
              <a:t>Dániában közel 1000 közepes teljesítményű szélgenerátor üzemel.</a:t>
            </a:r>
            <a:endParaRPr lang="hu-HU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40" y="476672"/>
            <a:ext cx="3690062" cy="421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19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79875" y="48986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hu-HU" sz="2400" b="1" dirty="0" smtClean="0">
                <a:ln/>
                <a:solidFill>
                  <a:schemeClr val="accent3"/>
                </a:solidFill>
                <a:latin typeface="Arial Black" pitchFamily="34" charset="0"/>
              </a:rPr>
              <a:t>BIOMASSZA</a:t>
            </a:r>
            <a:endParaRPr lang="hu-HU" sz="2400" b="1" dirty="0">
              <a:ln/>
              <a:solidFill>
                <a:schemeClr val="accent3"/>
              </a:solidFill>
              <a:latin typeface="Arial Black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84846" y="1412776"/>
            <a:ext cx="4139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is az a biomassza?</a:t>
            </a:r>
          </a:p>
          <a:p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szárazföldön vagy a vízben található élő vagy nemrég elhalt szervezetek testtömege.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148478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Áramtermelés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biomasszával</a:t>
            </a:r>
          </a:p>
          <a:p>
            <a:pPr fontAlgn="base"/>
            <a:endParaRPr lang="hu-HU" dirty="0"/>
          </a:p>
          <a:p>
            <a:pPr fontAlgn="base"/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Minden növényi és állati eredetű anyag a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biomasszához tartozik, még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állati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hulladékok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a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szennyvizek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Az úgynevezett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energianövényeket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azért ültetik,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 később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fűtőanyagként hasznosíthassák. A biomasszát gőzkazánokban égetik el. A keletkező gőz egy turbinát forgat meg,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mely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működésbe 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hozz egy a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villamos energiát termelő generátort. </a:t>
            </a:r>
            <a:endParaRPr lang="hu-H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lakossági szennyvízből nyert metángáz égetésével hő és villamos energia állítható elő</a:t>
            </a:r>
            <a:r>
              <a:rPr lang="hu-H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hu-H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3672408" cy="282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19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430015" y="21999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hu-HU" sz="2400" b="1" dirty="0" smtClean="0">
                <a:ln/>
                <a:solidFill>
                  <a:schemeClr val="accent3"/>
                </a:solidFill>
              </a:rPr>
              <a:t>A biomassza hasznosítása</a:t>
            </a:r>
            <a:endParaRPr lang="hu-HU" sz="2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408810" y="1253163"/>
            <a:ext cx="3707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/>
              <a:t>S</a:t>
            </a:r>
            <a:r>
              <a:rPr lang="hu-HU" sz="2000" b="1" dirty="0" smtClean="0"/>
              <a:t>zilárd biomassza hasznosítása</a:t>
            </a:r>
          </a:p>
          <a:p>
            <a:r>
              <a:rPr lang="hu-HU" sz="2000" dirty="0" smtClean="0"/>
              <a:t> -  talajerő visszapótlása</a:t>
            </a:r>
          </a:p>
          <a:p>
            <a:r>
              <a:rPr lang="hu-HU" sz="2000" dirty="0" smtClean="0"/>
              <a:t> -  a növénytermesztésben</a:t>
            </a:r>
          </a:p>
          <a:p>
            <a:r>
              <a:rPr lang="hu-HU" sz="2000" dirty="0"/>
              <a:t> </a:t>
            </a:r>
            <a:r>
              <a:rPr lang="hu-HU" sz="2000" dirty="0" smtClean="0"/>
              <a:t>-  az állattartásban </a:t>
            </a:r>
          </a:p>
          <a:p>
            <a:r>
              <a:rPr lang="hu-HU" sz="2000" dirty="0"/>
              <a:t> </a:t>
            </a:r>
            <a:r>
              <a:rPr lang="hu-HU" sz="2000" dirty="0" smtClean="0"/>
              <a:t>-  ipari felhasználásban</a:t>
            </a:r>
            <a:endParaRPr lang="hu-HU" sz="2000" dirty="0"/>
          </a:p>
          <a:p>
            <a:r>
              <a:rPr lang="hu-HU" sz="2000" dirty="0" smtClean="0"/>
              <a:t> -  energiatermelésre</a:t>
            </a:r>
            <a:endParaRPr lang="hu-HU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291670" y="3494541"/>
            <a:ext cx="39421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Folyékony biomassza hasznosítása</a:t>
            </a:r>
          </a:p>
          <a:p>
            <a:pPr marL="285750" indent="-285750">
              <a:buFontTx/>
              <a:buChar char="-"/>
            </a:pPr>
            <a:r>
              <a:rPr lang="hu-HU" sz="2000" dirty="0"/>
              <a:t>ü</a:t>
            </a:r>
            <a:r>
              <a:rPr lang="hu-HU" sz="2000" dirty="0" smtClean="0"/>
              <a:t>zemanyagként</a:t>
            </a:r>
            <a:endParaRPr lang="hu-HU" sz="2000" dirty="0"/>
          </a:p>
          <a:p>
            <a:pPr marL="285750" indent="-285750">
              <a:buFontTx/>
              <a:buChar char="-"/>
            </a:pPr>
            <a:r>
              <a:rPr lang="hu-HU" sz="2000" dirty="0" smtClean="0"/>
              <a:t>kenőanyagként</a:t>
            </a:r>
          </a:p>
          <a:p>
            <a:pPr marL="285750" indent="-285750">
              <a:buFontTx/>
              <a:buChar char="-"/>
            </a:pPr>
            <a:r>
              <a:rPr lang="hu-HU" sz="2000" dirty="0"/>
              <a:t>f</a:t>
            </a:r>
            <a:r>
              <a:rPr lang="hu-HU" sz="2000" dirty="0" smtClean="0"/>
              <a:t>űtőanyagként</a:t>
            </a:r>
          </a:p>
          <a:p>
            <a:pPr marL="285750" indent="-285750">
              <a:buFontTx/>
              <a:buChar char="-"/>
            </a:pPr>
            <a:r>
              <a:rPr lang="hu-HU" sz="2000" dirty="0" smtClean="0"/>
              <a:t> élelmiszer alapanyagként</a:t>
            </a:r>
          </a:p>
          <a:p>
            <a:endParaRPr lang="hu-HU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1662"/>
            <a:ext cx="5148064" cy="615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85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27784" y="42005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Geotermikus energia</a:t>
            </a:r>
            <a:endParaRPr lang="hu-H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527" y="1844824"/>
            <a:ext cx="2512093" cy="316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05896" y="2132856"/>
            <a:ext cx="5991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Elektromos energia termelés a geotermikus energia felhasználásával</a:t>
            </a:r>
          </a:p>
          <a:p>
            <a:r>
              <a:rPr lang="hu-HU" dirty="0"/>
              <a:t>A felszín alatti magas hőmérsékletű területekig lefúrt mesterséges kutakba vizet pumpálnak. Ha a víz felmelegedett, kiszivattyúzzák. A felszínre hozva a meleg víz lakóházak fűtésére, illetve ha elég forró, gőzturbinák meghajtására és így elektromos energia termelése is használható.</a:t>
            </a:r>
          </a:p>
        </p:txBody>
      </p:sp>
      <p:sp>
        <p:nvSpPr>
          <p:cNvPr id="6" name="Téglalap 5"/>
          <p:cNvSpPr/>
          <p:nvPr/>
        </p:nvSpPr>
        <p:spPr>
          <a:xfrm>
            <a:off x="179512" y="526316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/>
              <a:t>Az </a:t>
            </a:r>
            <a:r>
              <a:rPr lang="hu-HU" i="1" dirty="0" smtClean="0"/>
              <a:t>geotermikus energia </a:t>
            </a:r>
            <a:r>
              <a:rPr lang="hu-HU" i="1" dirty="0"/>
              <a:t>egy mélyen a földfelszín alatt található rétegből, a forró földköpenyből származik</a:t>
            </a:r>
          </a:p>
        </p:txBody>
      </p:sp>
    </p:spTree>
    <p:extLst>
      <p:ext uri="{BB962C8B-B14F-4D97-AF65-F5344CB8AC3E}">
        <p14:creationId xmlns:p14="http://schemas.microsoft.com/office/powerpoint/2010/main" xmlns="" val="18285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1988840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u="sng" dirty="0" smtClean="0"/>
              <a:t>Előnyei:</a:t>
            </a:r>
            <a:endParaRPr lang="hu-HU" b="1" i="1" u="sng" dirty="0"/>
          </a:p>
          <a:p>
            <a:r>
              <a:rPr lang="hu-HU" dirty="0"/>
              <a:t>A geotermikus energia használata során nem keletkeznek szennyező égéstermékek, káros anyagok.(ha csak nem számítjuk ide a magas sótartalmú lehűtött vizet, amelyet vissza kell juttatni a mély rétegekbe)</a:t>
            </a:r>
          </a:p>
          <a:p>
            <a:r>
              <a:rPr lang="hu-HU" dirty="0"/>
              <a:t>A geotermikus erőművek üzemeltetési költsége igen alacsony.</a:t>
            </a:r>
          </a:p>
          <a:p>
            <a:endParaRPr lang="hu-HU" dirty="0"/>
          </a:p>
          <a:p>
            <a:r>
              <a:rPr lang="hu-HU" b="1" i="1" u="sng" dirty="0" smtClean="0"/>
              <a:t>Hátrányai:</a:t>
            </a:r>
            <a:endParaRPr lang="hu-HU" b="1" i="1" u="sng" dirty="0"/>
          </a:p>
          <a:p>
            <a:r>
              <a:rPr lang="hu-HU" dirty="0"/>
              <a:t>Nem könnyű geotermikus erőművek létesítésére alkalmas helyszínt találni.</a:t>
            </a:r>
          </a:p>
          <a:p>
            <a:r>
              <a:rPr lang="hu-HU" dirty="0"/>
              <a:t>Telepítésük költségigényes</a:t>
            </a:r>
          </a:p>
          <a:p>
            <a:r>
              <a:rPr lang="hu-HU" dirty="0"/>
              <a:t>A nem kellő gonddal üzemeltetett kutak kimerülhetnek, és sok esetben csak évtizedek múltán válnak újra használhatóvá.</a:t>
            </a:r>
          </a:p>
          <a:p>
            <a:r>
              <a:rPr lang="hu-HU" dirty="0"/>
              <a:t>A kutakból szennyező, ártalmas gázok és különböző ásványi anyagok is a felszínre kerülhetnek, amelyek közömbösítése gyakran problémát okoz.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159732" y="33265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Geotermikus energia felhasználásának:</a:t>
            </a:r>
            <a:endParaRPr lang="hu-H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5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 decel="100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4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400" decel="100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4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00" decel="10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400" decel="100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4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4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400" decel="100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40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0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00" decel="10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400" decel="100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40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40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0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8599" y="1844824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 smtClean="0">
                <a:latin typeface="Arial" pitchFamily="34" charset="0"/>
                <a:cs typeface="Arial" pitchFamily="34" charset="0"/>
              </a:rPr>
              <a:t>Ha az ember figyelne környezetére, nem szennyezné azt, </a:t>
            </a:r>
            <a:r>
              <a:rPr lang="hu-HU" sz="2400" b="1" i="1" dirty="0" smtClean="0">
                <a:latin typeface="Arial" pitchFamily="34" charset="0"/>
                <a:cs typeface="Arial" pitchFamily="34" charset="0"/>
              </a:rPr>
              <a:t>elkerülhetők </a:t>
            </a:r>
            <a:r>
              <a:rPr lang="hu-HU" sz="2400" i="1" dirty="0" smtClean="0">
                <a:latin typeface="Arial" pitchFamily="34" charset="0"/>
                <a:cs typeface="Arial" pitchFamily="34" charset="0"/>
              </a:rPr>
              <a:t>lennének a globális problémák….</a:t>
            </a:r>
          </a:p>
          <a:p>
            <a:r>
              <a:rPr lang="hu-HU" sz="2400" i="1" dirty="0" smtClean="0">
                <a:latin typeface="Arial" pitchFamily="34" charset="0"/>
                <a:cs typeface="Arial" pitchFamily="34" charset="0"/>
              </a:rPr>
              <a:t>Én csak azt tudom javasolni magam nevében, hogy </a:t>
            </a:r>
            <a:r>
              <a:rPr lang="hu-HU" sz="2400" b="1" i="1" dirty="0" smtClean="0">
                <a:latin typeface="Arial" pitchFamily="34" charset="0"/>
                <a:cs typeface="Arial" pitchFamily="34" charset="0"/>
              </a:rPr>
              <a:t>védjük </a:t>
            </a:r>
            <a:r>
              <a:rPr lang="hu-HU" sz="2400" i="1" dirty="0" smtClean="0">
                <a:latin typeface="Arial" pitchFamily="34" charset="0"/>
                <a:cs typeface="Arial" pitchFamily="34" charset="0"/>
              </a:rPr>
              <a:t>környezetünket mert idővel lehet, hogy olyan nagy károkat teszünk amelyek </a:t>
            </a:r>
            <a:r>
              <a:rPr lang="hu-HU" sz="2400" b="1" i="1" dirty="0" smtClean="0">
                <a:latin typeface="Arial" pitchFamily="34" charset="0"/>
                <a:cs typeface="Arial" pitchFamily="34" charset="0"/>
              </a:rPr>
              <a:t>visszafordíthatatlanná</a:t>
            </a:r>
            <a:r>
              <a:rPr lang="hu-HU" sz="2400" i="1" dirty="0" smtClean="0">
                <a:latin typeface="Arial" pitchFamily="34" charset="0"/>
                <a:cs typeface="Arial" pitchFamily="34" charset="0"/>
              </a:rPr>
              <a:t> válnak.</a:t>
            </a:r>
          </a:p>
          <a:p>
            <a:r>
              <a:rPr lang="hu-HU" sz="2400" i="1" dirty="0" smtClean="0">
                <a:latin typeface="Arial" pitchFamily="34" charset="0"/>
                <a:cs typeface="Arial" pitchFamily="34" charset="0"/>
              </a:rPr>
              <a:t>Vigyázzunk a Földre, hogy az utókor nemzedékeinek is </a:t>
            </a:r>
            <a:r>
              <a:rPr lang="hu-HU" sz="2400" b="1" i="1" dirty="0" smtClean="0">
                <a:latin typeface="Arial" pitchFamily="34" charset="0"/>
                <a:cs typeface="Arial" pitchFamily="34" charset="0"/>
              </a:rPr>
              <a:t>élhető</a:t>
            </a:r>
            <a:r>
              <a:rPr lang="hu-HU" sz="2400" i="1" dirty="0" smtClean="0">
                <a:latin typeface="Arial" pitchFamily="34" charset="0"/>
                <a:cs typeface="Arial" pitchFamily="34" charset="0"/>
              </a:rPr>
              <a:t> bolygója legyen!</a:t>
            </a:r>
            <a:endParaRPr lang="hu-HU" sz="24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9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ádió,radio,animáció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6505" y="2852936"/>
            <a:ext cx="3816424" cy="25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38859" y="715103"/>
            <a:ext cx="5147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ROSSZ VÁLASZ</a:t>
            </a:r>
            <a:endParaRPr lang="hu-H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76470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gency FB" pitchFamily="34" charset="0"/>
              </a:rPr>
              <a:t>Az emberek hanyag viselkedése a környezet felé lassan az energiaforrások kimerüléséhez vezethet.</a:t>
            </a:r>
            <a:endParaRPr lang="hu-HU" sz="2000" b="1" dirty="0">
              <a:latin typeface="Agency FB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11760" y="2805008"/>
            <a:ext cx="673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smtClean="0">
                <a:latin typeface="Arial Black" pitchFamily="34" charset="0"/>
              </a:rPr>
              <a:t>A fenyegető problémák:</a:t>
            </a:r>
            <a:r>
              <a:rPr lang="hu-HU" dirty="0" smtClean="0">
                <a:latin typeface="Comic Sans MS" pitchFamily="66" charset="0"/>
              </a:rPr>
              <a:t> </a:t>
            </a:r>
          </a:p>
          <a:p>
            <a:pPr marL="285750" indent="-285750">
              <a:buFont typeface="Webdings" pitchFamily="18" charset="2"/>
              <a:buChar char=""/>
            </a:pPr>
            <a:r>
              <a:rPr lang="hu-HU" dirty="0" smtClean="0">
                <a:latin typeface="Comic Sans MS" pitchFamily="66" charset="0"/>
              </a:rPr>
              <a:t>légköri szén-dioxid szint növekedése</a:t>
            </a:r>
          </a:p>
          <a:p>
            <a:pPr marL="285750" indent="-285750">
              <a:buFont typeface="Webdings" pitchFamily="18" charset="2"/>
              <a:buChar char=""/>
            </a:pPr>
            <a:r>
              <a:rPr lang="hu-HU" dirty="0" smtClean="0">
                <a:latin typeface="Comic Sans MS" pitchFamily="66" charset="0"/>
              </a:rPr>
              <a:t>ózon réteg vékonyodása </a:t>
            </a:r>
          </a:p>
          <a:p>
            <a:pPr marL="285750" indent="-285750">
              <a:buFont typeface="Webdings" pitchFamily="18" charset="2"/>
              <a:buChar char=""/>
            </a:pPr>
            <a:r>
              <a:rPr lang="hu-HU" dirty="0" smtClean="0">
                <a:latin typeface="Comic Sans MS" pitchFamily="66" charset="0"/>
              </a:rPr>
              <a:t>túlnépesedés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59326" y="4725144"/>
            <a:ext cx="8193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/>
              <a:t>„Nem a Föld sérülékeny, hanem mi magunk.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i="1" dirty="0" smtClean="0"/>
              <a:t>A Természet az általunk előidézetteknél sokkal nagyobb katasztrófát is átvészelt már.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i="1" dirty="0" smtClean="0"/>
              <a:t>A tevékenységünkkel nem pusztíthatjuk el a természetet, de magunkat annál inkább.”</a:t>
            </a:r>
            <a:r>
              <a:rPr lang="hu-HU" dirty="0" smtClean="0"/>
              <a:t> </a:t>
            </a:r>
          </a:p>
          <a:p>
            <a:r>
              <a:rPr lang="hu-HU" dirty="0" smtClean="0"/>
              <a:t>                                                                                                     James </a:t>
            </a:r>
            <a:r>
              <a:rPr lang="hu-HU" dirty="0" err="1" smtClean="0"/>
              <a:t>Lovelock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8" name="Picture 2" descr="tábla,animáció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nimáció,tárgy,földgöm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188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38859" y="715103"/>
            <a:ext cx="5147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ROSSZ VÁLASZ</a:t>
            </a:r>
            <a:endParaRPr lang="hu-HU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2" descr="http://sharon.honlapepito.hu/tarhely/sharon/kepek/animaciok/villam/2004040100066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505073"/>
            <a:ext cx="2667000" cy="3276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22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038859" y="715103"/>
            <a:ext cx="5147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ROSSZ VÁLASZ</a:t>
            </a:r>
            <a:endParaRPr lang="hu-HU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Kép 5" descr="comp1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6063" y="2531731"/>
            <a:ext cx="2553246" cy="32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20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eruza,rajz,animáció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99590"/>
            <a:ext cx="3744416" cy="374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9552" y="35849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HELYES</a:t>
            </a:r>
            <a:endParaRPr lang="hu-H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07100"/>
            <a:ext cx="3375818" cy="337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560" y="980728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i="1" dirty="0" smtClean="0">
                <a:solidFill>
                  <a:srgbClr val="FFFF00"/>
                </a:solidFill>
              </a:rPr>
              <a:t>Ügyes vagy!!!</a:t>
            </a:r>
            <a:endParaRPr lang="hu-HU" sz="5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0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http://www.bioco.hu/img/Symbol_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28575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4126" y="83671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00B050"/>
                </a:solidFill>
              </a:rPr>
              <a:t>SZUPER!!! Helyesen válaszoltál!!! </a:t>
            </a:r>
            <a:r>
              <a:rPr lang="hu-HU" sz="3600" b="1" dirty="0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hu-H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0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563888" y="60683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Teszt </a:t>
            </a:r>
            <a:r>
              <a:rPr lang="hu-H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hu-H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98555" y="2309048"/>
            <a:ext cx="748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A Nap nélkül semmi nem lenne más </a:t>
            </a:r>
            <a:endParaRPr lang="hu-HU" sz="3600" dirty="0"/>
          </a:p>
        </p:txBody>
      </p:sp>
      <p:sp>
        <p:nvSpPr>
          <p:cNvPr id="8" name="Lekerekített téglalap 7">
            <a:hlinkClick r:id="rId4" action="ppaction://hlinksldjump"/>
          </p:cNvPr>
          <p:cNvSpPr/>
          <p:nvPr/>
        </p:nvSpPr>
        <p:spPr>
          <a:xfrm>
            <a:off x="1116920" y="4261058"/>
            <a:ext cx="2232248" cy="153559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hu-HU" sz="8800" dirty="0"/>
              <a:t>I</a:t>
            </a:r>
          </a:p>
        </p:txBody>
      </p:sp>
      <p:sp>
        <p:nvSpPr>
          <p:cNvPr id="15" name="Lekerekített téglalap 14">
            <a:hlinkClick r:id="rId5" action="ppaction://hlinksldjump"/>
          </p:cNvPr>
          <p:cNvSpPr/>
          <p:nvPr/>
        </p:nvSpPr>
        <p:spPr>
          <a:xfrm>
            <a:off x="5270394" y="4285879"/>
            <a:ext cx="2181926" cy="14715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hu-HU" sz="8800" dirty="0" smtClean="0"/>
              <a:t>H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18285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1951965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Dániában kevés a szélerőmű</a:t>
            </a:r>
            <a:endParaRPr lang="hu-HU" sz="3600" dirty="0"/>
          </a:p>
        </p:txBody>
      </p:sp>
      <p:pic>
        <p:nvPicPr>
          <p:cNvPr id="1229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21272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kerekített téglalap 5">
            <a:hlinkClick r:id="rId6" action="ppaction://hlinksldjump"/>
          </p:cNvPr>
          <p:cNvSpPr/>
          <p:nvPr/>
        </p:nvSpPr>
        <p:spPr>
          <a:xfrm>
            <a:off x="4932040" y="4221088"/>
            <a:ext cx="2143456" cy="126379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hu-HU" sz="6600" dirty="0" smtClean="0"/>
              <a:t>H</a:t>
            </a:r>
            <a:endParaRPr lang="hu-HU" sz="6600" dirty="0"/>
          </a:p>
        </p:txBody>
      </p:sp>
    </p:spTree>
    <p:extLst>
      <p:ext uri="{BB962C8B-B14F-4D97-AF65-F5344CB8AC3E}">
        <p14:creationId xmlns:p14="http://schemas.microsoft.com/office/powerpoint/2010/main" xmlns="" val="28868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2285583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A geotermikus energia alatt a Föld melegét értjük.</a:t>
            </a:r>
            <a:endParaRPr lang="hu-HU" sz="3200" dirty="0"/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21088"/>
            <a:ext cx="212725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kerekített téglalap 5">
            <a:hlinkClick r:id="rId6" action="ppaction://hlinksldjump"/>
          </p:cNvPr>
          <p:cNvSpPr/>
          <p:nvPr/>
        </p:nvSpPr>
        <p:spPr>
          <a:xfrm>
            <a:off x="4932040" y="4221088"/>
            <a:ext cx="2143456" cy="126379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hu-HU" sz="6600" dirty="0" smtClean="0"/>
              <a:t>H</a:t>
            </a:r>
            <a:endParaRPr lang="hu-HU" sz="6600" dirty="0"/>
          </a:p>
        </p:txBody>
      </p:sp>
    </p:spTree>
    <p:extLst>
      <p:ext uri="{BB962C8B-B14F-4D97-AF65-F5344CB8AC3E}">
        <p14:creationId xmlns:p14="http://schemas.microsoft.com/office/powerpoint/2010/main" xmlns="" val="18409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ábla,animáci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babanet.hu/tarsalgo/attachments/1173336681.5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253163"/>
            <a:ext cx="3456384" cy="4232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66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12316" y="-1585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CENA" pitchFamily="2" charset="0"/>
              </a:rPr>
              <a:t>bibliográfia</a:t>
            </a:r>
            <a:endParaRPr lang="hu-HU" sz="3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 CENA" pitchFamily="2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-24080" y="6499217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2"/>
              </a:rPr>
              <a:t>www.abbcenter.com</a:t>
            </a:r>
            <a:r>
              <a:rPr lang="hu-HU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2"/>
              </a:rPr>
              <a:t>startpage.php</a:t>
            </a:r>
            <a:r>
              <a:rPr lang="hu-HU" dirty="0" smtClean="0">
                <a:solidFill>
                  <a:prstClr val="black"/>
                </a:solidFill>
                <a:hlinkClick r:id="rId2"/>
              </a:rPr>
              <a:t>?</a:t>
            </a:r>
            <a:r>
              <a:rPr lang="hu-HU" dirty="0" err="1" smtClean="0">
                <a:solidFill>
                  <a:prstClr val="black"/>
                </a:solidFill>
                <a:hlinkClick r:id="rId2"/>
              </a:rPr>
              <a:t>tema</a:t>
            </a:r>
            <a:r>
              <a:rPr lang="hu-HU" dirty="0" smtClean="0">
                <a:solidFill>
                  <a:prstClr val="black"/>
                </a:solidFill>
                <a:hlinkClick r:id="rId2"/>
              </a:rPr>
              <a:t>=</a:t>
            </a:r>
            <a:r>
              <a:rPr lang="hu-HU" dirty="0" err="1" smtClean="0">
                <a:solidFill>
                  <a:prstClr val="black"/>
                </a:solidFill>
                <a:hlinkClick r:id="rId2"/>
              </a:rPr>
              <a:t>animaciok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-24080" y="6129885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3"/>
              </a:rPr>
              <a:t>nagytibi.blogspot.hu</a:t>
            </a:r>
            <a:r>
              <a:rPr lang="hu-HU" dirty="0" smtClean="0">
                <a:solidFill>
                  <a:prstClr val="black"/>
                </a:solidFill>
                <a:hlinkClick r:id="rId3"/>
              </a:rPr>
              <a:t>/2011/04/</a:t>
            </a:r>
            <a:r>
              <a:rPr lang="hu-HU" dirty="0" err="1" smtClean="0">
                <a:solidFill>
                  <a:prstClr val="black"/>
                </a:solidFill>
                <a:hlinkClick r:id="rId3"/>
              </a:rPr>
              <a:t>foldgomb.html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076" y="5794376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4"/>
              </a:rPr>
              <a:t>www.hdwallpapersarena.com</a:t>
            </a:r>
            <a:r>
              <a:rPr lang="hu-HU" dirty="0" smtClean="0">
                <a:solidFill>
                  <a:prstClr val="black"/>
                </a:solidFill>
                <a:hlinkClick r:id="rId4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4"/>
              </a:rPr>
              <a:t>hd-wallpapers.html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24080" y="5416063"/>
            <a:ext cx="7614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5"/>
              </a:rPr>
              <a:t>www.nyf.hu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others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html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kornyezettud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megujulo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Startpage</a:t>
            </a:r>
            <a:r>
              <a:rPr lang="hu-HU" dirty="0" smtClean="0">
                <a:solidFill>
                  <a:prstClr val="black"/>
                </a:solidFill>
                <a:hlinkClick r:id="rId5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5"/>
              </a:rPr>
              <a:t>index.html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-24080" y="5046731"/>
            <a:ext cx="27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6"/>
              </a:rPr>
              <a:t>ventuspark.net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9076" y="470852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7"/>
              </a:rPr>
              <a:t>www.hdwallpapers.in</a:t>
            </a:r>
            <a:r>
              <a:rPr lang="hu-HU" dirty="0" smtClean="0">
                <a:solidFill>
                  <a:prstClr val="black"/>
                </a:solidFill>
                <a:hlinkClick r:id="rId7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7"/>
              </a:rPr>
              <a:t>sun</a:t>
            </a:r>
            <a:r>
              <a:rPr lang="hu-HU" dirty="0" smtClean="0">
                <a:solidFill>
                  <a:prstClr val="black"/>
                </a:solidFill>
                <a:hlinkClick r:id="rId7"/>
              </a:rPr>
              <a:t>_</a:t>
            </a:r>
            <a:r>
              <a:rPr lang="hu-HU" dirty="0" err="1" smtClean="0">
                <a:solidFill>
                  <a:prstClr val="black"/>
                </a:solidFill>
                <a:hlinkClick r:id="rId7"/>
              </a:rPr>
              <a:t>glow</a:t>
            </a:r>
            <a:r>
              <a:rPr lang="hu-HU" dirty="0" smtClean="0">
                <a:solidFill>
                  <a:prstClr val="black"/>
                </a:solidFill>
                <a:hlinkClick r:id="rId7"/>
              </a:rPr>
              <a:t>_</a:t>
            </a:r>
            <a:r>
              <a:rPr lang="hu-HU" dirty="0" err="1" smtClean="0">
                <a:solidFill>
                  <a:prstClr val="black"/>
                </a:solidFill>
                <a:hlinkClick r:id="rId7"/>
              </a:rPr>
              <a:t>abstract-wallpapers.html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8800" y="4339194"/>
            <a:ext cx="2402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8"/>
              </a:rPr>
              <a:t>www.olasznapelem.hu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8800" y="3969862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9"/>
              </a:rPr>
              <a:t>www.pirex.hu</a:t>
            </a:r>
            <a:r>
              <a:rPr lang="hu-HU" dirty="0" smtClean="0">
                <a:solidFill>
                  <a:prstClr val="black"/>
                </a:solidFill>
                <a:hlinkClick r:id="rId9"/>
              </a:rPr>
              <a:t>/irodaszerek/irodatechnika/sharp-szamgep-el250s.html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8800" y="3578897"/>
            <a:ext cx="6687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10"/>
              </a:rPr>
              <a:t>www.argep.hu</a:t>
            </a:r>
            <a:r>
              <a:rPr lang="hu-HU" dirty="0" smtClean="0">
                <a:solidFill>
                  <a:prstClr val="black"/>
                </a:solidFill>
                <a:hlinkClick r:id="rId10"/>
              </a:rPr>
              <a:t>/trend/NAPE/</a:t>
            </a:r>
            <a:r>
              <a:rPr lang="hu-HU" dirty="0" err="1" smtClean="0">
                <a:solidFill>
                  <a:prstClr val="black"/>
                </a:solidFill>
                <a:hlinkClick r:id="rId10"/>
              </a:rPr>
              <a:t>Napelemes-ora.html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9076" y="3242944"/>
            <a:ext cx="3529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11"/>
              </a:rPr>
              <a:t>index.hu</a:t>
            </a:r>
            <a:r>
              <a:rPr lang="hu-HU" dirty="0" smtClean="0">
                <a:solidFill>
                  <a:prstClr val="black"/>
                </a:solidFill>
                <a:hlinkClick r:id="rId11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11"/>
              </a:rPr>
              <a:t>tech</a:t>
            </a:r>
            <a:r>
              <a:rPr lang="hu-HU" dirty="0" smtClean="0">
                <a:solidFill>
                  <a:prstClr val="black"/>
                </a:solidFill>
                <a:hlinkClick r:id="rId11"/>
              </a:rPr>
              <a:t>/hardver/oko260508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8800" y="2873612"/>
            <a:ext cx="356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12"/>
              </a:rPr>
              <a:t>enfo.agt.bme.hu</a:t>
            </a:r>
            <a:r>
              <a:rPr lang="hu-HU" dirty="0" smtClean="0">
                <a:solidFill>
                  <a:prstClr val="black"/>
                </a:solidFill>
                <a:hlinkClick r:id="rId12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12"/>
              </a:rPr>
              <a:t>drupal</a:t>
            </a:r>
            <a:r>
              <a:rPr lang="hu-HU" dirty="0" smtClean="0">
                <a:solidFill>
                  <a:prstClr val="black"/>
                </a:solidFill>
                <a:hlinkClick r:id="rId12"/>
              </a:rPr>
              <a:t>/</a:t>
            </a:r>
            <a:r>
              <a:rPr lang="hu-HU" dirty="0" err="1" smtClean="0">
                <a:solidFill>
                  <a:prstClr val="black"/>
                </a:solidFill>
                <a:hlinkClick r:id="rId12"/>
              </a:rPr>
              <a:t>node</a:t>
            </a:r>
            <a:r>
              <a:rPr lang="hu-HU" dirty="0" smtClean="0">
                <a:solidFill>
                  <a:prstClr val="black"/>
                </a:solidFill>
                <a:hlinkClick r:id="rId12"/>
              </a:rPr>
              <a:t>/6073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8800" y="2504280"/>
            <a:ext cx="337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prstClr val="black"/>
                </a:solidFill>
                <a:hlinkClick r:id="rId13"/>
              </a:rPr>
              <a:t>istenbizony.hu</a:t>
            </a:r>
            <a:r>
              <a:rPr lang="hu-HU" dirty="0" smtClean="0">
                <a:solidFill>
                  <a:prstClr val="black"/>
                </a:solidFill>
                <a:hlinkClick r:id="rId13"/>
              </a:rPr>
              <a:t>/2012/09/vizesesek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16" name="Picture 16" descr="animáció,tárgy,földgömb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-24080" y="2134948"/>
            <a:ext cx="7551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hlinkClick r:id="rId15"/>
              </a:rPr>
              <a:t>kitekinto.hu</a:t>
            </a:r>
            <a:r>
              <a:rPr lang="hu-HU" dirty="0" smtClean="0">
                <a:hlinkClick r:id="rId15"/>
              </a:rPr>
              <a:t>/</a:t>
            </a:r>
            <a:r>
              <a:rPr lang="hu-HU" dirty="0" err="1" smtClean="0">
                <a:hlinkClick r:id="rId15"/>
              </a:rPr>
              <a:t>afrika</a:t>
            </a:r>
            <a:r>
              <a:rPr lang="hu-HU" dirty="0" smtClean="0">
                <a:hlinkClick r:id="rId15"/>
              </a:rPr>
              <a:t>/2011/10/14/az_</a:t>
            </a:r>
            <a:r>
              <a:rPr lang="hu-HU" dirty="0" err="1" smtClean="0">
                <a:hlinkClick r:id="rId15"/>
              </a:rPr>
              <a:t>els</a:t>
            </a:r>
            <a:r>
              <a:rPr lang="hu-HU" dirty="0" smtClean="0">
                <a:hlinkClick r:id="rId15"/>
              </a:rPr>
              <a:t>_modern_</a:t>
            </a:r>
            <a:r>
              <a:rPr lang="hu-HU" dirty="0" err="1" smtClean="0">
                <a:hlinkClick r:id="rId15"/>
              </a:rPr>
              <a:t>haboru</a:t>
            </a:r>
            <a:r>
              <a:rPr lang="hu-HU" dirty="0" smtClean="0">
                <a:hlinkClick r:id="rId15"/>
              </a:rPr>
              <a:t>_a_</a:t>
            </a:r>
            <a:r>
              <a:rPr lang="hu-HU" dirty="0" err="1" smtClean="0">
                <a:hlinkClick r:id="rId15"/>
              </a:rPr>
              <a:t>vizert</a:t>
            </a:r>
            <a:endParaRPr lang="hu-HU" dirty="0"/>
          </a:p>
        </p:txBody>
      </p:sp>
      <p:sp>
        <p:nvSpPr>
          <p:cNvPr id="17" name="Téglalap 16"/>
          <p:cNvSpPr/>
          <p:nvPr/>
        </p:nvSpPr>
        <p:spPr>
          <a:xfrm>
            <a:off x="-24080" y="1765616"/>
            <a:ext cx="7281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hlinkClick r:id="rId16"/>
              </a:rPr>
              <a:t>www.visiongraphics.hu</a:t>
            </a:r>
            <a:r>
              <a:rPr lang="hu-HU" dirty="0" smtClean="0">
                <a:hlinkClick r:id="rId16"/>
              </a:rPr>
              <a:t>/</a:t>
            </a:r>
            <a:r>
              <a:rPr lang="hu-HU" dirty="0" err="1" smtClean="0">
                <a:hlinkClick r:id="rId16"/>
              </a:rPr>
              <a:t>index.php</a:t>
            </a:r>
            <a:r>
              <a:rPr lang="hu-HU" dirty="0" smtClean="0">
                <a:hlinkClick r:id="rId16"/>
              </a:rPr>
              <a:t>?p=</a:t>
            </a:r>
            <a:r>
              <a:rPr lang="hu-HU" dirty="0" err="1" smtClean="0">
                <a:hlinkClick r:id="rId16"/>
              </a:rPr>
              <a:t>reference&amp;refid</a:t>
            </a:r>
            <a:r>
              <a:rPr lang="hu-HU" dirty="0" smtClean="0">
                <a:hlinkClick r:id="rId16"/>
              </a:rPr>
              <a:t>=252&amp;l=hu</a:t>
            </a:r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42455" y="13993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17"/>
              </a:rPr>
              <a:t>noncsy75.ingyenblog.hu</a:t>
            </a:r>
            <a:endParaRPr lang="hu-HU" dirty="0"/>
          </a:p>
        </p:txBody>
      </p:sp>
      <p:sp>
        <p:nvSpPr>
          <p:cNvPr id="22" name="Téglalap 21"/>
          <p:cNvSpPr/>
          <p:nvPr/>
        </p:nvSpPr>
        <p:spPr>
          <a:xfrm>
            <a:off x="95731" y="688075"/>
            <a:ext cx="5502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hlinkClick r:id="rId18"/>
              </a:rPr>
              <a:t>www.alternativenergia.hu</a:t>
            </a:r>
            <a:r>
              <a:rPr lang="hu-HU" dirty="0" smtClean="0">
                <a:hlinkClick r:id="rId18"/>
              </a:rPr>
              <a:t>/tag/</a:t>
            </a:r>
            <a:r>
              <a:rPr lang="hu-HU" dirty="0" err="1" smtClean="0">
                <a:hlinkClick r:id="rId18"/>
              </a:rPr>
              <a:t>biomassza-eromu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57057" y="103880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>
                <a:hlinkClick r:id="rId19"/>
              </a:rPr>
              <a:t>bionatura.blog.hu</a:t>
            </a:r>
            <a:r>
              <a:rPr lang="hu-HU" dirty="0" smtClean="0">
                <a:hlinkClick r:id="rId19"/>
              </a:rPr>
              <a:t>/2012/08/01/</a:t>
            </a:r>
            <a:r>
              <a:rPr lang="hu-HU" dirty="0" err="1" smtClean="0">
                <a:hlinkClick r:id="rId19"/>
              </a:rPr>
              <a:t>programajanlo</a:t>
            </a:r>
            <a:r>
              <a:rPr lang="hu-HU" dirty="0" smtClean="0">
                <a:hlinkClick r:id="rId19"/>
              </a:rPr>
              <a:t>_komposztgazda_tanfolyam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8762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987824" y="2852936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hu-HU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Napenergia</a:t>
            </a:r>
          </a:p>
          <a:p>
            <a:pPr marL="285750" indent="-285750">
              <a:buBlip>
                <a:blip r:embed="rId2"/>
              </a:buBlip>
            </a:pPr>
            <a:r>
              <a:rPr lang="hu-HU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Vízenergia</a:t>
            </a:r>
          </a:p>
          <a:p>
            <a:pPr marL="285750" indent="-285750">
              <a:buBlip>
                <a:blip r:embed="rId2"/>
              </a:buBlip>
            </a:pPr>
            <a:r>
              <a:rPr lang="hu-HU" sz="3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</a:t>
            </a:r>
            <a:r>
              <a:rPr lang="hu-HU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zélenergia</a:t>
            </a:r>
          </a:p>
          <a:p>
            <a:pPr marL="285750" indent="-285750">
              <a:buBlip>
                <a:blip r:embed="rId2"/>
              </a:buBlip>
            </a:pPr>
            <a:r>
              <a:rPr lang="hu-HU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Biomassza</a:t>
            </a:r>
          </a:p>
          <a:p>
            <a:pPr marL="285750" indent="-285750">
              <a:buBlip>
                <a:blip r:embed="rId2"/>
              </a:buBlip>
            </a:pPr>
            <a:r>
              <a:rPr lang="hu-HU" sz="32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Geotermikus energia</a:t>
            </a:r>
            <a:endParaRPr lang="hu-HU" sz="3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animáció,tárgy,földgöm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899592" y="105273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 CENA" pitchFamily="2" charset="0"/>
              </a:rPr>
              <a:t>A MEGÚJULÓ ENERGIÁK FAJTÁI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6532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07011" y="329760"/>
            <a:ext cx="492997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hu-H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NAPENERGIA…A kezdetekkor</a:t>
            </a:r>
            <a:endParaRPr lang="hu-H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7544" y="544522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 napenergia hasznosítása akkor kezdődött amikor </a:t>
            </a:r>
            <a:r>
              <a:rPr lang="hu-HU" dirty="0">
                <a:solidFill>
                  <a:schemeClr val="bg1"/>
                </a:solidFill>
              </a:rPr>
              <a:t>G</a:t>
            </a:r>
            <a:r>
              <a:rPr lang="hu-HU" dirty="0" smtClean="0">
                <a:solidFill>
                  <a:schemeClr val="bg1"/>
                </a:solidFill>
              </a:rPr>
              <a:t>alileo </a:t>
            </a:r>
            <a:r>
              <a:rPr lang="hu-HU" dirty="0">
                <a:solidFill>
                  <a:schemeClr val="bg1"/>
                </a:solidFill>
              </a:rPr>
              <a:t>G</a:t>
            </a:r>
            <a:r>
              <a:rPr lang="hu-HU" dirty="0" smtClean="0">
                <a:solidFill>
                  <a:schemeClr val="bg1"/>
                </a:solidFill>
              </a:rPr>
              <a:t>alilei feltalálta a lencsét.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49808" y="5575273"/>
            <a:ext cx="2761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1930-1940-ig kísérleteztek a lakásokban a napenergia hasznosításával.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273606" y="15394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1945 </a:t>
            </a:r>
            <a:r>
              <a:rPr lang="hu-HU" dirty="0">
                <a:solidFill>
                  <a:schemeClr val="bg1"/>
                </a:solidFill>
              </a:rPr>
              <a:t>és 1959 között </a:t>
            </a:r>
            <a:r>
              <a:rPr lang="hu-HU" dirty="0" smtClean="0">
                <a:solidFill>
                  <a:schemeClr val="bg1"/>
                </a:solidFill>
              </a:rPr>
              <a:t>építettek úttörő jellegű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  <a:hlinkClick r:id="rId3" action="ppaction://hlinksldjump"/>
              </a:rPr>
              <a:t>szolár házakat. </a:t>
            </a:r>
            <a:endParaRPr lang="hu-HU" dirty="0" smtClean="0">
              <a:solidFill>
                <a:schemeClr val="bg1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208479" y="2208985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1954-ben feltalálták a napelemet, ami a nap energiájából villamos energiát állít elő.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0" name="Picture 16" descr="animáció,tárgy,földgöm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19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20072" y="40466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Elsősorban ezek a napelemek látják el a házat energiával.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368" y="1758581"/>
            <a:ext cx="6192688" cy="385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 flipH="1">
            <a:off x="4860032" y="1398541"/>
            <a:ext cx="36004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221759" y="1868631"/>
            <a:ext cx="3421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Udvar/Nyári fal</a:t>
            </a:r>
          </a:p>
          <a:p>
            <a:r>
              <a:rPr lang="hu-HU" dirty="0" smtClean="0"/>
              <a:t>A nyári falban funkciós gépek vannak s ennek köszönhetően bármit elvégezhetünk itt is.</a:t>
            </a:r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2195736" y="3068960"/>
            <a:ext cx="864096" cy="831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4280458" y="4077072"/>
            <a:ext cx="90010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5220072" y="494116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egybefüggő üvegfelület célja a napenergia passzív hasznosítása.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95536" y="5301208"/>
            <a:ext cx="388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Déli homlokzat</a:t>
            </a:r>
          </a:p>
          <a:p>
            <a:r>
              <a:rPr lang="hu-HU" dirty="0" smtClean="0"/>
              <a:t>A kerti falon elhelyezett napelemek áramot termelnek a napkollektorok pedig ellátják a családot meleg vízzel.</a:t>
            </a:r>
            <a:endParaRPr lang="hu-HU" dirty="0"/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1428385" y="4811478"/>
            <a:ext cx="50405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nimáció,tárgy,földgöm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794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5"/>
            <a:ext cx="9144000" cy="685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03648" y="40466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Napenergia…Elméletben</a:t>
            </a:r>
            <a:endParaRPr lang="hu-H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3568" y="219399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Comic Sans MS" pitchFamily="66" charset="0"/>
              </a:rPr>
              <a:t>Földünk egy  hideg és sötét bolygó lenne a Nap nélkül.</a:t>
            </a:r>
            <a:endParaRPr lang="hu-H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1040" y="3933056"/>
            <a:ext cx="3739852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Comic Sans MS" pitchFamily="66" charset="0"/>
              </a:rPr>
              <a:t>A Nap nem más mint egy csillag és csak annyiban különbözik tőlük,hogy nagyobb energia kibocsátásra alkalmas illetve a naprendszerben központi szerepet kapott.</a:t>
            </a:r>
            <a:endParaRPr lang="hu-H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115515" y="2996952"/>
            <a:ext cx="249453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threePt" dir="t"/>
            </a:scene3d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Comic Sans MS" pitchFamily="66" charset="0"/>
              </a:rPr>
              <a:t>A Nap felszínén napkitörések és koronák találhatók.</a:t>
            </a:r>
            <a:endParaRPr lang="hu-H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16" descr="animáció,tárgy,földgöm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78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01590">
            <a:off x="574557" y="2484744"/>
            <a:ext cx="3448293" cy="23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809">
            <a:off x="6716938" y="240369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ábla,animáció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405093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 Napenergia hasznosítása napjainkban</a:t>
            </a:r>
            <a:endParaRPr lang="hu-H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3943" y="1224499"/>
            <a:ext cx="611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Sok hétköznapjainkban is használatos tárgy működik már napelemmel.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1811"/>
            <a:ext cx="2358380" cy="222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06972"/>
            <a:ext cx="2022243" cy="202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042710" y="1781629"/>
            <a:ext cx="2696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melegítő és elektromos áramot termelő rendszerek viszonylag új technológiának tekinthetők</a:t>
            </a:r>
            <a:endParaRPr lang="hu-HU" dirty="0"/>
          </a:p>
        </p:txBody>
      </p:sp>
      <p:pic>
        <p:nvPicPr>
          <p:cNvPr id="11" name="Picture 16" descr="animáció,tárgy,földgöm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7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25"/>
            <a:ext cx="9144000" cy="68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tábla,animáció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75856" y="14305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sz="28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VÍZENEGIA…</a:t>
            </a:r>
            <a:endParaRPr lang="hu-HU" sz="28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267744" y="154119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Vízerőmű</a:t>
            </a:r>
            <a:r>
              <a:rPr lang="hu-HU" dirty="0" smtClean="0"/>
              <a:t>: a víz energiáját villamos energiává alakító műszaki létesítmény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877426" y="3068960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Belegondolt már abba hogy egy pohár vízben hány olyan vízrészecske van amit nem először iszik meg?</a:t>
            </a:r>
          </a:p>
          <a:p>
            <a:endParaRPr lang="hu-HU" i="1" dirty="0" smtClean="0"/>
          </a:p>
          <a:p>
            <a:r>
              <a:rPr lang="hu-HU" i="1" dirty="0" smtClean="0"/>
              <a:t>Ezek a vízrészecskék bejárhatták a Fekete-tengert vagy akár az Atlanti-óceánt is. Ott elpárologhattak s csapadék formájában bejuthattak a földbe majd egy forráson keresztül  akár éppen a hazai patakokba így a nagyobb folyókba s végül a poharunkba. Ez a víz végtelen körforgása.</a:t>
            </a:r>
          </a:p>
        </p:txBody>
      </p:sp>
      <p:pic>
        <p:nvPicPr>
          <p:cNvPr id="8" name="Picture 16" descr="animáció,tárgy,földgöm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7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ábla,animáció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798" y="5781674"/>
            <a:ext cx="114300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606760"/>
            <a:ext cx="508734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hu-HU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 Black" pitchFamily="34" charset="0"/>
              </a:rPr>
              <a:t>Vízenergia hasznosításának kezdete</a:t>
            </a:r>
            <a:endParaRPr lang="hu-HU" b="1" dirty="0">
              <a:ln w="50800"/>
              <a:solidFill>
                <a:schemeClr val="bg1">
                  <a:shade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7504" y="150149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Vízimalmokat már az ókori </a:t>
            </a:r>
            <a:r>
              <a:rPr lang="hu-HU" dirty="0"/>
              <a:t>E</a:t>
            </a:r>
            <a:r>
              <a:rPr lang="hu-HU" dirty="0" smtClean="0"/>
              <a:t>gyiptomban is használtak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2495"/>
            <a:ext cx="3304526" cy="220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01395" y="4641289"/>
            <a:ext cx="378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Van felül- és alulcsapott vízimalom is.</a:t>
            </a:r>
            <a:endParaRPr lang="hu-H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83" y="5533053"/>
            <a:ext cx="1656184" cy="132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00494"/>
            <a:ext cx="1855258" cy="135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Egyenes összekötő nyíllal 7"/>
          <p:cNvCxnSpPr/>
          <p:nvPr/>
        </p:nvCxnSpPr>
        <p:spPr>
          <a:xfrm>
            <a:off x="827584" y="5010621"/>
            <a:ext cx="0" cy="7364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1932784" y="4988245"/>
            <a:ext cx="694856" cy="10244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16" descr="animáció,tárgy,földgöm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6574" y="11016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794" y="3378677"/>
            <a:ext cx="3323264" cy="221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561286" y="1547664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duzzasztógát lényege  az, hogy vízesések létrehozásával áramot termelnek.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0567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1013</Words>
  <Application>Microsoft Office PowerPoint</Application>
  <PresentationFormat>Diavetítés a képernyőre (4:3 oldalarány)</PresentationFormat>
  <Paragraphs>151</Paragraphs>
  <Slides>29</Slides>
  <Notes>1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MEGÚJULÓ ENERGIÁK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MEGÚJULÓ ENERGIÁK</dc:title>
  <dc:creator>Véber Krisztina</dc:creator>
  <cp:keywords>Megújúló energiák</cp:keywords>
  <cp:lastModifiedBy>Ravasz</cp:lastModifiedBy>
  <cp:revision>70</cp:revision>
  <dcterms:created xsi:type="dcterms:W3CDTF">2013-02-08T16:48:50Z</dcterms:created>
  <dcterms:modified xsi:type="dcterms:W3CDTF">2013-02-15T10:32:29Z</dcterms:modified>
</cp:coreProperties>
</file>