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6" r:id="rId19"/>
    <p:sldId id="274" r:id="rId20"/>
    <p:sldId id="275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3C4A9-C7B4-49CE-956D-720482ABEFD3}" type="datetimeFigureOut">
              <a:rPr lang="hu-HU" smtClean="0"/>
              <a:t>2013.02.18.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99283-3504-4196-8C84-468794C164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16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77054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500"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63438D-AB9F-4F70-BDA7-12334304AE0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809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E662D8-D503-4D8C-928D-6B04C1962DB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724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449760" y="653829"/>
            <a:ext cx="1877760" cy="566843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16480" y="653829"/>
            <a:ext cx="5495040" cy="566843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02C54A-4CFF-4EC4-A676-D0BCB5AC144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6378AA-59BF-4B31-B057-373D6F5343A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264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4CA0A3-D098-4281-BBC7-028A57F9379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245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16480" y="1795869"/>
            <a:ext cx="3686400" cy="45263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1120" y="1795869"/>
            <a:ext cx="3686400" cy="45263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B3DF8-CA57-4F3D-B835-403AE080FB5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765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A257CF-F2E6-4CAD-920B-AE94E6EA45E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273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FB6783-75A7-4B28-8B57-485EEBDA8EE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837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624D8-C5E9-42DA-B11A-A2DF8FDE42B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855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BA67F-FE53-4757-9AA6-1D75E8F5152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358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C58293-624B-491A-9BDE-A6138804E6B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229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 txBox="1">
            <a:spLocks noGrp="1"/>
          </p:cNvSpPr>
          <p:nvPr>
            <p:ph type="title"/>
          </p:nvPr>
        </p:nvSpPr>
        <p:spPr>
          <a:xfrm>
            <a:off x="816378" y="653171"/>
            <a:ext cx="7510677" cy="979756"/>
          </a:xfrm>
          <a:prstGeom prst="rect">
            <a:avLst/>
          </a:prstGeom>
          <a:solidFill>
            <a:srgbClr val="99CCFF"/>
          </a:solidFill>
          <a:ln>
            <a:solidFill>
              <a:srgbClr val="0000FF"/>
            </a:solidFill>
            <a:custDash>
              <a:ds d="1920000" sp="1920000"/>
              <a:ds d="1920000" sp="1920000"/>
            </a:custDash>
            <a:beve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816378" y="1796220"/>
            <a:ext cx="7510677" cy="45264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Élőláb helye 3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en-US" sz="1300" b="1" i="0" u="sng" kern="1200">
                <a:solidFill>
                  <a:srgbClr val="00008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r>
              <a:t>Megújuló energiaforrások</a:t>
            </a:r>
          </a:p>
        </p:txBody>
      </p:sp>
      <p:sp>
        <p:nvSpPr>
          <p:cNvPr id="5" name="Dia számának helye 4"/>
          <p:cNvSpPr txBox="1">
            <a:spLocks noGrp="1"/>
          </p:cNvSpPr>
          <p:nvPr>
            <p:ph type="sldNum" sz="quarter" idx="4"/>
          </p:nvPr>
        </p:nvSpPr>
        <p:spPr>
          <a:xfrm>
            <a:off x="6555842" y="6322695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en-US" sz="1300" b="1" u="sng" kern="1200">
                <a:solidFill>
                  <a:srgbClr val="00008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31C69958-F605-47F3-A7FF-CFC9C52AFDD0}" type="slidenum">
              <a:rPr/>
              <a:pPr defTabSz="829452"/>
              <a:t>‹#›</a:t>
            </a:fld>
            <a:endParaRPr/>
          </a:p>
        </p:txBody>
      </p:sp>
      <p:sp>
        <p:nvSpPr>
          <p:cNvPr id="6" name="Szövegdoboz 5"/>
          <p:cNvSpPr txBox="1"/>
          <p:nvPr/>
        </p:nvSpPr>
        <p:spPr>
          <a:xfrm>
            <a:off x="678574" y="6204470"/>
            <a:ext cx="1077815" cy="31839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defTabSz="829452" hangingPunct="0"/>
            <a:fld id="{D0EAC982-A658-422F-A9D2-E47463DAF7D3}" type="datetime1">
              <a:rPr lang="hu-HU" sz="1600" b="1" u="sng">
                <a:solidFill>
                  <a:srgbClr val="000080"/>
                </a:solidFill>
                <a:latin typeface="Arial" pitchFamily="18"/>
                <a:ea typeface="Lucida Sans Unicode" pitchFamily="2"/>
                <a:cs typeface="Mangal" pitchFamily="2"/>
              </a:rPr>
              <a:pPr defTabSz="829452" hangingPunct="0"/>
              <a:t>2013.02.18.</a:t>
            </a:fld>
            <a:endParaRPr lang="hu-HU" sz="1600" b="1" u="sng">
              <a:solidFill>
                <a:srgbClr val="000080"/>
              </a:solidFill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3687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solidFill>
            <a:srgbClr val="2300DC"/>
          </a:solidFill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283"/>
        </a:spcAft>
        <a:tabLst/>
        <a:defRPr lang="en-US" sz="2900" b="0" i="0" u="none" strike="noStrike" kern="1200">
          <a:ln>
            <a:noFill/>
          </a:ln>
          <a:solidFill>
            <a:srgbClr val="2300DC"/>
          </a:solidFill>
          <a:latin typeface="Arial" pitchFamily="18"/>
          <a:ea typeface="Arial Unicode MS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8491E2-66C1-4D67-B749-1E8E690E629B}" type="slidenum">
              <a:rPr/>
              <a:pPr/>
              <a:t>1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1937632"/>
            <a:ext cx="7510677" cy="154638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5400">
                <a:solidFill>
                  <a:srgbClr val="000080"/>
                </a:solidFill>
              </a:rPr>
              <a:t>Megújuló energiaforrások</a:t>
            </a:r>
          </a:p>
        </p:txBody>
      </p:sp>
      <p:sp>
        <p:nvSpPr>
          <p:cNvPr id="3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4437112"/>
            <a:ext cx="9143999" cy="827241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-195914" algn="ctr">
              <a:buNone/>
            </a:pPr>
            <a:r>
              <a:rPr lang="en-US" dirty="0" err="1"/>
              <a:t>Készítette</a:t>
            </a:r>
            <a:r>
              <a:rPr lang="en-US" dirty="0" smtClean="0"/>
              <a:t>: </a:t>
            </a:r>
            <a:r>
              <a:rPr lang="en-US" dirty="0" err="1"/>
              <a:t>Tőke</a:t>
            </a:r>
            <a:r>
              <a:rPr lang="en-US" dirty="0"/>
              <a:t> Luca </a:t>
            </a:r>
            <a:r>
              <a:rPr lang="en-US" dirty="0" err="1" smtClean="0"/>
              <a:t>Julianna</a:t>
            </a:r>
            <a:endParaRPr lang="hu-HU" dirty="0" smtClean="0"/>
          </a:p>
          <a:p>
            <a:pPr marL="0" indent="-195914" algn="ctr">
              <a:buNone/>
            </a:pPr>
            <a:r>
              <a:rPr lang="hu-HU" dirty="0" smtClean="0"/>
              <a:t>Felkészítő tanár: </a:t>
            </a:r>
            <a:r>
              <a:rPr lang="hu-HU" dirty="0" err="1" smtClean="0"/>
              <a:t>Gajgerné</a:t>
            </a:r>
            <a:r>
              <a:rPr lang="hu-HU" dirty="0" smtClean="0"/>
              <a:t> Erős </a:t>
            </a:r>
            <a:r>
              <a:rPr lang="hu-HU" dirty="0" smtClean="0"/>
              <a:t>Mária</a:t>
            </a:r>
          </a:p>
          <a:p>
            <a:pPr marL="0" indent="-195914" algn="ctr">
              <a:buNone/>
            </a:pPr>
            <a:r>
              <a:rPr lang="hu-HU" dirty="0" smtClean="0"/>
              <a:t>ÁMK Sárszentmiklósi </a:t>
            </a:r>
            <a:r>
              <a:rPr lang="hu-HU" smtClean="0"/>
              <a:t>Általános Iskola</a:t>
            </a:r>
            <a:endParaRPr lang="hu-HU" smtClean="0"/>
          </a:p>
          <a:p>
            <a:pPr marL="0" indent="-195914" algn="ctr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9900314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9D4072-6070-4896-B420-B356D9F14BD9}" type="slidenum">
              <a:rPr/>
              <a:pPr/>
              <a:t>10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Napenergia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0"/>
            <a:ext cx="8508149" cy="4431983"/>
          </a:xfrm>
        </p:spPr>
        <p:txBody>
          <a:bodyPr wrap="square"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 algn="l"/>
            <a:r>
              <a:rPr lang="en-US" altLang="zh-CN" dirty="0"/>
              <a:t>A </a:t>
            </a:r>
            <a:r>
              <a:rPr lang="en-US" altLang="zh-CN" dirty="0" err="1"/>
              <a:t>napenergia</a:t>
            </a:r>
            <a:r>
              <a:rPr lang="en-US" altLang="zh-CN" dirty="0"/>
              <a:t> a </a:t>
            </a:r>
            <a:r>
              <a:rPr lang="en-US" altLang="zh-CN" dirty="0" err="1"/>
              <a:t>Földet</a:t>
            </a:r>
            <a:r>
              <a:rPr lang="en-US" altLang="zh-CN" dirty="0"/>
              <a:t> </a:t>
            </a:r>
            <a:r>
              <a:rPr lang="en-US" altLang="zh-CN" dirty="0" err="1"/>
              <a:t>érő</a:t>
            </a:r>
            <a:r>
              <a:rPr lang="en-US" altLang="zh-CN" dirty="0"/>
              <a:t> </a:t>
            </a:r>
            <a:r>
              <a:rPr lang="en-US" altLang="zh-CN" dirty="0" err="1"/>
              <a:t>napsugárzásból</a:t>
            </a:r>
            <a:r>
              <a:rPr lang="en-US" altLang="zh-CN" dirty="0"/>
              <a:t> </a:t>
            </a:r>
            <a:r>
              <a:rPr lang="en-US" altLang="zh-CN" dirty="0" err="1"/>
              <a:t>kinyerhető</a:t>
            </a:r>
            <a:r>
              <a:rPr lang="en-US" altLang="zh-CN" dirty="0"/>
              <a:t> </a:t>
            </a:r>
            <a:r>
              <a:rPr lang="en-US" altLang="zh-CN" dirty="0" err="1"/>
              <a:t>energia</a:t>
            </a:r>
            <a:r>
              <a:rPr lang="en-US" altLang="zh-CN" dirty="0"/>
              <a:t>. </a:t>
            </a:r>
            <a:r>
              <a:rPr lang="en-US" altLang="zh-CN" dirty="0" err="1"/>
              <a:t>Használata</a:t>
            </a:r>
            <a:r>
              <a:rPr lang="en-US" altLang="zh-CN" dirty="0"/>
              <a:t> </a:t>
            </a:r>
            <a:r>
              <a:rPr lang="en-US" altLang="zh-CN" dirty="0" err="1"/>
              <a:t>történhet</a:t>
            </a:r>
            <a:r>
              <a:rPr lang="en-US" altLang="zh-CN" dirty="0"/>
              <a:t> </a:t>
            </a:r>
            <a:r>
              <a:rPr lang="en-US" altLang="zh-CN" dirty="0" err="1"/>
              <a:t>fotovoltaikus</a:t>
            </a:r>
            <a:r>
              <a:rPr lang="en-US" altLang="zh-CN" dirty="0"/>
              <a:t> </a:t>
            </a:r>
            <a:r>
              <a:rPr lang="en-US" altLang="zh-CN" dirty="0" err="1"/>
              <a:t>elektromosság</a:t>
            </a:r>
            <a:r>
              <a:rPr lang="en-US" altLang="zh-CN" dirty="0"/>
              <a:t> </a:t>
            </a:r>
            <a:r>
              <a:rPr lang="en-US" altLang="zh-CN" dirty="0" err="1"/>
              <a:t>generálásával</a:t>
            </a:r>
            <a:r>
              <a:rPr lang="en-US" altLang="zh-CN" dirty="0"/>
              <a:t> </a:t>
            </a:r>
            <a:r>
              <a:rPr lang="en-US" altLang="zh-CN" dirty="0" err="1"/>
              <a:t>vagy</a:t>
            </a:r>
            <a:r>
              <a:rPr lang="en-US" altLang="zh-CN" dirty="0"/>
              <a:t> a </a:t>
            </a:r>
            <a:r>
              <a:rPr lang="en-US" altLang="zh-CN" dirty="0" err="1"/>
              <a:t>hőenergia</a:t>
            </a:r>
            <a:r>
              <a:rPr lang="en-US" altLang="zh-CN" dirty="0"/>
              <a:t> </a:t>
            </a:r>
            <a:r>
              <a:rPr lang="en-US" altLang="zh-CN" dirty="0" err="1"/>
              <a:t>felhasználásával</a:t>
            </a:r>
            <a:r>
              <a:rPr lang="en-US" altLang="zh-CN" dirty="0"/>
              <a:t>. A </a:t>
            </a:r>
            <a:r>
              <a:rPr lang="en-US" altLang="zh-CN" dirty="0" err="1"/>
              <a:t>napenergia</a:t>
            </a:r>
            <a:r>
              <a:rPr lang="en-US" altLang="zh-CN" dirty="0"/>
              <a:t> </a:t>
            </a:r>
            <a:r>
              <a:rPr lang="en-US" altLang="zh-CN" dirty="0" err="1"/>
              <a:t>használata</a:t>
            </a:r>
            <a:r>
              <a:rPr lang="en-US" altLang="zh-CN" dirty="0"/>
              <a:t> </a:t>
            </a:r>
            <a:r>
              <a:rPr lang="en-US" altLang="zh-CN" dirty="0" err="1"/>
              <a:t>történhet</a:t>
            </a:r>
            <a:r>
              <a:rPr lang="en-US" altLang="zh-CN" dirty="0"/>
              <a:t> </a:t>
            </a:r>
            <a:r>
              <a:rPr lang="en-US" altLang="zh-CN" dirty="0" err="1"/>
              <a:t>aktív</a:t>
            </a:r>
            <a:r>
              <a:rPr lang="en-US" altLang="zh-CN" dirty="0"/>
              <a:t> </a:t>
            </a:r>
            <a:r>
              <a:rPr lang="en-US" altLang="zh-CN" dirty="0" err="1"/>
              <a:t>módon</a:t>
            </a:r>
            <a:r>
              <a:rPr lang="en-US" altLang="zh-CN" dirty="0"/>
              <a:t>, mint a </a:t>
            </a:r>
            <a:r>
              <a:rPr lang="en-US" altLang="zh-CN" dirty="0" err="1"/>
              <a:t>naperőmű</a:t>
            </a:r>
            <a:r>
              <a:rPr lang="en-US" altLang="zh-CN" dirty="0"/>
              <a:t> </a:t>
            </a:r>
            <a:r>
              <a:rPr lang="en-US" altLang="zh-CN" dirty="0" err="1"/>
              <a:t>vagy</a:t>
            </a:r>
            <a:r>
              <a:rPr lang="en-US" altLang="zh-CN" dirty="0"/>
              <a:t> a </a:t>
            </a:r>
            <a:r>
              <a:rPr lang="en-US" altLang="zh-CN" dirty="0" err="1"/>
              <a:t>napelem</a:t>
            </a:r>
            <a:r>
              <a:rPr lang="en-US" altLang="zh-CN" dirty="0"/>
              <a:t>, </a:t>
            </a:r>
            <a:r>
              <a:rPr lang="en-US" altLang="zh-CN" dirty="0" err="1"/>
              <a:t>illetve</a:t>
            </a:r>
            <a:r>
              <a:rPr lang="en-US" altLang="zh-CN" dirty="0"/>
              <a:t> </a:t>
            </a:r>
            <a:r>
              <a:rPr lang="en-US" altLang="zh-CN" dirty="0" err="1"/>
              <a:t>passzív</a:t>
            </a:r>
            <a:r>
              <a:rPr lang="en-US" altLang="zh-CN" dirty="0"/>
              <a:t> </a:t>
            </a:r>
            <a:r>
              <a:rPr lang="en-US" altLang="zh-CN" dirty="0" err="1"/>
              <a:t>módon</a:t>
            </a:r>
            <a:r>
              <a:rPr lang="en-US" altLang="zh-CN" dirty="0"/>
              <a:t>, mint </a:t>
            </a:r>
            <a:r>
              <a:rPr lang="en-US" altLang="zh-CN" dirty="0" err="1"/>
              <a:t>például</a:t>
            </a:r>
            <a:r>
              <a:rPr lang="en-US" altLang="zh-CN" dirty="0"/>
              <a:t> </a:t>
            </a:r>
            <a:r>
              <a:rPr lang="en-US" altLang="zh-CN" dirty="0" err="1"/>
              <a:t>az</a:t>
            </a:r>
            <a:r>
              <a:rPr lang="en-US" altLang="zh-CN" dirty="0"/>
              <a:t> </a:t>
            </a:r>
            <a:r>
              <a:rPr lang="en-US" altLang="zh-CN" dirty="0" err="1"/>
              <a:t>épületek</a:t>
            </a:r>
            <a:r>
              <a:rPr lang="en-US" altLang="zh-CN" dirty="0"/>
              <a:t> </a:t>
            </a:r>
            <a:r>
              <a:rPr lang="en-US" altLang="zh-CN" dirty="0" err="1"/>
              <a:t>tájolása</a:t>
            </a:r>
            <a:r>
              <a:rPr lang="en-US" altLang="zh-CN" dirty="0"/>
              <a:t> </a:t>
            </a:r>
            <a:r>
              <a:rPr lang="en-US" altLang="zh-CN" dirty="0" err="1"/>
              <a:t>segítségével</a:t>
            </a:r>
            <a:r>
              <a:rPr lang="en-US" altLang="zh-CN" dirty="0"/>
              <a:t> </a:t>
            </a:r>
            <a:r>
              <a:rPr lang="en-US" altLang="zh-CN" dirty="0" err="1"/>
              <a:t>elért</a:t>
            </a:r>
            <a:r>
              <a:rPr lang="en-US" altLang="zh-CN" dirty="0"/>
              <a:t> </a:t>
            </a:r>
            <a:r>
              <a:rPr lang="en-US" altLang="zh-CN" dirty="0" err="1"/>
              <a:t>hőmegtakarítás</a:t>
            </a:r>
            <a:r>
              <a:rPr lang="en-US" altLang="zh-C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7955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442702-9844-4FBC-83D8-ACAE69D03295}" type="slidenum">
              <a:rPr/>
              <a:pPr/>
              <a:t>11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Naperőmű és vázlata</a:t>
            </a:r>
          </a:p>
        </p:txBody>
      </p:sp>
      <p:pic>
        <p:nvPicPr>
          <p:cNvPr id="3" name="Kép helye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1241" y="2207718"/>
            <a:ext cx="4245165" cy="3344234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  <p:pic>
        <p:nvPicPr>
          <p:cNvPr id="4" name="Kép helye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02337" y="2220783"/>
            <a:ext cx="4245165" cy="3343581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</p:spTree>
    <p:extLst>
      <p:ext uri="{BB962C8B-B14F-4D97-AF65-F5344CB8AC3E}">
        <p14:creationId xmlns:p14="http://schemas.microsoft.com/office/powerpoint/2010/main" val="880298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65F37-CF52-4A00-B8CF-E7450BA3AE9D}" type="slidenum">
              <a:rPr/>
              <a:pPr/>
              <a:t>12</a:t>
            </a:fld>
            <a:endParaRPr/>
          </a:p>
        </p:txBody>
      </p:sp>
      <p:sp>
        <p:nvSpPr>
          <p:cNvPr id="2" name="Szöveg helye 1"/>
          <p:cNvSpPr txBox="1">
            <a:spLocks noGrp="1"/>
          </p:cNvSpPr>
          <p:nvPr>
            <p:ph type="body" idx="4294967295"/>
          </p:nvPr>
        </p:nvSpPr>
        <p:spPr>
          <a:xfrm>
            <a:off x="816379" y="1796221"/>
            <a:ext cx="7510677" cy="2954655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/>
              <a:t>A biomassza kifejezés alatt tágabb értelemben a Földön lévő összes élő tömeget értjük. A mai elterjedt jelentése: energetikailag hasznosítható növények, termés, melléktermékek, növényi és állati hulladékok.</a:t>
            </a:r>
          </a:p>
        </p:txBody>
      </p:sp>
      <p:sp>
        <p:nvSpPr>
          <p:cNvPr id="3" name="Cím 2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>
                <a:solidFill>
                  <a:srgbClr val="000080"/>
                </a:solidFill>
              </a:rPr>
              <a:t>Biomassza</a:t>
            </a:r>
            <a:endParaRPr lang="en-US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35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D74F4-D029-4428-9523-E860DF76A3E2}" type="slidenum">
              <a:rPr/>
              <a:pPr/>
              <a:t>13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919"/>
            <a:ext cx="7510677" cy="6142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en-US" dirty="0" err="1" smtClean="0"/>
              <a:t>Biomassza</a:t>
            </a:r>
            <a:endParaRPr lang="en-US" dirty="0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1"/>
            <a:ext cx="7510677" cy="4431983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/>
              <a:t>A biomassza segítségével fosszilis tüzelőanyagok válthatóak ki és ideális esetben az elégetett növényi anyag 1 éven belül újratermelődik, megteremtve ezzel a fenntartható fejlődés és energiagazdálkodás lehetőségét. A biomasszából, pl. bioetanolként üzemanyag is készíthető.</a:t>
            </a:r>
          </a:p>
        </p:txBody>
      </p:sp>
    </p:spTree>
    <p:extLst>
      <p:ext uri="{BB962C8B-B14F-4D97-AF65-F5344CB8AC3E}">
        <p14:creationId xmlns:p14="http://schemas.microsoft.com/office/powerpoint/2010/main" val="216221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0DC36-6080-4B3C-A438-DFD24D8594A2}" type="slidenum">
              <a:rPr/>
              <a:pPr/>
              <a:t>14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Biomassza erőmű és vázlata</a:t>
            </a:r>
          </a:p>
        </p:txBody>
      </p:sp>
      <p:pic>
        <p:nvPicPr>
          <p:cNvPr id="3" name="Kép helye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2220781"/>
            <a:ext cx="4506406" cy="3200538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  <p:pic>
        <p:nvPicPr>
          <p:cNvPr id="4" name="Kép helye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637027" y="2220781"/>
            <a:ext cx="4506406" cy="3200538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</p:spTree>
    <p:extLst>
      <p:ext uri="{BB962C8B-B14F-4D97-AF65-F5344CB8AC3E}">
        <p14:creationId xmlns:p14="http://schemas.microsoft.com/office/powerpoint/2010/main" val="3086481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BF7525-5CE9-4F53-B0D8-625E794C4248}" type="slidenum">
              <a:rPr/>
              <a:pPr/>
              <a:t>15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919"/>
            <a:ext cx="7510677" cy="6142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en-US" dirty="0" err="1" smtClean="0"/>
              <a:t>Geotermikus</a:t>
            </a:r>
            <a:r>
              <a:rPr lang="en-US" dirty="0" smtClean="0"/>
              <a:t> </a:t>
            </a:r>
            <a:r>
              <a:rPr lang="en-US" dirty="0" err="1" smtClean="0"/>
              <a:t>energia</a:t>
            </a:r>
            <a:endParaRPr lang="en-US" dirty="0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1"/>
            <a:ext cx="7510677" cy="2954655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zh-CN" altLang="en-US" dirty="0"/>
              <a:t> </a:t>
            </a:r>
            <a:r>
              <a:rPr lang="en-US" altLang="zh-CN" dirty="0"/>
              <a:t>A </a:t>
            </a:r>
            <a:r>
              <a:rPr lang="en-US" altLang="zh-CN" dirty="0" err="1"/>
              <a:t>geotermikus</a:t>
            </a:r>
            <a:r>
              <a:rPr lang="en-US" altLang="zh-CN" dirty="0"/>
              <a:t> </a:t>
            </a:r>
            <a:r>
              <a:rPr lang="en-US" altLang="zh-CN" dirty="0" err="1"/>
              <a:t>energia</a:t>
            </a:r>
            <a:r>
              <a:rPr lang="en-US" altLang="zh-CN" dirty="0"/>
              <a:t> </a:t>
            </a:r>
            <a:r>
              <a:rPr lang="en-US" altLang="zh-CN" dirty="0" err="1"/>
              <a:t>korlátlan</a:t>
            </a:r>
            <a:r>
              <a:rPr lang="en-US" altLang="zh-CN" dirty="0"/>
              <a:t> </a:t>
            </a:r>
            <a:r>
              <a:rPr lang="en-US" altLang="zh-CN" dirty="0" err="1"/>
              <a:t>és</a:t>
            </a:r>
            <a:r>
              <a:rPr lang="en-US" altLang="zh-CN" dirty="0"/>
              <a:t> </a:t>
            </a:r>
            <a:r>
              <a:rPr lang="en-US" altLang="zh-CN" dirty="0" err="1"/>
              <a:t>folytonos</a:t>
            </a:r>
            <a:r>
              <a:rPr lang="en-US" altLang="zh-CN" dirty="0"/>
              <a:t> </a:t>
            </a:r>
            <a:r>
              <a:rPr lang="en-US" altLang="zh-CN" dirty="0" err="1"/>
              <a:t>energia</a:t>
            </a:r>
            <a:r>
              <a:rPr lang="en-US" altLang="zh-CN" dirty="0"/>
              <a:t> </a:t>
            </a:r>
            <a:r>
              <a:rPr lang="en-US" altLang="zh-CN" dirty="0" err="1"/>
              <a:t>nyereséget</a:t>
            </a:r>
            <a:r>
              <a:rPr lang="en-US" altLang="zh-CN" dirty="0"/>
              <a:t> </a:t>
            </a:r>
            <a:r>
              <a:rPr lang="en-US" altLang="zh-CN" dirty="0" err="1"/>
              <a:t>jelent</a:t>
            </a:r>
            <a:r>
              <a:rPr lang="en-US" altLang="zh-CN" dirty="0"/>
              <a:t>. </a:t>
            </a:r>
            <a:r>
              <a:rPr lang="en-US" altLang="zh-CN" dirty="0" err="1"/>
              <a:t>Termálvíz</a:t>
            </a:r>
            <a:r>
              <a:rPr lang="en-US" altLang="zh-CN" dirty="0"/>
              <a:t> </a:t>
            </a:r>
            <a:r>
              <a:rPr lang="en-US" altLang="zh-CN" dirty="0" err="1"/>
              <a:t>formájában</a:t>
            </a:r>
            <a:r>
              <a:rPr lang="en-US" altLang="zh-CN" dirty="0"/>
              <a:t> </a:t>
            </a:r>
            <a:r>
              <a:rPr lang="en-US" altLang="zh-CN" dirty="0" err="1"/>
              <a:t>nem</a:t>
            </a:r>
            <a:r>
              <a:rPr lang="en-US" altLang="zh-CN" dirty="0"/>
              <a:t> </a:t>
            </a:r>
            <a:r>
              <a:rPr lang="en-US" altLang="zh-CN" dirty="0" err="1"/>
              <a:t>kiapadhatatlan</a:t>
            </a:r>
            <a:r>
              <a:rPr lang="en-US" altLang="zh-CN" dirty="0"/>
              <a:t> </a:t>
            </a:r>
            <a:r>
              <a:rPr lang="en-US" altLang="zh-CN" dirty="0" err="1"/>
              <a:t>forrás</a:t>
            </a:r>
            <a:r>
              <a:rPr lang="en-US" altLang="zh-CN" dirty="0"/>
              <a:t>. </a:t>
            </a:r>
            <a:r>
              <a:rPr lang="en-US" altLang="zh-CN" dirty="0" err="1"/>
              <a:t>Kitermelése</a:t>
            </a:r>
            <a:r>
              <a:rPr lang="en-US" altLang="zh-CN" dirty="0"/>
              <a:t> </a:t>
            </a:r>
            <a:r>
              <a:rPr lang="en-US" altLang="zh-CN" dirty="0" err="1"/>
              <a:t>viszonylag</a:t>
            </a:r>
            <a:r>
              <a:rPr lang="en-US" altLang="zh-CN" dirty="0"/>
              <a:t> </a:t>
            </a:r>
            <a:r>
              <a:rPr lang="en-US" altLang="zh-CN" dirty="0" err="1"/>
              <a:t>olcsó</a:t>
            </a:r>
            <a:r>
              <a:rPr lang="en-US" altLang="zh-CN" dirty="0"/>
              <a:t>, a </a:t>
            </a:r>
            <a:r>
              <a:rPr lang="en-US" altLang="zh-CN" dirty="0" err="1"/>
              <a:t>levegőt</a:t>
            </a:r>
            <a:r>
              <a:rPr lang="en-US" altLang="zh-CN" dirty="0"/>
              <a:t> </a:t>
            </a:r>
            <a:r>
              <a:rPr lang="en-US" altLang="zh-CN" dirty="0" err="1"/>
              <a:t>nem</a:t>
            </a:r>
            <a:r>
              <a:rPr lang="en-US" altLang="zh-CN" dirty="0"/>
              <a:t> </a:t>
            </a:r>
            <a:r>
              <a:rPr lang="en-US" altLang="zh-CN" dirty="0" err="1"/>
              <a:t>szennyezi</a:t>
            </a:r>
            <a:r>
              <a:rPr lang="en-US" altLang="zh-C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534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702FF7-7575-4D70-A0AD-9E67B22AE342}" type="slidenum">
              <a:rPr/>
              <a:pPr/>
              <a:t>16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919"/>
            <a:ext cx="7510677" cy="6142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>
                <a:solidFill>
                  <a:srgbClr val="000080"/>
                </a:solidFill>
              </a:rPr>
              <a:t>Geotermikus</a:t>
            </a:r>
            <a:r>
              <a:rPr lang="en-US" dirty="0">
                <a:solidFill>
                  <a:srgbClr val="000080"/>
                </a:solidFill>
              </a:rPr>
              <a:t> </a:t>
            </a:r>
            <a:r>
              <a:rPr lang="en-US" dirty="0" err="1" smtClean="0">
                <a:solidFill>
                  <a:srgbClr val="000080"/>
                </a:solidFill>
              </a:rPr>
              <a:t>ene</a:t>
            </a:r>
            <a:r>
              <a:rPr lang="hu-HU" dirty="0" smtClean="0">
                <a:solidFill>
                  <a:srgbClr val="000080"/>
                </a:solidFill>
              </a:rPr>
              <a:t>r</a:t>
            </a:r>
            <a:r>
              <a:rPr lang="en-US" dirty="0" err="1" smtClean="0">
                <a:solidFill>
                  <a:srgbClr val="000080"/>
                </a:solidFill>
              </a:rPr>
              <a:t>gia</a:t>
            </a:r>
            <a:endParaRPr lang="en-US" dirty="0">
              <a:solidFill>
                <a:srgbClr val="000080"/>
              </a:solidFill>
            </a:endParaRP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/>
              <a:t>A geotermikus energia a Föld belső hőjéből származó energia. A Föld belsejében lefelé haladva kilométerenként átlag 30 °C-kal emelkedik a hőmérséklet. Magyarországon a geotermikus energiafelhasználás 1992-es adat szerint 80-90 ezer tonna kőolaj energiájával volt egyenértékű.</a:t>
            </a:r>
          </a:p>
        </p:txBody>
      </p:sp>
    </p:spTree>
    <p:extLst>
      <p:ext uri="{BB962C8B-B14F-4D97-AF65-F5344CB8AC3E}">
        <p14:creationId xmlns:p14="http://schemas.microsoft.com/office/powerpoint/2010/main" val="1136360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81697-4A55-4592-827C-73A88633CA8E}" type="slidenum">
              <a:rPr/>
              <a:pPr/>
              <a:t>17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576098"/>
            <a:ext cx="7510677" cy="1134231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Geotermikus energia és felhasználása</a:t>
            </a:r>
          </a:p>
        </p:txBody>
      </p:sp>
      <p:pic>
        <p:nvPicPr>
          <p:cNvPr id="3" name="Kép helye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8412" y="1857618"/>
            <a:ext cx="3787994" cy="3955603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  <p:pic>
        <p:nvPicPr>
          <p:cNvPr id="4" name="Kép helye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02337" y="1858270"/>
            <a:ext cx="3787994" cy="3954950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</p:spTree>
    <p:extLst>
      <p:ext uri="{BB962C8B-B14F-4D97-AF65-F5344CB8AC3E}">
        <p14:creationId xmlns:p14="http://schemas.microsoft.com/office/powerpoint/2010/main" val="22824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Kérdések: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 a biomassza?</a:t>
            </a:r>
          </a:p>
          <a:p>
            <a:r>
              <a:rPr lang="hu-HU" dirty="0" smtClean="0"/>
              <a:t>Honnan származik a geotermikus energia?</a:t>
            </a:r>
          </a:p>
          <a:p>
            <a:r>
              <a:rPr lang="hu-HU" dirty="0" smtClean="0"/>
              <a:t>Mire használjuk </a:t>
            </a:r>
            <a:r>
              <a:rPr lang="hu-HU" smtClean="0"/>
              <a:t>a nap energiáját</a:t>
            </a:r>
            <a:r>
              <a:rPr lang="hu-HU" dirty="0" smtClean="0"/>
              <a:t>?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33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879EB8-81A1-49E0-8038-9B8B3EA6D3F2}" type="slidenum">
              <a:rPr/>
              <a:pPr/>
              <a:t>19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>
                <a:solidFill>
                  <a:srgbClr val="000080"/>
                </a:solidFill>
              </a:rPr>
              <a:t>Források</a:t>
            </a:r>
            <a:r>
              <a:rPr lang="en-US" dirty="0">
                <a:solidFill>
                  <a:srgbClr val="000080"/>
                </a:solidFill>
              </a:rPr>
              <a:t>: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0"/>
            <a:ext cx="7510677" cy="469858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en-US" altLang="zh-CN" sz="1600" dirty="0"/>
              <a:t>http://hu.wikipedia.org/wiki/Meg%C3%BAjul%C3%B3_energiaforr%C3%A1s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http://www.gophoto.it/view.php?i=http://www.undp.hu/oss_hu/tartalom/kiadvanyh/kiadvanyh_body/csinaljukjol/szam18/szam18_body/18_2fej_elemei/18_2fej_body_data/foto01.jpg#.UQaPVR3xn8k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http://www.gophoto.it/view.php?i=http://privatbankar.hu/data/cikk/24/60/74/cikk_246074/szelerUmUvek1.jpg#.UQaPnB3xn8k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http://www.gophoto.it/view.php?i=http://szentkoronaradio.com/files/300px-Hydroelectric_dam-letters.svg.png#.UQaQ2B3xn8k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http://www.gophoto.it/view.php?i=http://www.alternativenergia.hu/wp-content/uploads/2011/01/vizeromu.jpg#.UQaRaB3xn8k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http://www.gophoto.it/view.php?i=http://www.energiacentrum.com/images/articles/250/27/853c897d-69b6-464e-8f30-16da0fe3b865.jpg#.UQaSwB3xn8k</a:t>
            </a:r>
          </a:p>
          <a:p>
            <a:pPr lvl="0">
              <a:buNone/>
            </a:pP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108954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8614FA-C9F3-45CE-A2AC-C216C170D437}" type="slidenum">
              <a:rPr/>
              <a:pPr/>
              <a:t>2</a:t>
            </a:fld>
            <a:endParaRPr/>
          </a:p>
        </p:txBody>
      </p:sp>
      <p:sp>
        <p:nvSpPr>
          <p:cNvPr id="2" name="Szöveg helye 1"/>
          <p:cNvSpPr txBox="1">
            <a:spLocks noGrp="1"/>
          </p:cNvSpPr>
          <p:nvPr>
            <p:ph type="body" idx="4294967295"/>
          </p:nvPr>
        </p:nvSpPr>
        <p:spPr>
          <a:xfrm>
            <a:off x="816379" y="1796220"/>
            <a:ext cx="7510677" cy="3447098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/>
              <a:t>A megújuló energiaforrás olyan közeg, természeti jelenség, melyekből energia nyerhető ki, és amely akár naponta többször ismétlődően rendelkezésre áll, vagy jelentősebb emberi beavatkozás nélkül legfeljebb néhány éven belül újratermelődik.</a:t>
            </a:r>
          </a:p>
        </p:txBody>
      </p:sp>
      <p:sp>
        <p:nvSpPr>
          <p:cNvPr id="3" name="Cím 2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>
                <a:solidFill>
                  <a:srgbClr val="000080"/>
                </a:solidFill>
              </a:rPr>
              <a:t>Meghatározása</a:t>
            </a:r>
            <a:r>
              <a:rPr lang="en-US" dirty="0">
                <a:solidFill>
                  <a:srgbClr val="00008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32307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C94192-780F-420F-B306-8E50B4BC4C74}" type="slidenum">
              <a:rPr/>
              <a:pPr/>
              <a:t>20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919"/>
            <a:ext cx="7510677" cy="6142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en-US" dirty="0" err="1" smtClean="0"/>
              <a:t>Források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0"/>
            <a:ext cx="7510677" cy="4775666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>
              <a:buNone/>
            </a:pPr>
            <a:endParaRPr lang="zh-CN" altLang="en-US" sz="900" dirty="0"/>
          </a:p>
          <a:p>
            <a:pPr lvl="0">
              <a:buNone/>
            </a:pPr>
            <a:r>
              <a:rPr lang="en-US" altLang="zh-CN" sz="1600" dirty="0"/>
              <a:t>http://www.gophoto.it/view.php?i=http://nrw.naperomu.hu/imgs_news/480/22.jpg#.UQaTRB3xn8k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http://www.gophoto.it/view.php?i=http://www.warmsun.hu/uploads/pics/biogaz_eromu2.jpg#.UQaU_B3xn8k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http://www.gophoto.it/view.php?i=http://ujenergiak.hu/_kepek/cikk-0001-0300/0007-felavattak-a-szakolyi-biomassza-eromuvet.jpg#.UQaVlh3xn8k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http://www.gophoto.it/view.php?i=http://www.vilaglex.hu/Lexikon/Kepek/Geoterm.jpg#.UQaXzR3xn8k</a:t>
            </a:r>
          </a:p>
          <a:p>
            <a:pPr lvl="0">
              <a:buNone/>
            </a:pPr>
            <a:r>
              <a:rPr lang="en-US" altLang="zh-CN" sz="1600" dirty="0"/>
              <a:t>http://www.gophoto.it/view.php?i=</a:t>
            </a:r>
          </a:p>
          <a:p>
            <a:pPr lvl="0">
              <a:buNone/>
            </a:pPr>
            <a:r>
              <a:rPr lang="en-US" sz="1600" dirty="0"/>
              <a:t>http://www.alternativenergia.hu/wp-content/uploads/2011/09/geotermikus-energia.jpg#.UQaZhB3xn8k</a:t>
            </a:r>
          </a:p>
          <a:p>
            <a:pPr lvl="0">
              <a:buNone/>
            </a:pPr>
            <a:endParaRPr lang="zh-CN" altLang="en-US" sz="1600" dirty="0"/>
          </a:p>
          <a:p>
            <a:pPr lvl="0">
              <a:buNone/>
            </a:pP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43744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115ED4-5C6F-41DC-AC48-05F06F4D7D21}" type="slidenum">
              <a:rPr/>
              <a:pPr/>
              <a:t>3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919"/>
            <a:ext cx="7510677" cy="6142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en-US" dirty="0" err="1" smtClean="0"/>
              <a:t>Meghatározása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/>
              <a:t>A megújuló energiaforrások jelentősége, hogy használatuk összhangban van a fenntartható fejlődés alapelveivel, tehát alkalmazásuk nem rombolja a környezetet, ugyanakkor nem is fogják vissza az emberiség fejlődési lehetőségeit.</a:t>
            </a:r>
          </a:p>
        </p:txBody>
      </p:sp>
    </p:spTree>
    <p:extLst>
      <p:ext uri="{BB962C8B-B14F-4D97-AF65-F5344CB8AC3E}">
        <p14:creationId xmlns:p14="http://schemas.microsoft.com/office/powerpoint/2010/main" val="3127566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E6BB9-899D-4AF7-81EC-54B357279901}" type="slidenum">
              <a:rPr/>
              <a:pPr/>
              <a:t>4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919"/>
            <a:ext cx="7510677" cy="6142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en-US" dirty="0" err="1" smtClean="0"/>
              <a:t>Meghatározása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/>
              <a:t>A szél- és napenergia-technológiák alkalmazása lehetőséget ad arra is, hogy az ember saját maga állítsa elő az otthonában használt villamos energiájának, üzemanyagának és vizének egy részét, vagy akár az egészét.</a:t>
            </a:r>
          </a:p>
        </p:txBody>
      </p:sp>
    </p:spTree>
    <p:extLst>
      <p:ext uri="{BB962C8B-B14F-4D97-AF65-F5344CB8AC3E}">
        <p14:creationId xmlns:p14="http://schemas.microsoft.com/office/powerpoint/2010/main" val="1388393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D6321-E6BE-4B93-BB4E-E6587CEA9544}" type="slidenum">
              <a:rPr/>
              <a:pPr/>
              <a:t>5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576098"/>
            <a:ext cx="7510677" cy="1134231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Legfontosabb megújuló energiaforrások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0"/>
            <a:ext cx="7510677" cy="3180358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hu-HU"/>
              <a:t>Szélenergia</a:t>
            </a:r>
          </a:p>
          <a:p>
            <a:pPr lvl="0"/>
            <a:r>
              <a:rPr lang="hu-HU"/>
              <a:t>Vízenergia</a:t>
            </a:r>
          </a:p>
          <a:p>
            <a:pPr lvl="0"/>
            <a:r>
              <a:rPr lang="hu-HU"/>
              <a:t>Napenrgia</a:t>
            </a:r>
          </a:p>
          <a:p>
            <a:pPr lvl="0"/>
            <a:r>
              <a:rPr lang="en-US" altLang="zh-CN"/>
              <a:t>Biomassza</a:t>
            </a:r>
          </a:p>
          <a:p>
            <a:pPr lvl="0"/>
            <a:r>
              <a:rPr lang="en-US" altLang="zh-CN"/>
              <a:t>Geotermikus energia</a:t>
            </a:r>
          </a:p>
        </p:txBody>
      </p:sp>
    </p:spTree>
    <p:extLst>
      <p:ext uri="{BB962C8B-B14F-4D97-AF65-F5344CB8AC3E}">
        <p14:creationId xmlns:p14="http://schemas.microsoft.com/office/powerpoint/2010/main" val="781218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4FEF23-D8C9-4750-8FB7-CD2E2E2D0D92}" type="slidenum">
              <a:rPr/>
              <a:pPr/>
              <a:t>6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>
                <a:solidFill>
                  <a:srgbClr val="000080"/>
                </a:solidFill>
              </a:rPr>
              <a:t>Szélenergia</a:t>
            </a:r>
            <a:endParaRPr lang="en-US" dirty="0">
              <a:solidFill>
                <a:srgbClr val="000080"/>
              </a:solidFill>
            </a:endParaRP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0"/>
            <a:ext cx="7510677" cy="3939540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 dirty="0"/>
              <a:t>A </a:t>
            </a:r>
            <a:r>
              <a:rPr lang="en-US" altLang="zh-CN" dirty="0" err="1"/>
              <a:t>szélenergia</a:t>
            </a:r>
            <a:r>
              <a:rPr lang="en-US" altLang="zh-CN" dirty="0"/>
              <a:t> </a:t>
            </a:r>
            <a:r>
              <a:rPr lang="en-US" altLang="zh-CN" dirty="0" err="1"/>
              <a:t>az</a:t>
            </a:r>
            <a:r>
              <a:rPr lang="en-US" altLang="zh-CN" dirty="0"/>
              <a:t> </a:t>
            </a:r>
            <a:r>
              <a:rPr lang="en-US" altLang="zh-CN" dirty="0" err="1"/>
              <a:t>egyik</a:t>
            </a:r>
            <a:r>
              <a:rPr lang="en-US" altLang="zh-CN" dirty="0"/>
              <a:t> </a:t>
            </a:r>
            <a:r>
              <a:rPr lang="en-US" altLang="zh-CN" dirty="0" err="1"/>
              <a:t>leggyorsabban</a:t>
            </a:r>
            <a:r>
              <a:rPr lang="en-US" altLang="zh-CN" dirty="0"/>
              <a:t> </a:t>
            </a:r>
            <a:r>
              <a:rPr lang="en-US" altLang="zh-CN" dirty="0" err="1"/>
              <a:t>fejlődő</a:t>
            </a:r>
            <a:r>
              <a:rPr lang="en-US" altLang="zh-CN" dirty="0"/>
              <a:t> </a:t>
            </a:r>
            <a:r>
              <a:rPr lang="en-US" altLang="zh-CN" dirty="0" err="1"/>
              <a:t>és</a:t>
            </a:r>
            <a:r>
              <a:rPr lang="en-US" altLang="zh-CN" dirty="0"/>
              <a:t> </a:t>
            </a:r>
            <a:r>
              <a:rPr lang="en-US" altLang="zh-CN" dirty="0" err="1"/>
              <a:t>az</a:t>
            </a:r>
            <a:r>
              <a:rPr lang="en-US" altLang="zh-CN" dirty="0"/>
              <a:t> </a:t>
            </a:r>
            <a:r>
              <a:rPr lang="en-US" altLang="zh-CN" dirty="0" err="1"/>
              <a:t>utóbbi</a:t>
            </a:r>
            <a:r>
              <a:rPr lang="en-US" altLang="zh-CN" dirty="0"/>
              <a:t> </a:t>
            </a:r>
            <a:r>
              <a:rPr lang="en-US" altLang="zh-CN" dirty="0" err="1"/>
              <a:t>időben</a:t>
            </a:r>
            <a:r>
              <a:rPr lang="en-US" altLang="zh-CN" dirty="0"/>
              <a:t> a </a:t>
            </a:r>
            <a:r>
              <a:rPr lang="en-US" altLang="zh-CN" dirty="0" err="1"/>
              <a:t>legnagyobb</a:t>
            </a:r>
            <a:r>
              <a:rPr lang="en-US" altLang="zh-CN" dirty="0"/>
              <a:t> </a:t>
            </a:r>
            <a:r>
              <a:rPr lang="en-US" altLang="zh-CN" dirty="0" err="1"/>
              <a:t>kapacitásbővülést</a:t>
            </a:r>
            <a:r>
              <a:rPr lang="en-US" altLang="zh-CN" dirty="0"/>
              <a:t> </a:t>
            </a:r>
            <a:r>
              <a:rPr lang="en-US" altLang="zh-CN" dirty="0" err="1"/>
              <a:t>elérő</a:t>
            </a:r>
            <a:r>
              <a:rPr lang="en-US" altLang="zh-CN" dirty="0"/>
              <a:t> </a:t>
            </a:r>
            <a:r>
              <a:rPr lang="en-US" altLang="zh-CN" dirty="0" err="1"/>
              <a:t>megújuló</a:t>
            </a:r>
            <a:r>
              <a:rPr lang="en-US" altLang="zh-CN" dirty="0"/>
              <a:t> </a:t>
            </a:r>
            <a:r>
              <a:rPr lang="en-US" altLang="zh-CN" dirty="0" err="1"/>
              <a:t>energiaforrás</a:t>
            </a:r>
            <a:r>
              <a:rPr lang="en-US" altLang="zh-CN" dirty="0"/>
              <a:t>. A </a:t>
            </a:r>
            <a:r>
              <a:rPr lang="en-US" altLang="zh-CN" dirty="0" err="1"/>
              <a:t>szél</a:t>
            </a:r>
            <a:r>
              <a:rPr lang="en-US" altLang="zh-CN" dirty="0"/>
              <a:t> </a:t>
            </a:r>
            <a:r>
              <a:rPr lang="en-US" altLang="zh-CN" dirty="0" err="1"/>
              <a:t>segítségével</a:t>
            </a:r>
            <a:r>
              <a:rPr lang="en-US" altLang="zh-CN" dirty="0"/>
              <a:t> </a:t>
            </a:r>
            <a:r>
              <a:rPr lang="en-US" altLang="zh-CN" dirty="0" err="1"/>
              <a:t>termelt</a:t>
            </a:r>
            <a:r>
              <a:rPr lang="en-US" altLang="zh-CN" dirty="0"/>
              <a:t> </a:t>
            </a:r>
            <a:r>
              <a:rPr lang="en-US" altLang="zh-CN" dirty="0" err="1"/>
              <a:t>energia</a:t>
            </a:r>
            <a:r>
              <a:rPr lang="en-US" altLang="zh-CN" dirty="0"/>
              <a:t> </a:t>
            </a:r>
            <a:r>
              <a:rPr lang="en-US" altLang="zh-CN" dirty="0" err="1"/>
              <a:t>jelenleg</a:t>
            </a:r>
            <a:r>
              <a:rPr lang="en-US" altLang="zh-CN" dirty="0"/>
              <a:t> </a:t>
            </a:r>
            <a:r>
              <a:rPr lang="en-US" altLang="zh-CN" dirty="0" err="1"/>
              <a:t>évi</a:t>
            </a:r>
            <a:r>
              <a:rPr lang="en-US" altLang="zh-CN" dirty="0"/>
              <a:t> 20%-</a:t>
            </a:r>
            <a:r>
              <a:rPr lang="en-US" altLang="zh-CN" dirty="0" err="1"/>
              <a:t>kal</a:t>
            </a:r>
            <a:r>
              <a:rPr lang="en-US" altLang="zh-CN" dirty="0"/>
              <a:t> </a:t>
            </a:r>
            <a:r>
              <a:rPr lang="en-US" altLang="zh-CN" dirty="0" err="1"/>
              <a:t>növekszik</a:t>
            </a:r>
            <a:r>
              <a:rPr lang="en-US" altLang="zh-CN" dirty="0"/>
              <a:t>, </a:t>
            </a:r>
            <a:r>
              <a:rPr lang="en-US" altLang="zh-CN" dirty="0" err="1"/>
              <a:t>és</a:t>
            </a:r>
            <a:r>
              <a:rPr lang="en-US" altLang="zh-CN" dirty="0"/>
              <a:t> </a:t>
            </a:r>
            <a:r>
              <a:rPr lang="en-US" altLang="zh-CN" dirty="0" err="1"/>
              <a:t>rendkívül</a:t>
            </a:r>
            <a:r>
              <a:rPr lang="en-US" altLang="zh-CN" dirty="0"/>
              <a:t> </a:t>
            </a:r>
            <a:r>
              <a:rPr lang="en-US" altLang="zh-CN" dirty="0" err="1"/>
              <a:t>népszerű</a:t>
            </a:r>
            <a:r>
              <a:rPr lang="en-US" altLang="zh-CN" dirty="0"/>
              <a:t> </a:t>
            </a:r>
            <a:r>
              <a:rPr lang="en-US" altLang="zh-CN" dirty="0" err="1"/>
              <a:t>Európában</a:t>
            </a:r>
            <a:r>
              <a:rPr lang="en-US" altLang="zh-CN" dirty="0"/>
              <a:t> </a:t>
            </a:r>
            <a:r>
              <a:rPr lang="en-US" altLang="zh-CN" dirty="0" err="1"/>
              <a:t>és</a:t>
            </a:r>
            <a:r>
              <a:rPr lang="en-US" altLang="zh-CN" dirty="0"/>
              <a:t> </a:t>
            </a:r>
            <a:r>
              <a:rPr lang="en-US" altLang="zh-CN" dirty="0" err="1"/>
              <a:t>az</a:t>
            </a:r>
            <a:r>
              <a:rPr lang="en-US" altLang="zh-CN" dirty="0"/>
              <a:t> </a:t>
            </a:r>
            <a:r>
              <a:rPr lang="en-US" altLang="zh-CN" dirty="0" err="1"/>
              <a:t>Egyesült</a:t>
            </a:r>
            <a:r>
              <a:rPr lang="en-US" altLang="zh-CN" dirty="0"/>
              <a:t> </a:t>
            </a:r>
            <a:r>
              <a:rPr lang="en-US" altLang="zh-CN" dirty="0" err="1"/>
              <a:t>Államokban</a:t>
            </a:r>
            <a:r>
              <a:rPr lang="en-US" altLang="zh-C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3488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A387E-C461-4FAC-A20B-7B030E15129F}" type="slidenum">
              <a:rPr/>
              <a:pPr/>
              <a:t>7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Szélerőmű és szerkezete</a:t>
            </a:r>
          </a:p>
        </p:txBody>
      </p:sp>
      <p:pic>
        <p:nvPicPr>
          <p:cNvPr id="3" name="Kép helye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5973" y="2079698"/>
            <a:ext cx="4310476" cy="3657756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  <p:pic>
        <p:nvPicPr>
          <p:cNvPr id="4" name="Kép helye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02337" y="2090149"/>
            <a:ext cx="4310476" cy="3657756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</p:spTree>
    <p:extLst>
      <p:ext uri="{BB962C8B-B14F-4D97-AF65-F5344CB8AC3E}">
        <p14:creationId xmlns:p14="http://schemas.microsoft.com/office/powerpoint/2010/main" val="291240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5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783376-84B0-46C2-BEA0-00D4E84BC281}" type="slidenum">
              <a:rPr/>
              <a:pPr/>
              <a:t>8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>
                <a:solidFill>
                  <a:srgbClr val="000080"/>
                </a:solidFill>
              </a:rPr>
              <a:t>Vízenergia</a:t>
            </a:r>
            <a:endParaRPr lang="en-US" dirty="0">
              <a:solidFill>
                <a:srgbClr val="000080"/>
              </a:solidFill>
            </a:endParaRP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16379" y="1796221"/>
            <a:ext cx="7510677" cy="4431983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"/>
              <a:defRPr lang="en-US" sz="32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"/>
              <a:defRPr lang="en-US" sz="28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"/>
              <a:defRPr lang="en-US" sz="24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"/>
              <a:defRPr lang="en-US" sz="2000" b="0" i="0" u="none" strike="noStrike" kern="1200">
                <a:ln>
                  <a:noFill/>
                </a:ln>
                <a:solidFill>
                  <a:srgbClr val="2300DC"/>
                </a:solidFill>
                <a:latin typeface="Arial" pitchFamily="18"/>
                <a:ea typeface="Arial Unicode MS" pitchFamily="2"/>
                <a:cs typeface="Tahoma" pitchFamily="2"/>
              </a:defRPr>
            </a:lvl9pPr>
          </a:lstStyle>
          <a:p>
            <a:pPr lvl="0"/>
            <a:r>
              <a:rPr lang="en-US" altLang="zh-CN" dirty="0"/>
              <a:t>A </a:t>
            </a:r>
            <a:r>
              <a:rPr lang="en-US" altLang="zh-CN" dirty="0" err="1"/>
              <a:t>vízienergia</a:t>
            </a:r>
            <a:r>
              <a:rPr lang="en-US" altLang="zh-CN" dirty="0"/>
              <a:t> </a:t>
            </a:r>
            <a:r>
              <a:rPr lang="en-US" altLang="zh-CN" dirty="0" err="1"/>
              <a:t>megújuló</a:t>
            </a:r>
            <a:r>
              <a:rPr lang="en-US" altLang="zh-CN" dirty="0"/>
              <a:t> </a:t>
            </a:r>
            <a:r>
              <a:rPr lang="en-US" altLang="zh-CN" dirty="0" err="1"/>
              <a:t>energia</a:t>
            </a:r>
            <a:r>
              <a:rPr lang="en-US" altLang="zh-CN" dirty="0"/>
              <a:t>, </a:t>
            </a:r>
            <a:r>
              <a:rPr lang="en-US" altLang="zh-CN" dirty="0" err="1"/>
              <a:t>nem</a:t>
            </a:r>
            <a:r>
              <a:rPr lang="en-US" altLang="zh-CN" dirty="0"/>
              <a:t> </a:t>
            </a:r>
            <a:r>
              <a:rPr lang="en-US" altLang="zh-CN" dirty="0" err="1"/>
              <a:t>szennyezi</a:t>
            </a:r>
            <a:r>
              <a:rPr lang="en-US" altLang="zh-CN" dirty="0"/>
              <a:t> a </a:t>
            </a:r>
            <a:r>
              <a:rPr lang="en-US" altLang="zh-CN" dirty="0" err="1"/>
              <a:t>környezetet</a:t>
            </a:r>
            <a:r>
              <a:rPr lang="en-US" altLang="zh-CN" dirty="0"/>
              <a:t> </a:t>
            </a:r>
            <a:r>
              <a:rPr lang="en-US" altLang="zh-CN" dirty="0" err="1"/>
              <a:t>és</a:t>
            </a:r>
            <a:r>
              <a:rPr lang="en-US" altLang="zh-CN" dirty="0"/>
              <a:t> </a:t>
            </a:r>
            <a:r>
              <a:rPr lang="en-US" altLang="zh-CN" dirty="0" err="1"/>
              <a:t>nem</a:t>
            </a:r>
            <a:r>
              <a:rPr lang="en-US" altLang="zh-CN" dirty="0"/>
              <a:t> </a:t>
            </a:r>
            <a:r>
              <a:rPr lang="en-US" altLang="zh-CN" dirty="0" err="1"/>
              <a:t>termel</a:t>
            </a:r>
            <a:r>
              <a:rPr lang="en-US" altLang="zh-CN" dirty="0"/>
              <a:t> </a:t>
            </a:r>
            <a:r>
              <a:rPr lang="en-US" altLang="zh-CN" dirty="0" err="1"/>
              <a:t>sem</a:t>
            </a:r>
            <a:r>
              <a:rPr lang="en-US" altLang="zh-CN" dirty="0"/>
              <a:t> </a:t>
            </a:r>
            <a:r>
              <a:rPr lang="en-US" altLang="zh-CN" dirty="0" err="1"/>
              <a:t>szén-dioxidot</a:t>
            </a:r>
            <a:r>
              <a:rPr lang="en-US" altLang="zh-CN" dirty="0"/>
              <a:t>, </a:t>
            </a:r>
            <a:r>
              <a:rPr lang="en-US" altLang="zh-CN" dirty="0" err="1"/>
              <a:t>sem</a:t>
            </a:r>
            <a:r>
              <a:rPr lang="en-US" altLang="zh-CN" dirty="0"/>
              <a:t> </a:t>
            </a:r>
            <a:r>
              <a:rPr lang="en-US" altLang="zh-CN" dirty="0" err="1"/>
              <a:t>más</a:t>
            </a:r>
            <a:r>
              <a:rPr lang="en-US" altLang="zh-CN" dirty="0"/>
              <a:t>, </a:t>
            </a:r>
            <a:r>
              <a:rPr lang="en-US" altLang="zh-CN" dirty="0" err="1"/>
              <a:t>üvegházhatást</a:t>
            </a:r>
            <a:r>
              <a:rPr lang="en-US" altLang="zh-CN" dirty="0"/>
              <a:t> </a:t>
            </a:r>
            <a:r>
              <a:rPr lang="en-US" altLang="zh-CN" dirty="0" err="1"/>
              <a:t>kiváltó</a:t>
            </a:r>
            <a:r>
              <a:rPr lang="en-US" altLang="zh-CN" dirty="0"/>
              <a:t> </a:t>
            </a:r>
            <a:r>
              <a:rPr lang="en-US" altLang="zh-CN" dirty="0" err="1"/>
              <a:t>gázt</a:t>
            </a:r>
            <a:r>
              <a:rPr lang="en-US" altLang="zh-CN" dirty="0"/>
              <a:t>. A </a:t>
            </a:r>
            <a:r>
              <a:rPr lang="en-US" altLang="zh-CN" dirty="0" err="1"/>
              <a:t>világ</a:t>
            </a:r>
            <a:r>
              <a:rPr lang="en-US" altLang="zh-CN" dirty="0"/>
              <a:t> </a:t>
            </a:r>
            <a:r>
              <a:rPr lang="en-US" altLang="zh-CN" dirty="0" err="1"/>
              <a:t>vízerőműveinek</a:t>
            </a:r>
            <a:r>
              <a:rPr lang="en-US" altLang="zh-CN" dirty="0"/>
              <a:t> </a:t>
            </a:r>
            <a:r>
              <a:rPr lang="en-US" altLang="zh-CN" dirty="0" err="1"/>
              <a:t>összteljesítménye</a:t>
            </a:r>
            <a:r>
              <a:rPr lang="en-US" altLang="zh-CN" dirty="0"/>
              <a:t> </a:t>
            </a:r>
            <a:r>
              <a:rPr lang="en-US" altLang="zh-CN" dirty="0" err="1"/>
              <a:t>mintegy</a:t>
            </a:r>
            <a:r>
              <a:rPr lang="en-US" altLang="zh-CN" dirty="0"/>
              <a:t> 715 000 MW, a </a:t>
            </a:r>
            <a:r>
              <a:rPr lang="en-US" altLang="zh-CN" dirty="0" err="1"/>
              <a:t>Föld</a:t>
            </a:r>
            <a:r>
              <a:rPr lang="en-US" altLang="zh-CN" dirty="0"/>
              <a:t> </a:t>
            </a:r>
            <a:r>
              <a:rPr lang="en-US" altLang="zh-CN" dirty="0" err="1"/>
              <a:t>elektromos</a:t>
            </a:r>
            <a:r>
              <a:rPr lang="en-US" altLang="zh-CN" dirty="0"/>
              <a:t> </a:t>
            </a:r>
            <a:r>
              <a:rPr lang="en-US" altLang="zh-CN" dirty="0" err="1"/>
              <a:t>összteljesítményének</a:t>
            </a:r>
            <a:r>
              <a:rPr lang="en-US" altLang="zh-CN" dirty="0"/>
              <a:t> 19%-a, a </a:t>
            </a:r>
            <a:r>
              <a:rPr lang="en-US" altLang="zh-CN" dirty="0" err="1"/>
              <a:t>megújuló</a:t>
            </a:r>
            <a:r>
              <a:rPr lang="en-US" altLang="zh-CN" dirty="0"/>
              <a:t> </a:t>
            </a:r>
            <a:r>
              <a:rPr lang="en-US" altLang="zh-CN" dirty="0" err="1"/>
              <a:t>energiahasznosításnak</a:t>
            </a:r>
            <a:r>
              <a:rPr lang="en-US" altLang="zh-CN" dirty="0"/>
              <a:t> 2005-ben a 63%-a.</a:t>
            </a:r>
          </a:p>
        </p:txBody>
      </p:sp>
    </p:spTree>
    <p:extLst>
      <p:ext uri="{BB962C8B-B14F-4D97-AF65-F5344CB8AC3E}">
        <p14:creationId xmlns:p14="http://schemas.microsoft.com/office/powerpoint/2010/main" val="681599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t>Megújuló energiaforrások</a:t>
            </a:r>
          </a:p>
        </p:txBody>
      </p:sp>
      <p:sp>
        <p:nvSpPr>
          <p:cNvPr id="6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473D62-83C4-4518-B1B7-1AB1B57DA8EF}" type="slidenum">
              <a:rPr/>
              <a:pPr/>
              <a:t>9</a:t>
            </a:fld>
            <a:endParaRPr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16379" y="835273"/>
            <a:ext cx="7510677" cy="61555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>
                <a:solidFill>
                  <a:srgbClr val="000080"/>
                </a:solidFill>
              </a:rPr>
              <a:t>Vízerőmű és vázlata</a:t>
            </a:r>
          </a:p>
        </p:txBody>
      </p:sp>
      <p:pic>
        <p:nvPicPr>
          <p:cNvPr id="3" name="Kép helye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3111" y="2155464"/>
            <a:ext cx="4448607" cy="2939269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  <p:pic>
        <p:nvPicPr>
          <p:cNvPr id="4" name="Kép helye 3"/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662498" y="2155464"/>
            <a:ext cx="4447627" cy="2939269"/>
          </a:xfrm>
          <a:ln w="36000">
            <a:solidFill>
              <a:srgbClr val="0000FF"/>
            </a:solidFill>
            <a:custDash>
              <a:ds d="508000" sp="508000"/>
              <a:ds d="508000" sp="508000"/>
            </a:custDash>
          </a:ln>
        </p:spPr>
      </p:pic>
    </p:spTree>
    <p:extLst>
      <p:ext uri="{BB962C8B-B14F-4D97-AF65-F5344CB8AC3E}">
        <p14:creationId xmlns:p14="http://schemas.microsoft.com/office/powerpoint/2010/main" val="6861304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582</Words>
  <Application>Microsoft Office PowerPoint</Application>
  <PresentationFormat>Diavetítés a képernyőre (4:3 oldalarány)</PresentationFormat>
  <Paragraphs>92</Paragraphs>
  <Slides>20</Slides>
  <Notes>19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water</vt:lpstr>
      <vt:lpstr>Megújuló energiaforrások</vt:lpstr>
      <vt:lpstr>Meghatározása:</vt:lpstr>
      <vt:lpstr>Meghatározása:</vt:lpstr>
      <vt:lpstr>Meghatározása:</vt:lpstr>
      <vt:lpstr>Legfontosabb megújuló energiaforrások</vt:lpstr>
      <vt:lpstr>Szélenergia</vt:lpstr>
      <vt:lpstr>Szélerőmű és szerkezete</vt:lpstr>
      <vt:lpstr>Vízenergia</vt:lpstr>
      <vt:lpstr>Vízerőmű és vázlata</vt:lpstr>
      <vt:lpstr>Napenergia</vt:lpstr>
      <vt:lpstr>Naperőmű és vázlata</vt:lpstr>
      <vt:lpstr>Biomassza</vt:lpstr>
      <vt:lpstr>Biomassza</vt:lpstr>
      <vt:lpstr>Biomassza erőmű és vázlata</vt:lpstr>
      <vt:lpstr>Geotermikus energia</vt:lpstr>
      <vt:lpstr>Geotermikus energia</vt:lpstr>
      <vt:lpstr>Geotermikus energia és felhasználása</vt:lpstr>
      <vt:lpstr>Kérdések:</vt:lpstr>
      <vt:lpstr>Források:</vt:lpstr>
      <vt:lpstr>Források: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energiaforrások</dc:title>
  <dc:creator>Windows-felhasználó</dc:creator>
  <cp:lastModifiedBy>Windows-felhasználó</cp:lastModifiedBy>
  <cp:revision>5</cp:revision>
  <dcterms:created xsi:type="dcterms:W3CDTF">2013-02-18T08:08:14Z</dcterms:created>
  <dcterms:modified xsi:type="dcterms:W3CDTF">2013-02-18T08:32:32Z</dcterms:modified>
</cp:coreProperties>
</file>