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58" r:id="rId5"/>
    <p:sldId id="274" r:id="rId6"/>
    <p:sldId id="271" r:id="rId7"/>
    <p:sldId id="259" r:id="rId8"/>
    <p:sldId id="260" r:id="rId9"/>
    <p:sldId id="272" r:id="rId10"/>
    <p:sldId id="261" r:id="rId11"/>
    <p:sldId id="275" r:id="rId12"/>
    <p:sldId id="276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77" r:id="rId21"/>
    <p:sldId id="280" r:id="rId22"/>
    <p:sldId id="278" r:id="rId23"/>
    <p:sldId id="279" r:id="rId24"/>
    <p:sldId id="270" r:id="rId2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0" autoAdjust="0"/>
    <p:restoredTop sz="94671" autoAdjust="0"/>
  </p:normalViewPr>
  <p:slideViewPr>
    <p:cSldViewPr>
      <p:cViewPr varScale="1">
        <p:scale>
          <a:sx n="69" d="100"/>
          <a:sy n="69" d="100"/>
        </p:scale>
        <p:origin x="-14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4866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573F-EBC0-4918-B68B-A6FE55D870C3}" type="datetimeFigureOut">
              <a:rPr lang="hu-HU" smtClean="0"/>
              <a:pPr/>
              <a:t>2013.02.17.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54D5F-B2AA-425C-AD7B-291EB9E297B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832912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573F-EBC0-4918-B68B-A6FE55D870C3}" type="datetimeFigureOut">
              <a:rPr lang="hu-HU" smtClean="0"/>
              <a:pPr/>
              <a:t>2013.02.17.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54D5F-B2AA-425C-AD7B-291EB9E297B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491326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573F-EBC0-4918-B68B-A6FE55D870C3}" type="datetimeFigureOut">
              <a:rPr lang="hu-HU" smtClean="0"/>
              <a:pPr/>
              <a:t>2013.02.17.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54D5F-B2AA-425C-AD7B-291EB9E297B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865705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573F-EBC0-4918-B68B-A6FE55D870C3}" type="datetimeFigureOut">
              <a:rPr lang="hu-HU" smtClean="0"/>
              <a:pPr/>
              <a:t>2013.02.17.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54D5F-B2AA-425C-AD7B-291EB9E297B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863876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573F-EBC0-4918-B68B-A6FE55D870C3}" type="datetimeFigureOut">
              <a:rPr lang="hu-HU" smtClean="0"/>
              <a:pPr/>
              <a:t>2013.02.17.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54D5F-B2AA-425C-AD7B-291EB9E297B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263428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573F-EBC0-4918-B68B-A6FE55D870C3}" type="datetimeFigureOut">
              <a:rPr lang="hu-HU" smtClean="0"/>
              <a:pPr/>
              <a:t>2013.02.17.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54D5F-B2AA-425C-AD7B-291EB9E297B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1972676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573F-EBC0-4918-B68B-A6FE55D870C3}" type="datetimeFigureOut">
              <a:rPr lang="hu-HU" smtClean="0"/>
              <a:pPr/>
              <a:t>2013.02.17.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54D5F-B2AA-425C-AD7B-291EB9E297B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9190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573F-EBC0-4918-B68B-A6FE55D870C3}" type="datetimeFigureOut">
              <a:rPr lang="hu-HU" smtClean="0"/>
              <a:pPr/>
              <a:t>2013.02.17.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54D5F-B2AA-425C-AD7B-291EB9E297B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263714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573F-EBC0-4918-B68B-A6FE55D870C3}" type="datetimeFigureOut">
              <a:rPr lang="hu-HU" smtClean="0"/>
              <a:pPr/>
              <a:t>2013.02.17.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54D5F-B2AA-425C-AD7B-291EB9E297B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042447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573F-EBC0-4918-B68B-A6FE55D870C3}" type="datetimeFigureOut">
              <a:rPr lang="hu-HU" smtClean="0"/>
              <a:pPr/>
              <a:t>2013.02.17.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54D5F-B2AA-425C-AD7B-291EB9E297B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779836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573F-EBC0-4918-B68B-A6FE55D870C3}" type="datetimeFigureOut">
              <a:rPr lang="hu-HU" smtClean="0"/>
              <a:pPr/>
              <a:t>2013.02.17.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54D5F-B2AA-425C-AD7B-291EB9E297B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086832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  <a:extLst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C573F-EBC0-4918-B68B-A6FE55D870C3}" type="datetimeFigureOut">
              <a:rPr lang="hu-HU" smtClean="0"/>
              <a:pPr/>
              <a:t>2013.02.17.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54D5F-B2AA-425C-AD7B-291EB9E297B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737577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/>
          <a:lstStyle/>
          <a:p>
            <a:r>
              <a:rPr lang="hu-HU" b="1" dirty="0" smtClean="0"/>
              <a:t>Passzívház</a:t>
            </a:r>
            <a:endParaRPr lang="hu-HU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67544" y="3861048"/>
            <a:ext cx="8208912" cy="1343000"/>
          </a:xfrm>
        </p:spPr>
        <p:txBody>
          <a:bodyPr>
            <a:normAutofit/>
          </a:bodyPr>
          <a:lstStyle/>
          <a:p>
            <a:pPr algn="l"/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Készítette: Timkó Mónika</a:t>
            </a:r>
            <a:b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Felkészítő tanárom: Gráf Tímea</a:t>
            </a:r>
            <a:b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Iskolám: Berzeviczy Gergely Két Tanítási Nyelvű Közgazdasági 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Szakközépiskola</a:t>
            </a:r>
          </a:p>
          <a:p>
            <a:pPr algn="l">
              <a:spcBef>
                <a:spcPts val="0"/>
              </a:spcBef>
            </a:pP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1047 Budapest Baross u. 72.</a:t>
            </a:r>
            <a:endParaRPr lang="hu-H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Akciógomb: Tovább vagy Következő 3">
            <a:hlinkClick r:id="" action="ppaction://hlinkshowjump?jump=nextslide" highlightClick="1"/>
          </p:cNvPr>
          <p:cNvSpPr/>
          <p:nvPr/>
        </p:nvSpPr>
        <p:spPr>
          <a:xfrm>
            <a:off x="7380312" y="5805264"/>
            <a:ext cx="1296144" cy="7920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874024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>Passzívház tervezésénél fontos elvek: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484784"/>
            <a:ext cx="3960440" cy="21602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dirty="0"/>
          </a:p>
          <a:p>
            <a:pPr algn="just"/>
            <a:r>
              <a:rPr lang="hu-HU" dirty="0"/>
              <a:t>Megfelelő tájolással a téli szoláris energia hasznosítása</a:t>
            </a:r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52120" y="1124744"/>
            <a:ext cx="3240360" cy="5558464"/>
          </a:xfrm>
          <a:prstGeom prst="rect">
            <a:avLst/>
          </a:prstGeom>
        </p:spPr>
      </p:pic>
      <p:sp>
        <p:nvSpPr>
          <p:cNvPr id="5" name="Akciógomb: Tovább vagy Következő 4">
            <a:hlinkClick r:id="" action="ppaction://hlinkshowjump?jump=nextslide" highlightClick="1"/>
          </p:cNvPr>
          <p:cNvSpPr/>
          <p:nvPr/>
        </p:nvSpPr>
        <p:spPr>
          <a:xfrm>
            <a:off x="8143900" y="6072206"/>
            <a:ext cx="785818" cy="6429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177449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332656"/>
            <a:ext cx="7344816" cy="5976664"/>
          </a:xfrm>
        </p:spPr>
        <p:txBody>
          <a:bodyPr>
            <a:normAutofit/>
          </a:bodyPr>
          <a:lstStyle/>
          <a:p>
            <a:r>
              <a:rPr lang="hu-HU" dirty="0"/>
              <a:t>Nyári </a:t>
            </a:r>
            <a:r>
              <a:rPr lang="hu-HU" dirty="0" err="1"/>
              <a:t>hővédelem</a:t>
            </a:r>
            <a:r>
              <a:rPr lang="hu-HU" dirty="0"/>
              <a:t> biztosítása</a:t>
            </a:r>
          </a:p>
          <a:p>
            <a:r>
              <a:rPr lang="hu-HU" dirty="0"/>
              <a:t>Extra hőszigetelés</a:t>
            </a:r>
          </a:p>
          <a:p>
            <a:r>
              <a:rPr lang="hu-HU" dirty="0"/>
              <a:t>Szinte </a:t>
            </a:r>
            <a:r>
              <a:rPr lang="hu-HU" dirty="0" err="1"/>
              <a:t>hőhídmentes</a:t>
            </a:r>
            <a:r>
              <a:rPr lang="hu-HU" dirty="0"/>
              <a:t> szerkezetek tervezése</a:t>
            </a:r>
          </a:p>
          <a:p>
            <a:r>
              <a:rPr lang="hu-HU" dirty="0"/>
              <a:t>Fal, tető, padló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szerkezetekre előírt </a:t>
            </a:r>
            <a:br>
              <a:rPr lang="hu-HU" dirty="0" smtClean="0"/>
            </a:br>
            <a:r>
              <a:rPr lang="hu-HU" dirty="0" err="1" smtClean="0"/>
              <a:t>hőtechnikai</a:t>
            </a:r>
            <a:r>
              <a:rPr lang="hu-HU" dirty="0" smtClean="0"/>
              <a:t> </a:t>
            </a:r>
            <a:br>
              <a:rPr lang="hu-HU" dirty="0" smtClean="0"/>
            </a:br>
            <a:r>
              <a:rPr lang="hu-HU" dirty="0" smtClean="0"/>
              <a:t>értékek elérése</a:t>
            </a:r>
            <a:endParaRPr lang="hu-HU" dirty="0"/>
          </a:p>
          <a:p>
            <a:endParaRPr lang="hu-HU" sz="36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27984" y="2996952"/>
            <a:ext cx="4383150" cy="3218876"/>
          </a:xfrm>
          <a:prstGeom prst="rect">
            <a:avLst/>
          </a:prstGeom>
        </p:spPr>
      </p:pic>
      <p:sp>
        <p:nvSpPr>
          <p:cNvPr id="5" name="Akciógomb: Tovább vagy Következő 4">
            <a:hlinkClick r:id="" action="ppaction://hlinkshowjump?jump=nextslide" highlightClick="1"/>
          </p:cNvPr>
          <p:cNvSpPr/>
          <p:nvPr/>
        </p:nvSpPr>
        <p:spPr>
          <a:xfrm>
            <a:off x="7858148" y="6000768"/>
            <a:ext cx="857256" cy="6429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0051721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260649"/>
            <a:ext cx="8229600" cy="2952328"/>
          </a:xfrm>
        </p:spPr>
        <p:txBody>
          <a:bodyPr/>
          <a:lstStyle/>
          <a:p>
            <a:r>
              <a:rPr lang="hu-HU" dirty="0"/>
              <a:t>3 rétegű, nemesgázzal töltött üvegezésű hőszigetelt ablakszerkezetek</a:t>
            </a:r>
          </a:p>
          <a:p>
            <a:r>
              <a:rPr lang="hu-HU" dirty="0"/>
              <a:t>Légtömörség biztosítása</a:t>
            </a:r>
          </a:p>
          <a:p>
            <a:r>
              <a:rPr lang="hu-HU" dirty="0"/>
              <a:t>Nagy hatékonyságú szellőző berendezés hőcserélővel, </a:t>
            </a:r>
            <a:r>
              <a:rPr lang="hu-HU" dirty="0" err="1"/>
              <a:t>földhő</a:t>
            </a:r>
            <a:r>
              <a:rPr lang="hu-HU" dirty="0"/>
              <a:t> hasznosítással</a:t>
            </a:r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3" y="4077072"/>
            <a:ext cx="4176464" cy="2537951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48064" y="2982660"/>
            <a:ext cx="3782194" cy="3782194"/>
          </a:xfrm>
          <a:prstGeom prst="rect">
            <a:avLst/>
          </a:prstGeom>
        </p:spPr>
      </p:pic>
      <p:sp>
        <p:nvSpPr>
          <p:cNvPr id="6" name="Akciógomb: Tovább vagy Következő 5">
            <a:hlinkClick r:id="" action="ppaction://hlinkshowjump?jump=nextslide" highlightClick="1"/>
          </p:cNvPr>
          <p:cNvSpPr/>
          <p:nvPr/>
        </p:nvSpPr>
        <p:spPr>
          <a:xfrm>
            <a:off x="8286776" y="6072206"/>
            <a:ext cx="714380" cy="5715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477984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De miért is jobb a Passzívház?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hu-HU" dirty="0"/>
          </a:p>
          <a:p>
            <a:r>
              <a:rPr lang="hu-HU" dirty="0"/>
              <a:t>Kellemes </a:t>
            </a:r>
            <a:r>
              <a:rPr lang="hu-HU" dirty="0" smtClean="0"/>
              <a:t>hőérzetet biztosít</a:t>
            </a:r>
            <a:endParaRPr lang="hu-HU" dirty="0"/>
          </a:p>
          <a:p>
            <a:r>
              <a:rPr lang="hu-HU" dirty="0"/>
              <a:t>Extra kevés fűtési költség</a:t>
            </a:r>
          </a:p>
          <a:p>
            <a:r>
              <a:rPr lang="hu-HU" dirty="0"/>
              <a:t>A kiemelkedő szigetelésnek köszönhetően a határoló falak belső felületi hőmérséklete megegyezik a belső levegő hőmérsékletével</a:t>
            </a:r>
          </a:p>
          <a:p>
            <a:r>
              <a:rPr lang="hu-HU" dirty="0"/>
              <a:t>Nem alakul ki huzat, sem hideg sugárzás</a:t>
            </a:r>
          </a:p>
          <a:p>
            <a:r>
              <a:rPr lang="hu-HU" dirty="0"/>
              <a:t>Egész évben friss levegő minden lakóhelyiségben</a:t>
            </a:r>
          </a:p>
          <a:p>
            <a:r>
              <a:rPr lang="hu-HU" dirty="0"/>
              <a:t>Szabályozott a páratartalom és penészedés nem alakul ki az épületben, a szellőző rendszer kiszűri a bejövő levegőben található pollenek 70%-át</a:t>
            </a:r>
          </a:p>
          <a:p>
            <a:r>
              <a:rPr lang="hu-HU" dirty="0"/>
              <a:t>Minimális energiafelhasználással a CO2 kibocsátás is alacsony</a:t>
            </a:r>
          </a:p>
          <a:p>
            <a:endParaRPr lang="hu-HU" dirty="0"/>
          </a:p>
        </p:txBody>
      </p:sp>
      <p:sp>
        <p:nvSpPr>
          <p:cNvPr id="4" name="Akciógomb: Tovább vagy Következő 3">
            <a:hlinkClick r:id="" action="ppaction://hlinkshowjump?jump=nextslide" highlightClick="1"/>
          </p:cNvPr>
          <p:cNvSpPr/>
          <p:nvPr/>
        </p:nvSpPr>
        <p:spPr>
          <a:xfrm>
            <a:off x="7858148" y="6000768"/>
            <a:ext cx="857256" cy="6429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218874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Hogyan tehetem a házam „Passzívabbá”?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Szigeteljük le az ajtókat, ablakokat.</a:t>
            </a:r>
          </a:p>
        </p:txBody>
      </p:sp>
      <p:pic>
        <p:nvPicPr>
          <p:cNvPr id="4098" name="Picture 2" descr="C:\Users\Saturn\AppData\Local\Microsoft\Windows\Temporary Internet Files\Content.IE5\PN806XB6\MC90001449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420888"/>
            <a:ext cx="4968552" cy="3907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kciógomb: Tovább vagy Következő 4">
            <a:hlinkClick r:id="" action="ppaction://hlinkshowjump?jump=nextslide" highlightClick="1"/>
          </p:cNvPr>
          <p:cNvSpPr/>
          <p:nvPr/>
        </p:nvSpPr>
        <p:spPr>
          <a:xfrm>
            <a:off x="8072462" y="6072206"/>
            <a:ext cx="785818" cy="5715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172731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4525963"/>
          </a:xfrm>
        </p:spPr>
        <p:txBody>
          <a:bodyPr/>
          <a:lstStyle/>
          <a:p>
            <a:r>
              <a:rPr lang="hu-HU" dirty="0"/>
              <a:t>Kapcsoljuk le a lámpát ha nem használjuk.</a:t>
            </a:r>
          </a:p>
          <a:p>
            <a:endParaRPr lang="hu-HU" dirty="0"/>
          </a:p>
        </p:txBody>
      </p:sp>
      <p:pic>
        <p:nvPicPr>
          <p:cNvPr id="5122" name="Picture 2" descr="C:\Users\Saturn\AppData\Local\Microsoft\Windows\Temporary Internet Files\Content.IE5\DJE2O4Y7\MC90039129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761" y="1998720"/>
            <a:ext cx="4536504" cy="4518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kciógomb: Tovább vagy Következő 3">
            <a:hlinkClick r:id="" action="ppaction://hlinkshowjump?jump=nextslide" highlightClick="1"/>
          </p:cNvPr>
          <p:cNvSpPr/>
          <p:nvPr/>
        </p:nvSpPr>
        <p:spPr>
          <a:xfrm>
            <a:off x="7929586" y="5929330"/>
            <a:ext cx="857256" cy="7143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514259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476673"/>
            <a:ext cx="8229600" cy="720080"/>
          </a:xfrm>
        </p:spPr>
        <p:txBody>
          <a:bodyPr/>
          <a:lstStyle/>
          <a:p>
            <a:r>
              <a:rPr lang="hu-HU" dirty="0"/>
              <a:t>Használjunk energiatakarékos izzókat.</a:t>
            </a:r>
          </a:p>
          <a:p>
            <a:endParaRPr lang="hu-HU" dirty="0"/>
          </a:p>
        </p:txBody>
      </p:sp>
      <p:pic>
        <p:nvPicPr>
          <p:cNvPr id="6146" name="Picture 2" descr="C:\Users\Saturn\AppData\Local\Microsoft\Windows\Temporary Internet Files\Content.IE5\DJE2O4Y7\MC900437835[1]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772816"/>
            <a:ext cx="2736304" cy="4873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kciógomb: Tovább vagy Következő 3">
            <a:hlinkClick r:id="" action="ppaction://hlinkshowjump?jump=nextslide" highlightClick="1"/>
          </p:cNvPr>
          <p:cNvSpPr/>
          <p:nvPr/>
        </p:nvSpPr>
        <p:spPr>
          <a:xfrm>
            <a:off x="8001024" y="6072206"/>
            <a:ext cx="785818" cy="5715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359131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4525963"/>
          </a:xfrm>
        </p:spPr>
        <p:txBody>
          <a:bodyPr/>
          <a:lstStyle/>
          <a:p>
            <a:r>
              <a:rPr lang="hu-HU" dirty="0"/>
              <a:t>Szerezzünk be napelemeket.</a:t>
            </a:r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51720" y="1268760"/>
            <a:ext cx="5758908" cy="5156842"/>
          </a:xfrm>
          <a:prstGeom prst="rect">
            <a:avLst/>
          </a:prstGeom>
        </p:spPr>
      </p:pic>
      <p:sp>
        <p:nvSpPr>
          <p:cNvPr id="5" name="Akciógomb: Tovább vagy Következő 4">
            <a:hlinkClick r:id="" action="ppaction://hlinkshowjump?jump=nextslide" highlightClick="1"/>
          </p:cNvPr>
          <p:cNvSpPr/>
          <p:nvPr/>
        </p:nvSpPr>
        <p:spPr>
          <a:xfrm>
            <a:off x="7929586" y="5786454"/>
            <a:ext cx="1000132" cy="78579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387412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404665"/>
            <a:ext cx="8229600" cy="1296144"/>
          </a:xfrm>
        </p:spPr>
        <p:txBody>
          <a:bodyPr/>
          <a:lstStyle/>
          <a:p>
            <a:r>
              <a:rPr lang="hu-HU" dirty="0"/>
              <a:t>Ne fűtsük túl a szobát, inkább vegyünk fel egy pulcsit.</a:t>
            </a:r>
          </a:p>
          <a:p>
            <a:endParaRPr lang="hu-HU" dirty="0"/>
          </a:p>
        </p:txBody>
      </p:sp>
      <p:pic>
        <p:nvPicPr>
          <p:cNvPr id="7170" name="Picture 2" descr="C:\Users\Saturn\AppData\Local\Microsoft\Windows\Temporary Internet Files\Content.IE5\DJE2O4Y7\MC90036010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3847" y="1028506"/>
            <a:ext cx="5341925" cy="5799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kciógomb: Tovább vagy Következő 3">
            <a:hlinkClick r:id="" action="ppaction://hlinkshowjump?jump=nextslide" highlightClick="1"/>
          </p:cNvPr>
          <p:cNvSpPr/>
          <p:nvPr/>
        </p:nvSpPr>
        <p:spPr>
          <a:xfrm>
            <a:off x="8072462" y="5929330"/>
            <a:ext cx="785818" cy="7143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379787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404665"/>
            <a:ext cx="8229600" cy="792088"/>
          </a:xfrm>
        </p:spPr>
        <p:txBody>
          <a:bodyPr/>
          <a:lstStyle/>
          <a:p>
            <a:r>
              <a:rPr lang="hu-HU" dirty="0"/>
              <a:t>Rendszeresen szellőztessünk.</a:t>
            </a:r>
          </a:p>
          <a:p>
            <a:endParaRPr lang="hu-HU" dirty="0"/>
          </a:p>
        </p:txBody>
      </p:sp>
      <p:pic>
        <p:nvPicPr>
          <p:cNvPr id="8195" name="Picture 3" descr="C:\Users\Saturn\AppData\Local\Microsoft\Windows\Temporary Internet Files\Content.IE5\DJE2O4Y7\MC90032013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340768"/>
            <a:ext cx="5054756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kciógomb: Tovább vagy Következő 3">
            <a:hlinkClick r:id="" action="ppaction://hlinkshowjump?jump=nextslide" highlightClick="1"/>
          </p:cNvPr>
          <p:cNvSpPr/>
          <p:nvPr/>
        </p:nvSpPr>
        <p:spPr>
          <a:xfrm>
            <a:off x="7929586" y="5857892"/>
            <a:ext cx="857256" cy="78581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289306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404664"/>
            <a:ext cx="3970784" cy="5040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dirty="0" smtClean="0"/>
              <a:t>Földünk veszélyben van. </a:t>
            </a:r>
          </a:p>
        </p:txBody>
      </p:sp>
      <p:sp>
        <p:nvSpPr>
          <p:cNvPr id="7" name="Szövegdoboz 6"/>
          <p:cNvSpPr txBox="1"/>
          <p:nvPr/>
        </p:nvSpPr>
        <p:spPr>
          <a:xfrm>
            <a:off x="3923928" y="980728"/>
            <a:ext cx="4320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/>
              <a:t>Hogy</a:t>
            </a:r>
            <a:r>
              <a:rPr lang="hu-HU" sz="2400" dirty="0" smtClean="0"/>
              <a:t> </a:t>
            </a:r>
            <a:r>
              <a:rPr lang="hu-HU" sz="3200" dirty="0" smtClean="0"/>
              <a:t>miért</a:t>
            </a:r>
            <a:r>
              <a:rPr lang="hu-HU" sz="2400" dirty="0" smtClean="0"/>
              <a:t>???</a:t>
            </a:r>
            <a:endParaRPr lang="hu-HU" sz="2400" dirty="0"/>
          </a:p>
        </p:txBody>
      </p:sp>
      <p:sp>
        <p:nvSpPr>
          <p:cNvPr id="8" name="Szövegdoboz 7"/>
          <p:cNvSpPr txBox="1"/>
          <p:nvPr/>
        </p:nvSpPr>
        <p:spPr>
          <a:xfrm>
            <a:off x="323528" y="1725216"/>
            <a:ext cx="856895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5000" dirty="0" smtClean="0"/>
              <a:t>A Globális felmelegedés miatt!</a:t>
            </a:r>
            <a:endParaRPr lang="hu-HU" sz="5000" dirty="0"/>
          </a:p>
        </p:txBody>
      </p:sp>
      <p:sp>
        <p:nvSpPr>
          <p:cNvPr id="9" name="Szövegdoboz 8"/>
          <p:cNvSpPr txBox="1"/>
          <p:nvPr/>
        </p:nvSpPr>
        <p:spPr>
          <a:xfrm>
            <a:off x="3779912" y="2780928"/>
            <a:ext cx="44644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/>
              <a:t>De ne várjuk, hogy majd jön a </a:t>
            </a:r>
            <a:r>
              <a:rPr lang="hu-HU" sz="2800" dirty="0" err="1" smtClean="0"/>
              <a:t>superhős</a:t>
            </a:r>
            <a:r>
              <a:rPr lang="hu-HU" sz="2800" dirty="0" smtClean="0"/>
              <a:t> és megment minket…</a:t>
            </a:r>
            <a:endParaRPr lang="hu-HU" sz="2800" dirty="0"/>
          </a:p>
        </p:txBody>
      </p:sp>
      <p:pic>
        <p:nvPicPr>
          <p:cNvPr id="1027" name="Picture 3" descr="C:\Users\Saturn\AppData\Local\Microsoft\Windows\Temporary Internet Files\Content.IE5\PN806XB6\MC90044188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3473425"/>
            <a:ext cx="5229294" cy="3080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Saturn\AppData\Local\Microsoft\Windows\Temporary Internet Files\Content.IE5\RO88UVT7\MC900432538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3140968"/>
            <a:ext cx="2952328" cy="29095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kciógomb: Tovább vagy Következő 9">
            <a:hlinkClick r:id="" action="ppaction://hlinkshowjump?jump=nextslide" highlightClick="1"/>
          </p:cNvPr>
          <p:cNvSpPr/>
          <p:nvPr/>
        </p:nvSpPr>
        <p:spPr>
          <a:xfrm>
            <a:off x="7715272" y="5786454"/>
            <a:ext cx="1071570" cy="85725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419571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3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8" presetClass="emph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20"/>
                            </p:stCondLst>
                            <p:childTnLst>
                              <p:par>
                                <p:cTn id="35" presetID="15" presetClass="emph" presetSubtype="0" grpId="1" nodeType="afterEffect">
                                  <p:stCondLst>
                                    <p:cond delay="50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695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695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195"/>
                            </p:stCondLst>
                            <p:childTnLst>
                              <p:par>
                                <p:cTn id="54" presetID="26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 tmFilter="0, 0; .2, .5; .8, .5; 1, 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500" autoRev="1" fill="hold"/>
                                        <p:tgtEl>
                                          <p:spTgt spid="10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7" grpId="0"/>
      <p:bldP spid="7" grpId="1"/>
      <p:bldP spid="8" grpId="0"/>
      <p:bldP spid="8" grpId="1"/>
      <p:bldP spid="8" grpId="2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>Figyeltél eddig? Válaszolj a kérdésekre az egyik válaszgombbal, hogy teszteld magad!</a:t>
            </a:r>
            <a:endParaRPr lang="hu-HU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642910" y="1771667"/>
            <a:ext cx="77867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Egy Passzívház egy normál házhoz képest mennyi energiát fogyaszt? </a:t>
            </a:r>
            <a:endParaRPr lang="hu-HU" sz="2000" b="1" dirty="0"/>
          </a:p>
        </p:txBody>
      </p:sp>
      <p:sp>
        <p:nvSpPr>
          <p:cNvPr id="10" name="Akciógomb: Egyéni 9">
            <a:hlinkClick r:id="rId2" action="ppaction://hlinksldjump" highlightClick="1"/>
          </p:cNvPr>
          <p:cNvSpPr/>
          <p:nvPr/>
        </p:nvSpPr>
        <p:spPr>
          <a:xfrm>
            <a:off x="1071538" y="2420888"/>
            <a:ext cx="1357322" cy="50006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10-20%</a:t>
            </a:r>
            <a:endParaRPr lang="hu-HU" dirty="0"/>
          </a:p>
        </p:txBody>
      </p:sp>
      <p:sp>
        <p:nvSpPr>
          <p:cNvPr id="11" name="Akciógomb: Egyéni 10">
            <a:hlinkClick r:id="rId3" action="ppaction://hlinksldjump" highlightClick="1"/>
          </p:cNvPr>
          <p:cNvSpPr/>
          <p:nvPr/>
        </p:nvSpPr>
        <p:spPr>
          <a:xfrm>
            <a:off x="3714744" y="2420888"/>
            <a:ext cx="1428760" cy="50006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80-90%</a:t>
            </a:r>
            <a:endParaRPr lang="hu-HU" dirty="0"/>
          </a:p>
        </p:txBody>
      </p:sp>
      <p:sp>
        <p:nvSpPr>
          <p:cNvPr id="12" name="Akciógomb: Egyéni 11">
            <a:hlinkClick r:id="rId3" action="ppaction://hlinksldjump" highlightClick="1"/>
          </p:cNvPr>
          <p:cNvSpPr/>
          <p:nvPr/>
        </p:nvSpPr>
        <p:spPr>
          <a:xfrm>
            <a:off x="6215074" y="2420888"/>
            <a:ext cx="1428760" cy="50006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Ugyanannyit</a:t>
            </a:r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709447" y="3125209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Hol van az 1990-ben épült Passzívház?</a:t>
            </a:r>
            <a:endParaRPr lang="hu-HU" b="1" dirty="0"/>
          </a:p>
        </p:txBody>
      </p:sp>
      <p:sp>
        <p:nvSpPr>
          <p:cNvPr id="4" name="Akciógomb: Egyéni 3">
            <a:hlinkClick r:id="rId3" action="ppaction://hlinksldjump" highlightClick="1"/>
          </p:cNvPr>
          <p:cNvSpPr/>
          <p:nvPr/>
        </p:nvSpPr>
        <p:spPr>
          <a:xfrm>
            <a:off x="1071538" y="3789040"/>
            <a:ext cx="1628254" cy="50405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Amsterdamban</a:t>
            </a:r>
            <a:endParaRPr lang="hu-HU" dirty="0"/>
          </a:p>
        </p:txBody>
      </p:sp>
      <p:sp>
        <p:nvSpPr>
          <p:cNvPr id="13" name="Akciógomb: Egyéni 12">
            <a:hlinkClick r:id="rId2" action="ppaction://hlinksldjump" highlightClick="1"/>
          </p:cNvPr>
          <p:cNvSpPr/>
          <p:nvPr/>
        </p:nvSpPr>
        <p:spPr>
          <a:xfrm>
            <a:off x="3714744" y="3789040"/>
            <a:ext cx="1577336" cy="50405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hu-HU" dirty="0"/>
              <a:t>Darmstadtban</a:t>
            </a:r>
          </a:p>
        </p:txBody>
      </p:sp>
      <p:sp>
        <p:nvSpPr>
          <p:cNvPr id="14" name="Akciógomb: Egyéni 13">
            <a:hlinkClick r:id="rId3" action="ppaction://hlinksldjump" highlightClick="1"/>
          </p:cNvPr>
          <p:cNvSpPr/>
          <p:nvPr/>
        </p:nvSpPr>
        <p:spPr>
          <a:xfrm>
            <a:off x="6084168" y="3778998"/>
            <a:ext cx="1488228" cy="50405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Drezdában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789632" y="4509120"/>
            <a:ext cx="71749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Minek köszönhető, hogy a Passzívházban a falak hőmérséklete megegyezik a belső levegő hőmérsékletével?</a:t>
            </a:r>
            <a:endParaRPr lang="hu-HU" b="1" dirty="0"/>
          </a:p>
        </p:txBody>
      </p:sp>
      <p:sp>
        <p:nvSpPr>
          <p:cNvPr id="7" name="Akciógomb: Egyéni 6">
            <a:hlinkClick r:id="rId3" action="ppaction://hlinksldjump" highlightClick="1"/>
          </p:cNvPr>
          <p:cNvSpPr/>
          <p:nvPr/>
        </p:nvSpPr>
        <p:spPr>
          <a:xfrm>
            <a:off x="1071538" y="5301208"/>
            <a:ext cx="1628254" cy="57606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 levegő keringtetésnek </a:t>
            </a:r>
            <a:endParaRPr lang="hu-HU" dirty="0"/>
          </a:p>
        </p:txBody>
      </p:sp>
      <p:sp>
        <p:nvSpPr>
          <p:cNvPr id="15" name="Akciógomb: Egyéni 14">
            <a:hlinkClick r:id="rId2" action="ppaction://hlinksldjump" highlightClick="1"/>
          </p:cNvPr>
          <p:cNvSpPr/>
          <p:nvPr/>
        </p:nvSpPr>
        <p:spPr>
          <a:xfrm>
            <a:off x="3722154" y="5301208"/>
            <a:ext cx="1628254" cy="57606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 szigetelésnek</a:t>
            </a:r>
            <a:endParaRPr lang="hu-HU" dirty="0"/>
          </a:p>
        </p:txBody>
      </p:sp>
      <p:sp>
        <p:nvSpPr>
          <p:cNvPr id="16" name="Akciógomb: Egyéni 15">
            <a:hlinkClick r:id="rId3" action="ppaction://hlinksldjump" highlightClick="1"/>
          </p:cNvPr>
          <p:cNvSpPr/>
          <p:nvPr/>
        </p:nvSpPr>
        <p:spPr>
          <a:xfrm>
            <a:off x="6115327" y="5301208"/>
            <a:ext cx="1628254" cy="57606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 tájolásnak</a:t>
            </a:r>
            <a:endParaRPr lang="hu-HU" dirty="0"/>
          </a:p>
        </p:txBody>
      </p:sp>
      <p:sp>
        <p:nvSpPr>
          <p:cNvPr id="8" name="Akciógomb: Tovább vagy Következő 7">
            <a:hlinkClick r:id="" action="ppaction://hlinkshowjump?jump=nextslide" highlightClick="1"/>
          </p:cNvPr>
          <p:cNvSpPr/>
          <p:nvPr/>
        </p:nvSpPr>
        <p:spPr>
          <a:xfrm>
            <a:off x="7964553" y="5952120"/>
            <a:ext cx="927927" cy="7647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3000"/>
                            </p:stCondLst>
                            <p:childTnLst>
                              <p:par>
                                <p:cTn id="6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4" grpId="0" animBg="1"/>
      <p:bldP spid="13" grpId="0" animBg="1"/>
      <p:bldP spid="14" grpId="0" animBg="1"/>
      <p:bldP spid="7" grpId="0" animBg="1"/>
      <p:bldP spid="15" grpId="0" animBg="1"/>
      <p:bldP spid="1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1115616" y="476672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Mi a különleges az ablakokban?</a:t>
            </a:r>
            <a:endParaRPr lang="hu-HU" b="1" dirty="0"/>
          </a:p>
        </p:txBody>
      </p:sp>
      <p:sp>
        <p:nvSpPr>
          <p:cNvPr id="5" name="Akciógomb: Egyéni 4">
            <a:hlinkClick r:id="rId2" action="ppaction://hlinksldjump" highlightClick="1"/>
          </p:cNvPr>
          <p:cNvSpPr/>
          <p:nvPr/>
        </p:nvSpPr>
        <p:spPr>
          <a:xfrm>
            <a:off x="1115616" y="1124744"/>
            <a:ext cx="1944216" cy="64807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Nagyobb mint egy normál háznál</a:t>
            </a:r>
            <a:endParaRPr lang="hu-HU" dirty="0"/>
          </a:p>
        </p:txBody>
      </p:sp>
      <p:sp>
        <p:nvSpPr>
          <p:cNvPr id="6" name="Akciógomb: Egyéni 5">
            <a:hlinkClick r:id="rId2" action="ppaction://hlinksldjump" highlightClick="1"/>
          </p:cNvPr>
          <p:cNvSpPr/>
          <p:nvPr/>
        </p:nvSpPr>
        <p:spPr>
          <a:xfrm>
            <a:off x="3563888" y="1124744"/>
            <a:ext cx="1944216" cy="64807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 zárja</a:t>
            </a:r>
            <a:endParaRPr lang="hu-HU" dirty="0"/>
          </a:p>
        </p:txBody>
      </p:sp>
      <p:sp>
        <p:nvSpPr>
          <p:cNvPr id="7" name="Akciógomb: Egyéni 6">
            <a:hlinkClick r:id="rId3" action="ppaction://hlinksldjump" highlightClick="1"/>
          </p:cNvPr>
          <p:cNvSpPr/>
          <p:nvPr/>
        </p:nvSpPr>
        <p:spPr>
          <a:xfrm>
            <a:off x="6012160" y="1124744"/>
            <a:ext cx="1944216" cy="64807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Az, hogy három rétegű</a:t>
            </a:r>
            <a:endParaRPr lang="hu-HU" dirty="0"/>
          </a:p>
        </p:txBody>
      </p:sp>
      <p:sp>
        <p:nvSpPr>
          <p:cNvPr id="8" name="Szövegdoboz 7"/>
          <p:cNvSpPr txBox="1"/>
          <p:nvPr/>
        </p:nvSpPr>
        <p:spPr>
          <a:xfrm>
            <a:off x="1115616" y="2276872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Miért fontos a tájolás?</a:t>
            </a:r>
            <a:endParaRPr lang="hu-HU" b="1" dirty="0"/>
          </a:p>
        </p:txBody>
      </p:sp>
      <p:sp>
        <p:nvSpPr>
          <p:cNvPr id="9" name="Akciógomb: Egyéni 8">
            <a:hlinkClick r:id="rId2" action="ppaction://hlinksldjump" highlightClick="1"/>
          </p:cNvPr>
          <p:cNvSpPr/>
          <p:nvPr/>
        </p:nvSpPr>
        <p:spPr>
          <a:xfrm>
            <a:off x="1115616" y="2996952"/>
            <a:ext cx="2088232" cy="79208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 nyári szoláris energia hasznosítása miatt</a:t>
            </a:r>
            <a:endParaRPr lang="hu-HU" dirty="0"/>
          </a:p>
        </p:txBody>
      </p:sp>
      <p:sp>
        <p:nvSpPr>
          <p:cNvPr id="10" name="Akciógomb: Egyéni 9">
            <a:hlinkClick r:id="rId3" action="ppaction://hlinksldjump" highlightClick="1"/>
          </p:cNvPr>
          <p:cNvSpPr/>
          <p:nvPr/>
        </p:nvSpPr>
        <p:spPr>
          <a:xfrm>
            <a:off x="3572731" y="2996952"/>
            <a:ext cx="2088232" cy="79208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 téli szoláris energia hasznosítása miatt</a:t>
            </a:r>
            <a:endParaRPr lang="hu-HU" dirty="0"/>
          </a:p>
        </p:txBody>
      </p:sp>
      <p:sp>
        <p:nvSpPr>
          <p:cNvPr id="11" name="Akciógomb: Egyéni 10">
            <a:hlinkClick r:id="rId2" action="ppaction://hlinksldjump" highlightClick="1"/>
          </p:cNvPr>
          <p:cNvSpPr/>
          <p:nvPr/>
        </p:nvSpPr>
        <p:spPr>
          <a:xfrm>
            <a:off x="6012160" y="2995100"/>
            <a:ext cx="2088232" cy="7939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 szélenergia hasznosítása miatt</a:t>
            </a:r>
            <a:endParaRPr lang="hu-HU" dirty="0"/>
          </a:p>
        </p:txBody>
      </p:sp>
      <p:sp>
        <p:nvSpPr>
          <p:cNvPr id="13" name="Szövegdoboz 12"/>
          <p:cNvSpPr txBox="1"/>
          <p:nvPr/>
        </p:nvSpPr>
        <p:spPr>
          <a:xfrm>
            <a:off x="1115616" y="4221088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Miért jó a szabályozott páratartalom?</a:t>
            </a:r>
            <a:endParaRPr lang="hu-HU" b="1" dirty="0"/>
          </a:p>
        </p:txBody>
      </p:sp>
      <p:sp>
        <p:nvSpPr>
          <p:cNvPr id="14" name="Akciógomb: Egyéni 13">
            <a:hlinkClick r:id="rId2" action="ppaction://hlinksldjump" highlightClick="1"/>
          </p:cNvPr>
          <p:cNvSpPr/>
          <p:nvPr/>
        </p:nvSpPr>
        <p:spPr>
          <a:xfrm>
            <a:off x="1115616" y="4869160"/>
            <a:ext cx="2088232" cy="79208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Nem lesz nedves a fal</a:t>
            </a:r>
            <a:endParaRPr lang="hu-HU" dirty="0"/>
          </a:p>
        </p:txBody>
      </p:sp>
      <p:sp>
        <p:nvSpPr>
          <p:cNvPr id="15" name="Akciógomb: Egyéni 14">
            <a:hlinkClick r:id="rId2" action="ppaction://hlinksldjump" highlightClick="1"/>
          </p:cNvPr>
          <p:cNvSpPr/>
          <p:nvPr/>
        </p:nvSpPr>
        <p:spPr>
          <a:xfrm>
            <a:off x="3572731" y="4868603"/>
            <a:ext cx="2088232" cy="79208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Jót tesz a növényeknek</a:t>
            </a:r>
            <a:endParaRPr lang="hu-HU" dirty="0"/>
          </a:p>
        </p:txBody>
      </p:sp>
      <p:sp>
        <p:nvSpPr>
          <p:cNvPr id="16" name="Akciógomb: Egyéni 15">
            <a:hlinkClick r:id="rId3" action="ppaction://hlinksldjump" highlightClick="1"/>
          </p:cNvPr>
          <p:cNvSpPr/>
          <p:nvPr/>
        </p:nvSpPr>
        <p:spPr>
          <a:xfrm>
            <a:off x="6012160" y="4868603"/>
            <a:ext cx="2088232" cy="79208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Nem alakul ki penész</a:t>
            </a:r>
            <a:endParaRPr lang="hu-HU" dirty="0"/>
          </a:p>
        </p:txBody>
      </p:sp>
      <p:sp>
        <p:nvSpPr>
          <p:cNvPr id="17" name="Akciógomb: Tovább vagy Következő 16">
            <a:hlinkClick r:id="" action="ppaction://hlinkshowjump?jump=lastslide" highlightClick="1"/>
          </p:cNvPr>
          <p:cNvSpPr/>
          <p:nvPr/>
        </p:nvSpPr>
        <p:spPr>
          <a:xfrm>
            <a:off x="7812360" y="5949280"/>
            <a:ext cx="936104" cy="7920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572156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9000"/>
                            </p:stCondLst>
                            <p:childTnLst>
                              <p:par>
                                <p:cTn id="5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4" grpId="0" animBg="1"/>
      <p:bldP spid="15" grpId="0" animBg="1"/>
      <p:bldP spid="1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7584" y="836712"/>
            <a:ext cx="7542281" cy="5627702"/>
          </a:xfrm>
        </p:spPr>
      </p:pic>
      <p:sp>
        <p:nvSpPr>
          <p:cNvPr id="5" name="Szövegdoboz 4"/>
          <p:cNvSpPr txBox="1"/>
          <p:nvPr/>
        </p:nvSpPr>
        <p:spPr>
          <a:xfrm>
            <a:off x="1259632" y="1019760"/>
            <a:ext cx="4320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5400" b="1" dirty="0" smtClean="0"/>
              <a:t>Helyes válasz</a:t>
            </a:r>
            <a:endParaRPr lang="hu-HU" sz="5400" b="1" dirty="0"/>
          </a:p>
        </p:txBody>
      </p:sp>
      <p:sp>
        <p:nvSpPr>
          <p:cNvPr id="6" name="Akciógomb: Visszatérés 5">
            <a:hlinkClick r:id="" action="ppaction://hlinkshowjump?jump=lastslideviewed" highlightClick="1"/>
          </p:cNvPr>
          <p:cNvSpPr/>
          <p:nvPr/>
        </p:nvSpPr>
        <p:spPr>
          <a:xfrm>
            <a:off x="7740352" y="5877272"/>
            <a:ext cx="1224136" cy="86409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47664" y="404664"/>
            <a:ext cx="6120680" cy="6120680"/>
          </a:xfrm>
        </p:spPr>
      </p:pic>
      <p:sp>
        <p:nvSpPr>
          <p:cNvPr id="5" name="Szövegdoboz 4"/>
          <p:cNvSpPr txBox="1"/>
          <p:nvPr/>
        </p:nvSpPr>
        <p:spPr>
          <a:xfrm>
            <a:off x="3059832" y="188639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800" b="1" dirty="0" smtClean="0"/>
              <a:t>Hibás válasz</a:t>
            </a:r>
            <a:endParaRPr lang="hu-HU" sz="4800" b="1" dirty="0"/>
          </a:p>
        </p:txBody>
      </p:sp>
      <p:sp>
        <p:nvSpPr>
          <p:cNvPr id="7" name="Akciógomb: Visszatérés 6">
            <a:hlinkClick r:id="" action="ppaction://hlinkshowjump?jump=lastslideviewed" highlightClick="1"/>
          </p:cNvPr>
          <p:cNvSpPr/>
          <p:nvPr/>
        </p:nvSpPr>
        <p:spPr>
          <a:xfrm>
            <a:off x="7596336" y="5661248"/>
            <a:ext cx="1080120" cy="936104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u-HU" sz="2800" dirty="0" smtClean="0"/>
              <a:t>Források: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1800" dirty="0" smtClean="0"/>
              <a:t>http://hu.wikipedia.org/wiki/Passz%C3%ADvh%C3%A1z</a:t>
            </a:r>
            <a:endParaRPr lang="hu-HU" sz="1800" dirty="0"/>
          </a:p>
          <a:p>
            <a:r>
              <a:rPr lang="hu-HU" sz="1800" dirty="0" smtClean="0"/>
              <a:t>http://www.10000kezfogas.hu/</a:t>
            </a:r>
            <a:r>
              <a:rPr lang="hu-HU" sz="1800" dirty="0" err="1" smtClean="0"/>
              <a:t>bongeszde</a:t>
            </a:r>
            <a:r>
              <a:rPr lang="hu-HU" sz="1800" dirty="0" smtClean="0"/>
              <a:t>/</a:t>
            </a:r>
            <a:r>
              <a:rPr lang="hu-HU" sz="1800" dirty="0" err="1" smtClean="0"/>
              <a:t>az-oekologiai-labnyom-csoekkentese</a:t>
            </a:r>
            <a:endParaRPr lang="hu-HU" sz="1800" dirty="0" smtClean="0"/>
          </a:p>
          <a:p>
            <a:r>
              <a:rPr lang="hu-HU" sz="1800" dirty="0"/>
              <a:t>http://</a:t>
            </a:r>
            <a:r>
              <a:rPr lang="hu-HU" sz="1800" dirty="0" smtClean="0"/>
              <a:t>www.homeinfo.hu/kivitelezes/epiteszet/nyilaszarok/766-az-internorm-editiob-passzivhaz-ablakai.html</a:t>
            </a:r>
          </a:p>
          <a:p>
            <a:r>
              <a:rPr lang="hu-HU" sz="1800" dirty="0"/>
              <a:t>http://</a:t>
            </a:r>
            <a:r>
              <a:rPr lang="hu-HU" sz="1800" dirty="0" smtClean="0"/>
              <a:t>www.homeinfo.hu/tervezes/tervezesi-szempontok/752-passzivhazak-hoszigetelese.html</a:t>
            </a:r>
          </a:p>
          <a:p>
            <a:r>
              <a:rPr lang="hu-HU" sz="1800" dirty="0"/>
              <a:t>http://</a:t>
            </a:r>
            <a:r>
              <a:rPr lang="hu-HU" sz="1800" dirty="0" smtClean="0"/>
              <a:t>www.passzivhazteam.hu/tajolas.php</a:t>
            </a:r>
          </a:p>
          <a:p>
            <a:r>
              <a:rPr lang="hu-HU" sz="1800" dirty="0"/>
              <a:t>http://</a:t>
            </a:r>
            <a:r>
              <a:rPr lang="hu-HU" sz="1800" dirty="0" smtClean="0"/>
              <a:t>holnaphaz.blog.hu/2012/05/30/szelloztetes_hohasznositassal</a:t>
            </a:r>
          </a:p>
          <a:p>
            <a:r>
              <a:rPr lang="hu-HU" sz="1800" dirty="0"/>
              <a:t>http://</a:t>
            </a:r>
            <a:r>
              <a:rPr lang="hu-HU" sz="1800" dirty="0" smtClean="0"/>
              <a:t>hu.wikipedia.org/wiki/Napelem</a:t>
            </a:r>
          </a:p>
          <a:p>
            <a:r>
              <a:rPr lang="hu-HU" sz="1800" dirty="0"/>
              <a:t>http://www.passzivhaz.co.hu</a:t>
            </a:r>
            <a:r>
              <a:rPr lang="hu-HU" sz="1800" dirty="0" smtClean="0"/>
              <a:t>/</a:t>
            </a:r>
          </a:p>
          <a:p>
            <a:r>
              <a:rPr lang="hu-HU" sz="1800" dirty="0"/>
              <a:t>http://</a:t>
            </a:r>
            <a:r>
              <a:rPr lang="hu-HU" sz="1800" dirty="0" smtClean="0"/>
              <a:t>www.clker.com/clipart-12301.html</a:t>
            </a:r>
          </a:p>
          <a:p>
            <a:r>
              <a:rPr lang="hu-HU" sz="1800" dirty="0"/>
              <a:t>http://</a:t>
            </a:r>
            <a:r>
              <a:rPr lang="hu-HU" sz="1800" dirty="0" smtClean="0"/>
              <a:t>www.easyvectors.com/browse/other/tick-clip-art</a:t>
            </a:r>
          </a:p>
          <a:p>
            <a:endParaRPr lang="hu-HU" sz="1800" dirty="0" smtClean="0"/>
          </a:p>
          <a:p>
            <a:endParaRPr lang="hu-HU" sz="1800" dirty="0"/>
          </a:p>
        </p:txBody>
      </p:sp>
      <p:sp>
        <p:nvSpPr>
          <p:cNvPr id="4" name="Akciógomb: Egyéni 3">
            <a:hlinkClick r:id="" action="ppaction://hlinkshowjump?jump=endshow" highlightClick="1"/>
          </p:cNvPr>
          <p:cNvSpPr/>
          <p:nvPr/>
        </p:nvSpPr>
        <p:spPr>
          <a:xfrm>
            <a:off x="6804248" y="5733256"/>
            <a:ext cx="1368152" cy="72008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b="1" dirty="0" smtClean="0"/>
              <a:t>Vége</a:t>
            </a:r>
            <a:endParaRPr lang="hu-HU" sz="2800" b="1" dirty="0"/>
          </a:p>
        </p:txBody>
      </p:sp>
    </p:spTree>
    <p:extLst>
      <p:ext uri="{BB962C8B-B14F-4D97-AF65-F5344CB8AC3E}">
        <p14:creationId xmlns:p14="http://schemas.microsoft.com/office/powerpoint/2010/main" xmlns="" val="2998331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467544" y="620688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800" dirty="0" smtClean="0"/>
              <a:t>Most nekünk kell cselekedni!!!</a:t>
            </a:r>
            <a:endParaRPr lang="hu-HU" sz="4800" dirty="0"/>
          </a:p>
        </p:txBody>
      </p:sp>
      <p:sp>
        <p:nvSpPr>
          <p:cNvPr id="5" name="Szövegdoboz 4"/>
          <p:cNvSpPr txBox="1"/>
          <p:nvPr/>
        </p:nvSpPr>
        <p:spPr>
          <a:xfrm>
            <a:off x="683568" y="1988840"/>
            <a:ext cx="66967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400" dirty="0" smtClean="0"/>
              <a:t>Van néhány lehetőség.</a:t>
            </a:r>
            <a:endParaRPr lang="hu-HU" sz="4400" dirty="0"/>
          </a:p>
        </p:txBody>
      </p:sp>
      <p:sp>
        <p:nvSpPr>
          <p:cNvPr id="6" name="Szövegdoboz 5"/>
          <p:cNvSpPr txBox="1"/>
          <p:nvPr/>
        </p:nvSpPr>
        <p:spPr>
          <a:xfrm>
            <a:off x="3563888" y="4005064"/>
            <a:ext cx="51791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/>
              <a:t>I</a:t>
            </a:r>
            <a:r>
              <a:rPr lang="hu-HU" sz="3200" dirty="0"/>
              <a:t>l</a:t>
            </a:r>
            <a:r>
              <a:rPr lang="hu-HU" sz="3200" dirty="0" smtClean="0"/>
              <a:t>yen például a Passzívház.</a:t>
            </a:r>
            <a:endParaRPr lang="hu-HU" sz="3200" dirty="0"/>
          </a:p>
        </p:txBody>
      </p:sp>
      <p:pic>
        <p:nvPicPr>
          <p:cNvPr id="2050" name="Picture 2" descr="C:\Users\Saturn\AppData\Local\Microsoft\Windows\Temporary Internet Files\Content.IE5\6X2K4571\MC90042607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00100" y="2643182"/>
            <a:ext cx="2487355" cy="3972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Akciógomb: Tovább vagy Következő 8">
            <a:hlinkClick r:id="" action="ppaction://hlinkshowjump?jump=nextslide" highlightClick="1"/>
          </p:cNvPr>
          <p:cNvSpPr/>
          <p:nvPr/>
        </p:nvSpPr>
        <p:spPr>
          <a:xfrm>
            <a:off x="8001024" y="5857892"/>
            <a:ext cx="928694" cy="78579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036662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26" presetClass="emph" presetSubtype="0" repeatCount="300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20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  <a:extLst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Mi is az a Passzívház?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hu-HU" sz="2400" dirty="0" smtClean="0"/>
              <a:t>A passzívház definíciója: </a:t>
            </a:r>
            <a:r>
              <a:rPr lang="hu-HU" sz="2400" dirty="0"/>
              <a:t> A passzívház olyan épület, amelyben a kényelmes hőmérsékletet </a:t>
            </a:r>
            <a:r>
              <a:rPr lang="hu-HU" sz="2400" dirty="0" smtClean="0"/>
              <a:t>biztosítása </a:t>
            </a:r>
            <a:r>
              <a:rPr lang="hu-HU" sz="2400" dirty="0"/>
              <a:t>megoldható kizárólag a levegő frissen tartásához </a:t>
            </a:r>
            <a:r>
              <a:rPr lang="hu-HU" sz="2400" dirty="0" smtClean="0"/>
              <a:t>megmozgatott </a:t>
            </a:r>
            <a:r>
              <a:rPr lang="hu-HU" sz="2400" dirty="0"/>
              <a:t>légtömeg </a:t>
            </a:r>
            <a:r>
              <a:rPr lang="hu-HU" sz="2400" dirty="0" err="1"/>
              <a:t>utánfűtésével</a:t>
            </a:r>
            <a:r>
              <a:rPr lang="hu-HU" sz="2400" dirty="0"/>
              <a:t> vagy </a:t>
            </a:r>
            <a:r>
              <a:rPr lang="hu-HU" sz="2400" dirty="0" err="1"/>
              <a:t>utánhűtésével</a:t>
            </a:r>
            <a:r>
              <a:rPr lang="hu-HU" sz="2400" dirty="0"/>
              <a:t>, további levegő visszaforgatása </a:t>
            </a:r>
            <a:r>
              <a:rPr lang="hu-HU" sz="2400" dirty="0" smtClean="0"/>
              <a:t>nélkül.</a:t>
            </a:r>
            <a:br>
              <a:rPr lang="hu-HU" sz="2400" dirty="0" smtClean="0"/>
            </a:br>
            <a:endParaRPr lang="hu-HU" sz="2400" dirty="0"/>
          </a:p>
        </p:txBody>
      </p:sp>
      <p:pic>
        <p:nvPicPr>
          <p:cNvPr id="1026" name="Picture 2" descr="C:\Users\Saturn\AppData\Local\Microsoft\Windows\Temporary Internet Files\Content.IE5\PN806XB6\MC90042445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213458"/>
            <a:ext cx="1879600" cy="182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aturn\AppData\Local\Microsoft\Windows\Temporary Internet Files\Content.IE5\6X2K4571\MC90042983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46579" y="4115728"/>
            <a:ext cx="2404054" cy="2017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Saturn\AppData\Local\Microsoft\Windows\Temporary Internet Files\Content.IE5\RO88UVT7\MC900432538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3669913"/>
            <a:ext cx="2952328" cy="29095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C:\Users\Saturn\AppData\Local\Microsoft\Windows\Temporary Internet Files\Content.IE5\RO88UVT7\MC900432538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72442" y="3786523"/>
            <a:ext cx="2952328" cy="29095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kciógomb: Tovább vagy Következő 9">
            <a:hlinkClick r:id="" action="ppaction://hlinkshowjump?jump=nextslide" highlightClick="1"/>
          </p:cNvPr>
          <p:cNvSpPr/>
          <p:nvPr/>
        </p:nvSpPr>
        <p:spPr>
          <a:xfrm>
            <a:off x="8001024" y="5929330"/>
            <a:ext cx="928694" cy="71435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305974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467544" y="2780928"/>
            <a:ext cx="8208912" cy="3359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u-HU" sz="2400" dirty="0"/>
              <a:t>Az épület fűtési energiaigénye nem haladja meg a 15 kWh/(m2év) értéket, összes primerenergia-igénye nem több mint 120 kWh/(m2év) és légtömörsége legfeljebb 0,6 1/h. A fűtési energiaigényt és az összes primerenergia-igényt </a:t>
            </a:r>
            <a:r>
              <a:rPr lang="hu-HU" sz="2400" dirty="0" err="1"/>
              <a:t>PHPP-számítással</a:t>
            </a:r>
            <a:r>
              <a:rPr lang="hu-HU" sz="2400" dirty="0"/>
              <a:t>, a légtömörségi értéket pedig méréssel (</a:t>
            </a:r>
            <a:r>
              <a:rPr lang="hu-HU" sz="2400" dirty="0" err="1"/>
              <a:t>Blowerdoor-teszt</a:t>
            </a:r>
            <a:r>
              <a:rPr lang="hu-HU" sz="2400" dirty="0"/>
              <a:t>) kell igazolni.</a:t>
            </a:r>
          </a:p>
        </p:txBody>
      </p:sp>
      <p:pic>
        <p:nvPicPr>
          <p:cNvPr id="2050" name="Picture 2" descr="C:\Users\Saturn\AppData\Local\Microsoft\Windows\Temporary Internet Files\Content.IE5\6X2K4571\MC900433883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79812" y="-243408"/>
            <a:ext cx="3384376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kciógomb: Tovább vagy Következő 4">
            <a:hlinkClick r:id="" action="ppaction://hlinkshowjump?jump=nextslide" highlightClick="1"/>
          </p:cNvPr>
          <p:cNvSpPr/>
          <p:nvPr/>
        </p:nvSpPr>
        <p:spPr>
          <a:xfrm>
            <a:off x="7429520" y="5929330"/>
            <a:ext cx="928694" cy="6429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840673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1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>Kíváncsi vagy rá, hogy mennyi energiát takarít meg egy Passzívház egy hagyományos építésű házhoz képest?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07704" y="3212976"/>
            <a:ext cx="4896544" cy="144016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u-HU" sz="9600" dirty="0" smtClean="0"/>
              <a:t>80-90%</a:t>
            </a:r>
            <a:endParaRPr lang="hu-HU" sz="9600" dirty="0"/>
          </a:p>
        </p:txBody>
      </p:sp>
      <p:sp>
        <p:nvSpPr>
          <p:cNvPr id="4" name="Szövegdoboz 3"/>
          <p:cNvSpPr txBox="1"/>
          <p:nvPr/>
        </p:nvSpPr>
        <p:spPr>
          <a:xfrm>
            <a:off x="2123728" y="2492896"/>
            <a:ext cx="49685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9600" dirty="0" smtClean="0"/>
              <a:t>Vagy akár </a:t>
            </a:r>
            <a:endParaRPr lang="hu-HU" sz="9600" dirty="0"/>
          </a:p>
        </p:txBody>
      </p:sp>
      <p:sp>
        <p:nvSpPr>
          <p:cNvPr id="5" name="Szövegdoboz 4"/>
          <p:cNvSpPr txBox="1"/>
          <p:nvPr/>
        </p:nvSpPr>
        <p:spPr>
          <a:xfrm>
            <a:off x="2915816" y="3068960"/>
            <a:ext cx="31323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9600" dirty="0" smtClean="0"/>
              <a:t>100%</a:t>
            </a:r>
            <a:endParaRPr lang="hu-HU" sz="9600" dirty="0"/>
          </a:p>
        </p:txBody>
      </p:sp>
      <p:sp>
        <p:nvSpPr>
          <p:cNvPr id="6" name="Akciógomb: Tovább vagy Következő 5">
            <a:hlinkClick r:id="" action="ppaction://hlinkshowjump?jump=nextslide" highlightClick="1"/>
          </p:cNvPr>
          <p:cNvSpPr/>
          <p:nvPr/>
        </p:nvSpPr>
        <p:spPr>
          <a:xfrm>
            <a:off x="7929586" y="5929330"/>
            <a:ext cx="857256" cy="7143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116255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000"/>
                            </p:stCondLst>
                            <p:childTnLst>
                              <p:par>
                                <p:cTn id="2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9100"/>
                            </p:stCondLst>
                            <p:childTnLst>
                              <p:par>
                                <p:cTn id="2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9600"/>
                            </p:stCondLst>
                            <p:childTnLst>
                              <p:par>
                                <p:cTn id="36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7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build="p"/>
      <p:bldP spid="3" grpId="2" build="p"/>
      <p:bldP spid="4" grpId="0"/>
      <p:bldP spid="4" grpId="1"/>
      <p:bldP spid="5" grpId="0"/>
      <p:bldP spid="5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5790" y="1014639"/>
            <a:ext cx="7472108" cy="5877271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10952" y="116632"/>
            <a:ext cx="8229600" cy="1143000"/>
          </a:xfrm>
        </p:spPr>
        <p:txBody>
          <a:bodyPr/>
          <a:lstStyle/>
          <a:p>
            <a:r>
              <a:rPr lang="hu-HU" b="1" dirty="0" smtClean="0"/>
              <a:t>A levegő útja a Passzívházban</a:t>
            </a:r>
            <a:endParaRPr lang="hu-HU" b="1" dirty="0"/>
          </a:p>
        </p:txBody>
      </p:sp>
      <p:sp>
        <p:nvSpPr>
          <p:cNvPr id="6" name="Balra nyíl 5"/>
          <p:cNvSpPr/>
          <p:nvPr/>
        </p:nvSpPr>
        <p:spPr>
          <a:xfrm rot="16200000">
            <a:off x="6645539" y="2744924"/>
            <a:ext cx="540060" cy="1800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Balra nyíl 6"/>
          <p:cNvSpPr/>
          <p:nvPr/>
        </p:nvSpPr>
        <p:spPr>
          <a:xfrm>
            <a:off x="6555529" y="6381328"/>
            <a:ext cx="540060" cy="1800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Balra nyíl 7"/>
          <p:cNvSpPr/>
          <p:nvPr/>
        </p:nvSpPr>
        <p:spPr>
          <a:xfrm rot="10800000">
            <a:off x="2288039" y="6149016"/>
            <a:ext cx="540060" cy="1800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Balra nyíl 9"/>
          <p:cNvSpPr/>
          <p:nvPr/>
        </p:nvSpPr>
        <p:spPr>
          <a:xfrm rot="5400000">
            <a:off x="5814972" y="5968996"/>
            <a:ext cx="540060" cy="1800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Balra nyíl 10"/>
          <p:cNvSpPr/>
          <p:nvPr/>
        </p:nvSpPr>
        <p:spPr>
          <a:xfrm>
            <a:off x="5724962" y="4941168"/>
            <a:ext cx="540060" cy="1800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Balra nyíl 11"/>
          <p:cNvSpPr/>
          <p:nvPr/>
        </p:nvSpPr>
        <p:spPr>
          <a:xfrm rot="5400000">
            <a:off x="4680012" y="4805723"/>
            <a:ext cx="540060" cy="18002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Balra nyíl 14"/>
          <p:cNvSpPr/>
          <p:nvPr/>
        </p:nvSpPr>
        <p:spPr>
          <a:xfrm rot="5400000">
            <a:off x="4680012" y="4805723"/>
            <a:ext cx="540060" cy="18002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Balra nyíl 15"/>
          <p:cNvSpPr/>
          <p:nvPr/>
        </p:nvSpPr>
        <p:spPr>
          <a:xfrm>
            <a:off x="4590002" y="3573016"/>
            <a:ext cx="540060" cy="18002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Balra nyíl 16"/>
          <p:cNvSpPr/>
          <p:nvPr/>
        </p:nvSpPr>
        <p:spPr>
          <a:xfrm>
            <a:off x="4590002" y="1808820"/>
            <a:ext cx="540060" cy="18002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Körbe nyíl 20"/>
          <p:cNvSpPr/>
          <p:nvPr/>
        </p:nvSpPr>
        <p:spPr>
          <a:xfrm>
            <a:off x="2828099" y="2351188"/>
            <a:ext cx="801573" cy="753776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0801708"/>
              <a:gd name="adj5" fmla="val 12500"/>
            </a:avLst>
          </a:prstGeom>
          <a:solidFill>
            <a:srgbClr val="FF0000"/>
          </a:solidFill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22" name="Körbe nyíl 21"/>
          <p:cNvSpPr/>
          <p:nvPr/>
        </p:nvSpPr>
        <p:spPr>
          <a:xfrm>
            <a:off x="2811091" y="3843755"/>
            <a:ext cx="801573" cy="753776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0801708"/>
              <a:gd name="adj5" fmla="val 12500"/>
            </a:avLst>
          </a:prstGeom>
          <a:solidFill>
            <a:srgbClr val="FF0000"/>
          </a:solidFill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23" name="Körbe nyíl 22"/>
          <p:cNvSpPr/>
          <p:nvPr/>
        </p:nvSpPr>
        <p:spPr>
          <a:xfrm rot="10800000">
            <a:off x="3940271" y="2351187"/>
            <a:ext cx="801573" cy="753776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0801708"/>
              <a:gd name="adj5" fmla="val 12500"/>
            </a:avLst>
          </a:prstGeom>
          <a:solidFill>
            <a:srgbClr val="FFFF00"/>
          </a:solidFill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24" name="Körbe nyíl 23"/>
          <p:cNvSpPr/>
          <p:nvPr/>
        </p:nvSpPr>
        <p:spPr>
          <a:xfrm rot="10800000">
            <a:off x="3940271" y="4248815"/>
            <a:ext cx="801573" cy="753776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0801708"/>
              <a:gd name="adj5" fmla="val 12500"/>
            </a:avLst>
          </a:prstGeom>
          <a:solidFill>
            <a:srgbClr val="FFFF00"/>
          </a:solidFill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25" name="Balra nyíl 24"/>
          <p:cNvSpPr/>
          <p:nvPr/>
        </p:nvSpPr>
        <p:spPr>
          <a:xfrm rot="16200000">
            <a:off x="4839274" y="2083379"/>
            <a:ext cx="529288" cy="18002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7" name="Körbe nyíl 26"/>
          <p:cNvSpPr/>
          <p:nvPr/>
        </p:nvSpPr>
        <p:spPr>
          <a:xfrm rot="10800000">
            <a:off x="5324175" y="3671118"/>
            <a:ext cx="801573" cy="753776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0801708"/>
              <a:gd name="adj5" fmla="val 12500"/>
            </a:avLst>
          </a:prstGeom>
          <a:solidFill>
            <a:srgbClr val="FFFF00"/>
          </a:solidFill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28" name="Körbe nyíl 27"/>
          <p:cNvSpPr/>
          <p:nvPr/>
        </p:nvSpPr>
        <p:spPr>
          <a:xfrm rot="10800000">
            <a:off x="5283429" y="2351778"/>
            <a:ext cx="801573" cy="753776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0801708"/>
              <a:gd name="adj5" fmla="val 12500"/>
            </a:avLst>
          </a:prstGeom>
          <a:solidFill>
            <a:srgbClr val="FFFF00"/>
          </a:solidFill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29" name="Balra nyíl 28"/>
          <p:cNvSpPr/>
          <p:nvPr/>
        </p:nvSpPr>
        <p:spPr>
          <a:xfrm rot="16200000">
            <a:off x="4839274" y="3837660"/>
            <a:ext cx="529288" cy="18002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0" name="Balra nyíl 29"/>
          <p:cNvSpPr/>
          <p:nvPr/>
        </p:nvSpPr>
        <p:spPr>
          <a:xfrm rot="10800000">
            <a:off x="5040052" y="4715713"/>
            <a:ext cx="529288" cy="18002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6" name="Akciógomb: Tovább vagy Következő 25">
            <a:hlinkClick r:id="" action="ppaction://hlinkshowjump?jump=nextslide" highlightClick="1"/>
          </p:cNvPr>
          <p:cNvSpPr/>
          <p:nvPr/>
        </p:nvSpPr>
        <p:spPr>
          <a:xfrm>
            <a:off x="8072462" y="6000768"/>
            <a:ext cx="714380" cy="6429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135331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1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2.21092E-6 L -0.00417 0.49584 " pathEditMode="relative" rAng="0" ptsTypes="AA">
                                      <p:cBhvr>
                                        <p:cTn id="1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247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500"/>
                            </p:stCondLst>
                            <p:childTnLst>
                              <p:par>
                                <p:cTn id="2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500"/>
                            </p:stCondLst>
                            <p:childTnLst>
                              <p:par>
                                <p:cTn id="2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500"/>
                            </p:stCondLst>
                            <p:childTnLst>
                              <p:par>
                                <p:cTn id="26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30157E-6 L -0.45104 -0.00255 " pathEditMode="relative" rAng="0" ptsTypes="AA">
                                      <p:cBhvr>
                                        <p:cTn id="2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552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4500"/>
                            </p:stCondLst>
                            <p:childTnLst>
                              <p:par>
                                <p:cTn id="29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4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4500"/>
                            </p:stCondLst>
                            <p:childTnLst>
                              <p:par>
                                <p:cTn id="35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6.6605E-7 L 0.34636 -0.00023 " pathEditMode="relative" rAng="0" ptsTypes="AA">
                                      <p:cBhvr>
                                        <p:cTn id="36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09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7500"/>
                            </p:stCondLst>
                            <p:childTnLst>
                              <p:par>
                                <p:cTn id="3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7500"/>
                            </p:stCondLst>
                            <p:childTnLst>
                              <p:par>
                                <p:cTn id="4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7500"/>
                            </p:stCondLst>
                            <p:childTnLst>
                              <p:par>
                                <p:cTn id="44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21924E-6 L 4.72222E-6 -0.12072 " pathEditMode="relative" rAng="0" ptsTypes="AA">
                                      <p:cBhvr>
                                        <p:cTn id="45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0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500"/>
                            </p:stCondLst>
                            <p:childTnLst>
                              <p:par>
                                <p:cTn id="47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500"/>
                            </p:stCondLst>
                            <p:childTnLst>
                              <p:par>
                                <p:cTn id="53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3.78353E-6 L -0.10035 -0.00255 " pathEditMode="relative" rAng="0" ptsTypes="AA">
                                      <p:cBhvr>
                                        <p:cTn id="54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17" y="-139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500"/>
                            </p:stCondLst>
                            <p:childTnLst>
                              <p:par>
                                <p:cTn id="6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5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5500"/>
                            </p:stCondLst>
                            <p:childTnLst>
                              <p:par>
                                <p:cTn id="66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82054E-6 L -0.00191 -0.15078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-7539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49769E-6 L -0.00191 -0.41651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-208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7500"/>
                            </p:stCondLst>
                            <p:childTnLst>
                              <p:par>
                                <p:cTn id="7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75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75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18316E-6 L -0.11823 -2.18316E-6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20" y="0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9963E-6 L -0.11806 0.00254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03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9500"/>
                            </p:stCondLst>
                            <p:childTnLst>
                              <p:par>
                                <p:cTn id="8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9500"/>
                            </p:stCondLst>
                            <p:childTnLst>
                              <p:par>
                                <p:cTn id="91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95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950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9500"/>
                            </p:stCondLst>
                            <p:childTnLst>
                              <p:par>
                                <p:cTn id="100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43200000">
                                      <p:cBhvr>
                                        <p:cTn id="101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3200000">
                                      <p:cBhvr>
                                        <p:cTn id="103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2500"/>
                            </p:stCondLst>
                            <p:childTnLst>
                              <p:par>
                                <p:cTn id="10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2500"/>
                            </p:stCondLst>
                            <p:childTnLst>
                              <p:par>
                                <p:cTn id="10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32500"/>
                            </p:stCondLst>
                            <p:childTnLst>
                              <p:par>
                                <p:cTn id="1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2500"/>
                            </p:stCondLst>
                            <p:childTnLst>
                              <p:par>
                                <p:cTn id="1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2500"/>
                            </p:stCondLst>
                            <p:childTnLst>
                              <p:par>
                                <p:cTn id="117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18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20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5500"/>
                            </p:stCondLst>
                            <p:childTnLst>
                              <p:par>
                                <p:cTn id="122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5500"/>
                            </p:stCondLst>
                            <p:childTnLst>
                              <p:par>
                                <p:cTn id="12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35500"/>
                            </p:stCondLst>
                            <p:childTnLst>
                              <p:par>
                                <p:cTn id="1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55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34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36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38500"/>
                            </p:stCondLst>
                            <p:childTnLst>
                              <p:par>
                                <p:cTn id="13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38500"/>
                            </p:stCondLst>
                            <p:childTnLst>
                              <p:par>
                                <p:cTn id="141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38500"/>
                            </p:stCondLst>
                            <p:childTnLst>
                              <p:par>
                                <p:cTn id="1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38500"/>
                            </p:stCondLst>
                            <p:childTnLst>
                              <p:par>
                                <p:cTn id="1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38500"/>
                            </p:stCondLst>
                            <p:childTnLst>
                              <p:par>
                                <p:cTn id="15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18316E-6 L 0.00278 0.10569 " pathEditMode="relative" rAng="0" ptsTypes="AA">
                                      <p:cBhvr>
                                        <p:cTn id="15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5273"/>
                                    </p:animMotion>
                                  </p:childTnLst>
                                </p:cTn>
                              </p:par>
                              <p:par>
                                <p:cTn id="15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98612E-6 L -0.0026 0.36216 " pathEditMode="relative" rAng="0" ptsTypes="AA">
                                      <p:cBhvr>
                                        <p:cTn id="15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" y="181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40500"/>
                            </p:stCondLst>
                            <p:childTnLst>
                              <p:par>
                                <p:cTn id="15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40500"/>
                            </p:stCondLst>
                            <p:childTnLst>
                              <p:par>
                                <p:cTn id="15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4050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40500"/>
                            </p:stCondLst>
                            <p:childTnLst>
                              <p:par>
                                <p:cTn id="164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74653E-6 L 0.31371 -0.00116 " pathEditMode="relative" rAng="0" ptsTypes="AA">
                                      <p:cBhvr>
                                        <p:cTn id="16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77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42500"/>
                            </p:stCondLst>
                            <p:childTnLst>
                              <p:par>
                                <p:cTn id="167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  <p:bldP spid="10" grpId="0" animBg="1"/>
      <p:bldP spid="10" grpId="1" animBg="1"/>
      <p:bldP spid="10" grpId="2" animBg="1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21" grpId="0" animBg="1"/>
      <p:bldP spid="21" grpId="1" animBg="1"/>
      <p:bldP spid="21" grpId="2" animBg="1"/>
      <p:bldP spid="22" grpId="0" animBg="1"/>
      <p:bldP spid="22" grpId="1" animBg="1"/>
      <p:bldP spid="22" grpId="2" animBg="1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  <p:bldP spid="25" grpId="0" animBg="1"/>
      <p:bldP spid="25" grpId="1" animBg="1"/>
      <p:bldP spid="25" grpId="2" animBg="1"/>
      <p:bldP spid="27" grpId="0" animBg="1"/>
      <p:bldP spid="27" grpId="1" animBg="1"/>
      <p:bldP spid="27" grpId="2" animBg="1"/>
      <p:bldP spid="28" grpId="0" animBg="1"/>
      <p:bldP spid="28" grpId="1" animBg="1"/>
      <p:bldP spid="28" grpId="2" animBg="1"/>
      <p:bldP spid="29" grpId="0" animBg="1"/>
      <p:bldP spid="29" grpId="1" animBg="1"/>
      <p:bldP spid="29" grpId="2" animBg="1"/>
      <p:bldP spid="30" grpId="0" animBg="1"/>
      <p:bldP spid="30" grpId="1" animBg="1"/>
      <p:bldP spid="30" grpId="2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Egy kis történelem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85720" y="1600200"/>
            <a:ext cx="5643602" cy="485313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hu-HU" dirty="0"/>
              <a:t>Az első </a:t>
            </a:r>
            <a:r>
              <a:rPr lang="hu-HU" dirty="0" smtClean="0"/>
              <a:t>passzívházak egyike</a:t>
            </a:r>
            <a:r>
              <a:rPr lang="hu-HU" dirty="0"/>
              <a:t> </a:t>
            </a:r>
            <a:r>
              <a:rPr lang="hu-HU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1990-ben</a:t>
            </a:r>
            <a:r>
              <a:rPr lang="hu-HU" dirty="0"/>
              <a:t> </a:t>
            </a:r>
            <a:r>
              <a:rPr lang="hu-HU" dirty="0" smtClean="0"/>
              <a:t>épült a</a:t>
            </a:r>
            <a:r>
              <a:rPr lang="hu-HU" dirty="0"/>
              <a:t> </a:t>
            </a:r>
            <a:r>
              <a:rPr lang="hu-HU" dirty="0" smtClean="0"/>
              <a:t>németországi</a:t>
            </a:r>
            <a:r>
              <a:rPr lang="hu-HU" dirty="0"/>
              <a:t> </a:t>
            </a:r>
            <a:r>
              <a:rPr lang="hu-HU" dirty="0" smtClean="0"/>
              <a:t>Darmstadtban</a:t>
            </a:r>
            <a:r>
              <a:rPr lang="hu-HU" dirty="0"/>
              <a:t>. 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 smtClean="0"/>
          </a:p>
          <a:p>
            <a:pPr marL="0" indent="0" algn="just">
              <a:buNone/>
            </a:pPr>
            <a:r>
              <a:rPr lang="hu-HU" dirty="0" smtClean="0"/>
              <a:t>A </a:t>
            </a:r>
            <a:r>
              <a:rPr lang="hu-HU" dirty="0"/>
              <a:t>szabvány gondozásáért </a:t>
            </a:r>
            <a:r>
              <a:rPr lang="hu-HU" dirty="0" smtClean="0"/>
              <a:t>és </a:t>
            </a:r>
            <a:r>
              <a:rPr lang="hu-HU" dirty="0"/>
              <a:t>a minősítésért </a:t>
            </a:r>
            <a:r>
              <a:rPr lang="hu-HU" dirty="0" smtClean="0"/>
              <a:t>felelős </a:t>
            </a:r>
            <a:r>
              <a:rPr lang="hu-HU" i="1" dirty="0" err="1" smtClean="0"/>
              <a:t>Passivhaus-Institut</a:t>
            </a:r>
            <a:r>
              <a:rPr lang="hu-HU" dirty="0" err="1" smtClean="0"/>
              <a:t>ot</a:t>
            </a:r>
            <a:r>
              <a:rPr lang="hu-HU" dirty="0" smtClean="0"/>
              <a:t> </a:t>
            </a:r>
            <a:r>
              <a:rPr lang="hu-HU" dirty="0"/>
              <a:t>1996-ban hozták létre ugyanott. Azóta több mint 32 000 passzívház épült </a:t>
            </a:r>
            <a:r>
              <a:rPr lang="hu-HU" dirty="0" smtClean="0"/>
              <a:t>Európa-szerte.</a:t>
            </a:r>
            <a:br>
              <a:rPr lang="hu-HU" dirty="0" smtClean="0"/>
            </a:br>
            <a:endParaRPr lang="hu-HU" dirty="0" smtClean="0"/>
          </a:p>
          <a:p>
            <a:pPr marL="0" indent="0" algn="just">
              <a:buNone/>
            </a:pPr>
            <a:r>
              <a:rPr lang="hu-HU" dirty="0" smtClean="0"/>
              <a:t>Csak </a:t>
            </a:r>
            <a:r>
              <a:rPr lang="hu-HU" dirty="0"/>
              <a:t>azon épületeket nevezhetjük passzívháznak, melyek megfelelnek a darmstadti Passzívház </a:t>
            </a:r>
            <a:r>
              <a:rPr lang="hu-HU" dirty="0" smtClean="0"/>
              <a:t>Intézet</a:t>
            </a:r>
            <a:br>
              <a:rPr lang="hu-HU" dirty="0" smtClean="0"/>
            </a:br>
            <a:r>
              <a:rPr lang="hu-HU" dirty="0"/>
              <a:t> </a:t>
            </a:r>
            <a:r>
              <a:rPr lang="hu-HU" i="1" dirty="0"/>
              <a:t>(</a:t>
            </a:r>
            <a:r>
              <a:rPr lang="hu-HU" i="1" dirty="0" err="1"/>
              <a:t>Passivhaus</a:t>
            </a:r>
            <a:r>
              <a:rPr lang="hu-HU" i="1" dirty="0"/>
              <a:t> </a:t>
            </a:r>
            <a:r>
              <a:rPr lang="hu-HU" i="1" dirty="0" err="1"/>
              <a:t>Institut</a:t>
            </a:r>
            <a:r>
              <a:rPr lang="hu-HU" i="1" dirty="0" smtClean="0"/>
              <a:t>)</a:t>
            </a:r>
            <a:r>
              <a:rPr lang="hu-HU" dirty="0"/>
              <a:t> hivatalos minősítési rendszerének.</a:t>
            </a:r>
          </a:p>
        </p:txBody>
      </p:sp>
      <p:pic>
        <p:nvPicPr>
          <p:cNvPr id="3074" name="Picture 2" descr="C:\Users\Saturn\AppData\Local\Microsoft\Windows\Temporary Internet Files\Content.IE5\6X2K4571\MC90034999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196752"/>
            <a:ext cx="2952328" cy="487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kciógomb: Tovább vagy Következő 4">
            <a:hlinkClick r:id="" action="ppaction://hlinkshowjump?jump=nextslide" highlightClick="1"/>
          </p:cNvPr>
          <p:cNvSpPr/>
          <p:nvPr/>
        </p:nvSpPr>
        <p:spPr>
          <a:xfrm>
            <a:off x="7858148" y="6072206"/>
            <a:ext cx="857256" cy="5715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291539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500"/>
                            </p:stCondLst>
                            <p:childTnLst>
                              <p:par>
                                <p:cTn id="2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51920" y="2276872"/>
            <a:ext cx="4690283" cy="3439541"/>
          </a:xfrm>
          <a:prstGeom prst="rect">
            <a:avLst/>
          </a:prstGeom>
        </p:spPr>
      </p:pic>
      <p:sp>
        <p:nvSpPr>
          <p:cNvPr id="5" name="Téglalap 4"/>
          <p:cNvSpPr/>
          <p:nvPr/>
        </p:nvSpPr>
        <p:spPr>
          <a:xfrm>
            <a:off x="406477" y="692696"/>
            <a:ext cx="84249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sz="2800" dirty="0"/>
              <a:t>Csak azon épületeket nevezhetjük passzívháznak, melyek megfelelnek a darmstadti Passzívház Intézet </a:t>
            </a:r>
            <a:r>
              <a:rPr lang="hu-HU" sz="2800" i="1" dirty="0"/>
              <a:t>(</a:t>
            </a:r>
            <a:r>
              <a:rPr lang="hu-HU" sz="2800" i="1" dirty="0" err="1"/>
              <a:t>Passivhaus</a:t>
            </a:r>
            <a:r>
              <a:rPr lang="hu-HU" sz="2800" i="1" dirty="0"/>
              <a:t> </a:t>
            </a:r>
            <a:r>
              <a:rPr lang="hu-HU" sz="2800" i="1" dirty="0" err="1"/>
              <a:t>Institut</a:t>
            </a:r>
            <a:r>
              <a:rPr lang="hu-HU" sz="2800" i="1" dirty="0"/>
              <a:t>)</a:t>
            </a:r>
            <a:r>
              <a:rPr lang="hu-HU" sz="2800" dirty="0"/>
              <a:t> hivatalos minősítési rendszerének.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251520" y="2768573"/>
            <a:ext cx="33123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2800" dirty="0" smtClean="0"/>
              <a:t>Az első passzívházak egyike Darmstadtban</a:t>
            </a:r>
            <a:endParaRPr lang="hu-HU" sz="2800" dirty="0"/>
          </a:p>
        </p:txBody>
      </p:sp>
      <p:sp>
        <p:nvSpPr>
          <p:cNvPr id="7" name="Akciógomb: Tovább vagy Következő 6">
            <a:hlinkClick r:id="" action="ppaction://hlinkshowjump?jump=nextslide" highlightClick="1"/>
          </p:cNvPr>
          <p:cNvSpPr/>
          <p:nvPr/>
        </p:nvSpPr>
        <p:spPr>
          <a:xfrm>
            <a:off x="7929586" y="5929330"/>
            <a:ext cx="785818" cy="7143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734101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</TotalTime>
  <Words>473</Words>
  <Application>Microsoft Office PowerPoint</Application>
  <PresentationFormat>Diavetítés a képernyőre (4:3 oldalarány)</PresentationFormat>
  <Paragraphs>89</Paragraphs>
  <Slides>24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24</vt:i4>
      </vt:variant>
    </vt:vector>
  </HeadingPairs>
  <TitlesOfParts>
    <vt:vector size="25" baseType="lpstr">
      <vt:lpstr>Office-téma</vt:lpstr>
      <vt:lpstr>Passzívház</vt:lpstr>
      <vt:lpstr>2. dia</vt:lpstr>
      <vt:lpstr>3. dia</vt:lpstr>
      <vt:lpstr>Mi is az a Passzívház?</vt:lpstr>
      <vt:lpstr>5. dia</vt:lpstr>
      <vt:lpstr>Kíváncsi vagy rá, hogy mennyi energiát takarít meg egy Passzívház egy hagyományos építésű házhoz képest?</vt:lpstr>
      <vt:lpstr>A levegő útja a Passzívházban</vt:lpstr>
      <vt:lpstr>Egy kis történelem</vt:lpstr>
      <vt:lpstr>9. dia</vt:lpstr>
      <vt:lpstr>Passzívház tervezésénél fontos elvek: </vt:lpstr>
      <vt:lpstr>11. dia</vt:lpstr>
      <vt:lpstr>12. dia</vt:lpstr>
      <vt:lpstr>De miért is jobb a Passzívház?</vt:lpstr>
      <vt:lpstr>Hogyan tehetem a házam „Passzívabbá”?</vt:lpstr>
      <vt:lpstr>15. dia</vt:lpstr>
      <vt:lpstr>16. dia</vt:lpstr>
      <vt:lpstr>17. dia</vt:lpstr>
      <vt:lpstr>18. dia</vt:lpstr>
      <vt:lpstr>19. dia</vt:lpstr>
      <vt:lpstr>Figyeltél eddig? Válaszolj a kérdésekre az egyik válaszgombbal, hogy teszteld magad!</vt:lpstr>
      <vt:lpstr>21. dia</vt:lpstr>
      <vt:lpstr>22. dia</vt:lpstr>
      <vt:lpstr>23. dia</vt:lpstr>
      <vt:lpstr>Források: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Passzívház</dc:title>
  <dc:creator>Saturn</dc:creator>
  <cp:lastModifiedBy>User</cp:lastModifiedBy>
  <cp:revision>40</cp:revision>
  <dcterms:created xsi:type="dcterms:W3CDTF">2013-01-29T17:23:50Z</dcterms:created>
  <dcterms:modified xsi:type="dcterms:W3CDTF">2013-02-17T21:29:43Z</dcterms:modified>
</cp:coreProperties>
</file>